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64" r:id="rId4"/>
    <p:sldId id="292" r:id="rId5"/>
    <p:sldId id="293" r:id="rId6"/>
    <p:sldId id="294" r:id="rId7"/>
    <p:sldId id="275" r:id="rId8"/>
    <p:sldId id="295" r:id="rId9"/>
    <p:sldId id="276" r:id="rId10"/>
    <p:sldId id="288" r:id="rId11"/>
    <p:sldId id="296" r:id="rId12"/>
    <p:sldId id="297" r:id="rId13"/>
    <p:sldId id="277" r:id="rId14"/>
    <p:sldId id="278" r:id="rId15"/>
    <p:sldId id="298" r:id="rId16"/>
    <p:sldId id="280" r:id="rId17"/>
    <p:sldId id="290" r:id="rId18"/>
    <p:sldId id="299" r:id="rId19"/>
    <p:sldId id="284" r:id="rId20"/>
    <p:sldId id="287" r:id="rId21"/>
    <p:sldId id="283" r:id="rId22"/>
    <p:sldId id="281" r:id="rId23"/>
    <p:sldId id="28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C8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78761" autoAdjust="0"/>
  </p:normalViewPr>
  <p:slideViewPr>
    <p:cSldViewPr snapToGrid="0">
      <p:cViewPr>
        <p:scale>
          <a:sx n="100" d="100"/>
          <a:sy n="100" d="100"/>
        </p:scale>
        <p:origin x="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C9F0E-E2BD-4354-A024-56D799009FE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6083E-1B59-4004-869F-C26F15EA7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2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8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060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PTZ</a:t>
            </a:r>
            <a:r>
              <a:rPr lang="ko-KR" altLang="en-US"/>
              <a:t>카메라</a:t>
            </a:r>
            <a:r>
              <a:rPr lang="en-US" altLang="ko-KR"/>
              <a:t>,</a:t>
            </a:r>
          </a:p>
          <a:p>
            <a:r>
              <a:rPr lang="ko-KR" altLang="en-US"/>
              <a:t>앱 실행을 위한 </a:t>
            </a:r>
            <a:r>
              <a:rPr lang="en-US" altLang="ko-KR"/>
              <a:t>8.0 </a:t>
            </a:r>
            <a:r>
              <a:rPr lang="ko-KR" altLang="en-US"/>
              <a:t>이상의 안드로이드 버전이 설치 되어있는 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01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파이썬과 </a:t>
            </a:r>
            <a:r>
              <a:rPr lang="en-US" altLang="ko-KR" smtClean="0"/>
              <a:t>C</a:t>
            </a:r>
            <a:r>
              <a:rPr lang="ko-KR" altLang="en-US" smtClean="0"/>
              <a:t>로 </a:t>
            </a:r>
            <a:r>
              <a:rPr lang="en-US" altLang="ko-KR"/>
              <a:t>DMR</a:t>
            </a:r>
            <a:r>
              <a:rPr lang="ko-KR" altLang="en-US" smtClean="0"/>
              <a:t>서버</a:t>
            </a:r>
            <a:r>
              <a:rPr lang="ko-KR" altLang="en-US" baseline="0" smtClean="0"/>
              <a:t> </a:t>
            </a:r>
            <a:r>
              <a:rPr lang="ko-KR" altLang="en-US" smtClean="0"/>
              <a:t>개발</a:t>
            </a:r>
            <a:endParaRPr lang="en-US" altLang="ko-KR"/>
          </a:p>
          <a:p>
            <a:r>
              <a:rPr lang="ko-KR" altLang="en-US" smtClean="0"/>
              <a:t>코틀린과 </a:t>
            </a:r>
            <a:r>
              <a:rPr lang="en-US" altLang="ko-KR" smtClean="0"/>
              <a:t>C</a:t>
            </a:r>
            <a:r>
              <a:rPr lang="ko-KR" altLang="en-US" smtClean="0"/>
              <a:t>로 </a:t>
            </a:r>
            <a:r>
              <a:rPr lang="ko-KR" altLang="en-US" smtClean="0"/>
              <a:t>안드로이드 앱 </a:t>
            </a:r>
            <a:r>
              <a:rPr lang="ko-KR" altLang="en-US"/>
              <a:t>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15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파이썬과 </a:t>
            </a:r>
            <a:r>
              <a:rPr lang="en-US" altLang="ko-KR" smtClean="0"/>
              <a:t>C</a:t>
            </a:r>
            <a:r>
              <a:rPr lang="ko-KR" altLang="en-US" smtClean="0"/>
              <a:t>로 </a:t>
            </a:r>
            <a:r>
              <a:rPr lang="en-US" altLang="ko-KR"/>
              <a:t>DMR</a:t>
            </a:r>
            <a:r>
              <a:rPr lang="ko-KR" altLang="en-US" smtClean="0"/>
              <a:t>서버</a:t>
            </a:r>
            <a:r>
              <a:rPr lang="ko-KR" altLang="en-US" baseline="0" smtClean="0"/>
              <a:t> </a:t>
            </a:r>
            <a:r>
              <a:rPr lang="ko-KR" altLang="en-US" smtClean="0"/>
              <a:t>개발</a:t>
            </a:r>
            <a:endParaRPr lang="en-US" altLang="ko-KR"/>
          </a:p>
          <a:p>
            <a:r>
              <a:rPr lang="ko-KR" altLang="en-US" smtClean="0"/>
              <a:t>코틀린과 </a:t>
            </a:r>
            <a:r>
              <a:rPr lang="en-US" altLang="ko-KR" smtClean="0"/>
              <a:t>C</a:t>
            </a:r>
            <a:r>
              <a:rPr lang="ko-KR" altLang="en-US" smtClean="0"/>
              <a:t>로 </a:t>
            </a:r>
            <a:r>
              <a:rPr lang="ko-KR" altLang="en-US" smtClean="0"/>
              <a:t>안드로이드 앱 </a:t>
            </a:r>
            <a:r>
              <a:rPr lang="ko-KR" altLang="en-US"/>
              <a:t>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15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3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79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4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0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필요기술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25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42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42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삼성그룹의 보안업체인 </a:t>
            </a:r>
            <a:r>
              <a:rPr lang="ko-KR" altLang="en-US" dirty="0" err="1"/>
              <a:t>에스원에서</a:t>
            </a:r>
            <a:r>
              <a:rPr lang="ko-KR" altLang="en-US" dirty="0"/>
              <a:t> 서비스 중인 </a:t>
            </a:r>
            <a:r>
              <a:rPr lang="ko-KR" altLang="en-US" dirty="0" err="1"/>
              <a:t>에스원</a:t>
            </a:r>
            <a:r>
              <a:rPr lang="ko-KR" altLang="en-US" dirty="0"/>
              <a:t> 모바일 뷰어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66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TP-Link </a:t>
            </a:r>
            <a:r>
              <a:rPr lang="ko-KR" altLang="en-US" dirty="0"/>
              <a:t>에서 서비스 중인 </a:t>
            </a:r>
            <a:r>
              <a:rPr lang="en-US" altLang="ko-KR" dirty="0"/>
              <a:t>TP-LINK TAPO </a:t>
            </a:r>
            <a:r>
              <a:rPr lang="ko-KR" altLang="en-US" dirty="0"/>
              <a:t>앱</a:t>
            </a:r>
            <a:endParaRPr lang="en-US" altLang="ko-KR" dirty="0"/>
          </a:p>
          <a:p>
            <a:r>
              <a:rPr lang="ko-KR" altLang="en-US" dirty="0"/>
              <a:t>개인적 사용 또는 소규모 업체에 사용하기엔 용이하지만 대규모 구축시에는 부적합</a:t>
            </a:r>
            <a:endParaRPr lang="en-US" altLang="ko-KR" dirty="0"/>
          </a:p>
          <a:p>
            <a:r>
              <a:rPr lang="ko-KR" altLang="en-US" dirty="0"/>
              <a:t>무엇보다 중국기업인 </a:t>
            </a:r>
            <a:r>
              <a:rPr lang="en-US" altLang="ko-KR" dirty="0" err="1"/>
              <a:t>tp</a:t>
            </a:r>
            <a:r>
              <a:rPr lang="en-US" altLang="ko-KR" dirty="0"/>
              <a:t>-link</a:t>
            </a:r>
            <a:r>
              <a:rPr lang="ko-KR" altLang="en-US" dirty="0"/>
              <a:t>가 서비스하므로 </a:t>
            </a:r>
            <a:r>
              <a:rPr lang="ko-KR" altLang="en-US" dirty="0" err="1"/>
              <a:t>백도어</a:t>
            </a:r>
            <a:r>
              <a:rPr lang="ko-KR" altLang="en-US" dirty="0"/>
              <a:t> 이슈 역시 존재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8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1537FC8-C97D-4631-97F2-13B2B87C5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AB0AD90-08CB-43B4-A862-BFC7D6712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109C21E-A705-4AAA-BEF6-5B442887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A4D5-2A81-4D5F-9123-7EEB9B1BA366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A3C163-D854-4171-87C8-9AB97564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ACB68D0-82BE-4D55-A25C-C7C0FA71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2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A05A735-7C5A-420E-89BE-C0A9F925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333F6D6-81DC-4A47-B259-E2148578A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6CAB4BD-5503-445F-ACF4-536380DA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557E-AABF-420B-AFEA-27122A611D4F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F9C4467-2132-495E-9BB8-8CE18A18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009F39F-55F8-49EA-94CB-5ACEE1E9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980D6C7-DFFF-42F9-B6A2-72B43CC5E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38DE077-F576-447D-8D7D-FFFD89B42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5BCD6A5-119C-4BD0-B69F-91E0DB64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8FF4-E2F1-419C-A57D-453556D96F5E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8B0F58-44A5-45F5-8982-92C96AC1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2E73806-06B8-4588-8229-81756DAD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6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6AD723-C608-449C-B793-98B9C52B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1E24CE-6A58-4202-A876-A60FCA6F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729F365-69BC-49F7-89BC-2E9B4347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4DE1-0275-4AB1-9AA0-2DB103B2D2EE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E749A67-22F1-4AE4-AAD3-911B5A5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BBA0477-65AE-4296-BBA7-1DD679FB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489" y="182562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442EAA33-1119-4714-BC79-4ED0556016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0661C82-E18F-470E-9459-3032FCB8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76CC1A-3DE3-49EE-8B81-B68D9A79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C0220A7-7891-413D-BD1C-66BE3FE2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9A42-FADC-4CDA-BB27-A61EA2B0E24E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9AB1BFE-1409-4BB5-8788-880D68CB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BAA12C0-EC13-405C-8D0F-8DE68B3A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A427A4-AB36-40B9-9733-CE55A609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6A7C550-3E93-4ED3-90C4-E94E0B663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59CE505-D157-4F81-B1E3-F0742A689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3A87695-54F0-41D9-AAEC-DB66A919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23E1-AE90-4299-8866-EA7FA136E663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156E0C3-668A-4E53-A5F8-61B43E31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6ED0669-4827-4144-BA30-D387D491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7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284B01D-E2F4-4284-B7CC-B9FD29FE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3CEB623-C759-4742-B02A-EADF25445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19BE4EA-DE88-4028-B469-E4E97BDE3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6730418-3361-41C1-AF65-BBF80D8E3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8C336A2-C9CC-4B0F-9B56-1941208B0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5D0C366-55A0-42D5-A6BB-3CC0A290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8E55-D728-4C71-B4B7-17CFF9B03B5B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F374461-9CE4-4C1E-992F-0AE0AF9D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07932E7-50FB-4EF3-B631-D16809DE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8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109F00F-96E2-4EDF-BE5B-7DF12903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3576285-3262-4224-9308-0738BDCC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E64-4C91-46E9-A3F5-EFD75BF61C2C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93E557E-C60D-4DFE-8B85-1C808935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5326F02-7D7C-42B1-BE51-83CE2BEC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6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CFC7839A-1FFE-46EE-9A06-B149AE8E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F16-DA28-4629-8EE8-763872543111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FDC9E2E-F373-4909-8E0C-E44E08FA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817A921-20CF-4355-823E-64EC0B26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9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2892C1-4144-411F-B9AF-EAF91DEE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D131FF6-9109-4E81-99EB-41178230D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25A24CD-CBC9-405C-B03E-13CBECEDC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FF9226B-5D03-44B8-AD7B-8BE2EF39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CEA0-1441-45CE-B7F8-B54874D474DC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6053488-C89B-4C12-85CF-413B1BF5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D016BC8-14F3-4FF0-819C-5474F377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03F6D9-9BF1-4703-8E0A-BA2BEDB9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51D6179-D78B-4E59-9C12-2454E9077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44199E0-E622-4E5A-8D00-34978C72C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73C8C08-ED5B-4D7A-90FD-AE1B31CF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5651-CDB1-477B-B6D0-708748E25A6F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B62E7E-549A-4CE8-B57C-218C16D2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76DA333-9054-4637-B1DA-0138E39F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9F009C3-C549-4D91-B3B6-8362D0C1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8EC1DF6-7E6C-4B66-BD93-93DD2DC7D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FD7328E-BB88-4442-BBCF-14D8CC01A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55B5-B5DD-47E9-A731-D6392997EA9A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665492A-5BBF-4C72-8E3D-7EAE45A54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2925DB1-66F3-4635-BB49-96334717B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6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hombussystems.com/blog/guide-to-ultra-low-latency-ip-cameras-for-live-video-streaming/" TargetMode="External"/><Relationship Id="rId3" Type="http://schemas.openxmlformats.org/officeDocument/2006/relationships/hyperlink" Target="https://gstreamer.freedesktop.org/" TargetMode="External"/><Relationship Id="rId7" Type="http://schemas.openxmlformats.org/officeDocument/2006/relationships/hyperlink" Target="https://github.com/sp4rkie/debian-on-termu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lein.readthedocs.io/" TargetMode="External"/><Relationship Id="rId5" Type="http://schemas.openxmlformats.org/officeDocument/2006/relationships/hyperlink" Target="https://gstreamer.freedesktop.org/documentation/installing/for-android-development.html?gi-language=c" TargetMode="External"/><Relationship Id="rId4" Type="http://schemas.openxmlformats.org/officeDocument/2006/relationships/hyperlink" Target="https://github.com/GStreamer/gst-rtsp-serv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8386171-E87D-46AB-8718-4CE2A88748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="" xmlns:a16="http://schemas.microsoft.com/office/drawing/2014/main" id="{207CB456-8849-413C-8210-B663779A32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513936D-D1EB-4E42-A97F-942BA1F3DF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506921-631D-42CD-80B4-6F214A887F93}"/>
              </a:ext>
            </a:extLst>
          </p:cNvPr>
          <p:cNvSpPr/>
          <p:nvPr/>
        </p:nvSpPr>
        <p:spPr>
          <a:xfrm>
            <a:off x="2960093" y="2073841"/>
            <a:ext cx="6271814" cy="24378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6C675B-5A2F-4552-A079-437748894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7641"/>
            <a:ext cx="9144000" cy="23300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/>
              <a:t>안드로이드를 활용한</a:t>
            </a:r>
            <a:r>
              <a:rPr lang="en-US" altLang="ko-KR" sz="3600"/>
              <a:t/>
            </a:r>
            <a:br>
              <a:rPr lang="en-US" altLang="ko-KR" sz="3600"/>
            </a:br>
            <a:r>
              <a:rPr lang="en-US" altLang="ko-KR" sz="3600"/>
              <a:t>CCTV </a:t>
            </a:r>
            <a:r>
              <a:rPr lang="ko-KR" altLang="en-US" sz="3600"/>
              <a:t>통합 관리 시스템</a:t>
            </a:r>
            <a:endParaRPr lang="ko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47ECB8F-4EF7-4F73-A930-51FC8A539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464" y="3911466"/>
            <a:ext cx="6745380" cy="60025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600"/>
              <a:t>Integrated CCTV Management System </a:t>
            </a:r>
          </a:p>
          <a:p>
            <a:r>
              <a:rPr lang="en-US" altLang="ko-KR" sz="1600"/>
              <a:t>with Android Application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FA75EE9-0DE4-4982-A870-290AD61EAA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968350A-5F5C-4509-8A05-9C59534ADFD9}"/>
              </a:ext>
            </a:extLst>
          </p:cNvPr>
          <p:cNvSpPr/>
          <p:nvPr/>
        </p:nvSpPr>
        <p:spPr>
          <a:xfrm>
            <a:off x="8991600" y="4766733"/>
            <a:ext cx="2078736" cy="9083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C54B4B-F2C4-418D-94E3-A1949D75854B}"/>
              </a:ext>
            </a:extLst>
          </p:cNvPr>
          <p:cNvSpPr txBox="1"/>
          <p:nvPr/>
        </p:nvSpPr>
        <p:spPr>
          <a:xfrm>
            <a:off x="9108141" y="4826851"/>
            <a:ext cx="609765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/>
              <a:t>2017156002 </a:t>
            </a:r>
            <a:r>
              <a:rPr lang="ko-KR" altLang="en-US" sz="1500"/>
              <a:t>강태수</a:t>
            </a:r>
            <a:endParaRPr lang="en-US" altLang="ko-KR" sz="1500"/>
          </a:p>
          <a:p>
            <a:r>
              <a:rPr lang="en-US" altLang="ko-KR" sz="1500"/>
              <a:t>2016152004</a:t>
            </a:r>
            <a:r>
              <a:rPr lang="ko-KR" altLang="en-US" sz="1500"/>
              <a:t> </a:t>
            </a:r>
            <a:r>
              <a:rPr lang="ko-KR" altLang="en-US" sz="1500" err="1"/>
              <a:t>구병찬</a:t>
            </a:r>
            <a:endParaRPr lang="en-US" altLang="ko-KR" sz="1500"/>
          </a:p>
          <a:p>
            <a:r>
              <a:rPr lang="en-US" altLang="ko-KR" sz="1500"/>
              <a:t>2016152012 </a:t>
            </a:r>
            <a:r>
              <a:rPr lang="ko-KR" altLang="en-US" sz="1500"/>
              <a:t>김세현</a:t>
            </a:r>
          </a:p>
        </p:txBody>
      </p:sp>
    </p:spTree>
    <p:extLst>
      <p:ext uri="{BB962C8B-B14F-4D97-AF65-F5344CB8AC3E}">
        <p14:creationId xmlns:p14="http://schemas.microsoft.com/office/powerpoint/2010/main" val="409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B5A012C8-9008-4B2C-8B8B-F1BF59FD0B54}"/>
              </a:ext>
            </a:extLst>
          </p:cNvPr>
          <p:cNvSpPr txBox="1">
            <a:spLocks/>
          </p:cNvSpPr>
          <p:nvPr/>
        </p:nvSpPr>
        <p:spPr>
          <a:xfrm>
            <a:off x="959518" y="1398687"/>
            <a:ext cx="7756010" cy="45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000" b="1" dirty="0"/>
              <a:t>TP-Link </a:t>
            </a:r>
            <a:r>
              <a:rPr lang="en-US" altLang="ko-KR" sz="2000" b="1" dirty="0" err="1"/>
              <a:t>Tapo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앱</a:t>
            </a:r>
            <a:endParaRPr lang="en-US" altLang="ko-KR" sz="2000" b="1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실시간 </a:t>
            </a:r>
            <a:r>
              <a:rPr lang="en-US" altLang="ko-KR" sz="1800" dirty="0"/>
              <a:t>CCTV </a:t>
            </a:r>
            <a:r>
              <a:rPr lang="ko-KR" altLang="en-US" sz="1800" dirty="0"/>
              <a:t>영상 스트리밍</a:t>
            </a:r>
            <a:r>
              <a:rPr lang="en-US" altLang="ko-KR" sz="1800" dirty="0"/>
              <a:t>, </a:t>
            </a:r>
            <a:r>
              <a:rPr lang="ko-KR" altLang="en-US" sz="1800" dirty="0"/>
              <a:t>녹화 가능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카메라 각도 조절</a:t>
            </a:r>
            <a:r>
              <a:rPr lang="en-US" altLang="ko-KR" sz="1800" dirty="0"/>
              <a:t>, </a:t>
            </a:r>
            <a:r>
              <a:rPr lang="ko-KR" altLang="en-US" sz="1800" dirty="0"/>
              <a:t>음성경고 가능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공공기관 등의 대규모 시스템에 부적합</a:t>
            </a:r>
            <a:endParaRPr lang="en-US" altLang="ko-KR" sz="1800" dirty="0"/>
          </a:p>
        </p:txBody>
      </p:sp>
      <p:pic>
        <p:nvPicPr>
          <p:cNvPr id="18" name="그림 17" descr="텍스트, 실내, 테이블, 벽이(가) 표시된 사진&#10;&#10;자동 생성된 설명">
            <a:extLst>
              <a:ext uri="{FF2B5EF4-FFF2-40B4-BE49-F238E27FC236}">
                <a16:creationId xmlns="" xmlns:a16="http://schemas.microsoft.com/office/drawing/2014/main" id="{634418E1-B016-46DA-AC6E-621322119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52" y="3853166"/>
            <a:ext cx="3496898" cy="1967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 descr="텍스트, iPod, 하얀색, 다른이(가) 표시된 사진&#10;&#10;자동 생성된 설명">
            <a:extLst>
              <a:ext uri="{FF2B5EF4-FFF2-40B4-BE49-F238E27FC236}">
                <a16:creationId xmlns="" xmlns:a16="http://schemas.microsoft.com/office/drawing/2014/main" id="{D51C7B66-8086-41B4-8DC4-D3A8D5B554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23" b="144"/>
          <a:stretch/>
        </p:blipFill>
        <p:spPr>
          <a:xfrm>
            <a:off x="5762911" y="2066454"/>
            <a:ext cx="2134436" cy="37537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75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B5A012C8-9008-4B2C-8B8B-F1BF59FD0B54}"/>
              </a:ext>
            </a:extLst>
          </p:cNvPr>
          <p:cNvSpPr txBox="1">
            <a:spLocks/>
          </p:cNvSpPr>
          <p:nvPr/>
        </p:nvSpPr>
        <p:spPr>
          <a:xfrm>
            <a:off x="959518" y="1398687"/>
            <a:ext cx="5241257" cy="45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000" b="1" smtClean="0"/>
              <a:t>Rhombus Systems</a:t>
            </a:r>
            <a:endParaRPr lang="en-US" altLang="ko-KR" sz="2000" b="1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1800" smtClean="0"/>
              <a:t>CCTV </a:t>
            </a:r>
            <a:r>
              <a:rPr lang="ko-KR" altLang="en-US" sz="1800" smtClean="0"/>
              <a:t>관리 시스템에서 실시간 스트리밍을 구현한 사례</a:t>
            </a:r>
            <a:endParaRPr lang="en-US" altLang="ko-KR" sz="1800" smtClean="0"/>
          </a:p>
          <a:p>
            <a:pPr>
              <a:lnSpc>
                <a:spcPct val="110000"/>
              </a:lnSpc>
            </a:pPr>
            <a:r>
              <a:rPr lang="ko-KR" altLang="en-US" sz="1800" smtClean="0"/>
              <a:t>영상 전송 과정 중 버퍼의 사용량을 최소로 하여 딜레이를 줄였다고 함</a:t>
            </a:r>
            <a:endParaRPr lang="en-US" altLang="ko-KR" sz="1800" dirty="0"/>
          </a:p>
        </p:txBody>
      </p:sp>
      <p:pic>
        <p:nvPicPr>
          <p:cNvPr id="2052" name="Picture 4" descr="rhombus latency chart video streaming real time l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506614"/>
            <a:ext cx="3049047" cy="457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61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B5A012C8-9008-4B2C-8B8B-F1BF59FD0B54}"/>
              </a:ext>
            </a:extLst>
          </p:cNvPr>
          <p:cNvSpPr txBox="1">
            <a:spLocks/>
          </p:cNvSpPr>
          <p:nvPr/>
        </p:nvSpPr>
        <p:spPr>
          <a:xfrm>
            <a:off x="959518" y="1398687"/>
            <a:ext cx="5241257" cy="45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000" b="1" smtClean="0"/>
              <a:t>Debian on Termux</a:t>
            </a:r>
            <a:endParaRPr lang="en-US" altLang="ko-KR" sz="2000" b="1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smtClean="0"/>
              <a:t>안드로이드의 터미널 에뮬레이터 앱인 </a:t>
            </a:r>
            <a:r>
              <a:rPr lang="en-US" altLang="ko-KR" sz="1800" smtClean="0"/>
              <a:t>Termux</a:t>
            </a:r>
            <a:r>
              <a:rPr lang="ko-KR" altLang="en-US" sz="1800" smtClean="0"/>
              <a:t>에 리눅스 배포판인 </a:t>
            </a:r>
            <a:r>
              <a:rPr lang="en-US" altLang="ko-KR" sz="1800" smtClean="0"/>
              <a:t>Debian</a:t>
            </a:r>
            <a:r>
              <a:rPr lang="ko-KR" altLang="en-US" sz="1800" smtClean="0"/>
              <a:t>을 설치한 것</a:t>
            </a:r>
            <a:endParaRPr lang="en-US" altLang="ko-KR" sz="1800" smtClean="0"/>
          </a:p>
          <a:p>
            <a:pPr>
              <a:lnSpc>
                <a:spcPct val="110000"/>
              </a:lnSpc>
            </a:pPr>
            <a:r>
              <a:rPr lang="en-US" altLang="ko-KR" sz="1800"/>
              <a:t>L</a:t>
            </a:r>
            <a:r>
              <a:rPr lang="en-US" altLang="ko-KR" sz="1800" smtClean="0"/>
              <a:t>inux </a:t>
            </a:r>
            <a:r>
              <a:rPr lang="ko-KR" altLang="en-US" sz="1800" smtClean="0"/>
              <a:t>에서 실행하던 대부분의 서버프로그램을 안드로이드에서 수정 없이 실행 가능</a:t>
            </a:r>
            <a:endParaRPr lang="en-US" altLang="ko-KR" sz="18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528575"/>
            <a:ext cx="36861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2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68" y="-1574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3. </a:t>
            </a:r>
            <a:r>
              <a:rPr lang="ko-KR" altLang="en-US" sz="2400" b="1"/>
              <a:t>시스템 수행 시나리오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5E3178A-A059-45DC-A75A-80864087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6</a:t>
            </a:r>
            <a:endParaRPr lang="ko-KR" altLang="en-US"/>
          </a:p>
        </p:txBody>
      </p:sp>
      <p:pic>
        <p:nvPicPr>
          <p:cNvPr id="1026" name="Picture 2" descr="C:\Users\win10\Downloads\furrystmas\execution_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18" y="2433469"/>
            <a:ext cx="9834563" cy="271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3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859023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4. </a:t>
            </a:r>
            <a:r>
              <a:rPr lang="ko-KR" altLang="en-US" sz="2400" b="1"/>
              <a:t>시스템 구성도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1" y="1807435"/>
            <a:ext cx="448627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1" y="1355721"/>
            <a:ext cx="3467100" cy="487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9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/>
              <a:t>5.1 </a:t>
            </a:r>
            <a:r>
              <a:rPr lang="ko-KR" altLang="en-US" sz="2400" smtClean="0"/>
              <a:t>클래스 다이어그램 </a:t>
            </a:r>
            <a:r>
              <a:rPr lang="en-US" altLang="ko-KR" sz="2400" smtClean="0"/>
              <a:t>(DMR)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202" y="1985964"/>
            <a:ext cx="6377596" cy="408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1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.1 </a:t>
            </a:r>
            <a:r>
              <a:rPr lang="ko-KR" altLang="en-US" sz="2400"/>
              <a:t>개발환경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="" xmlns:a16="http://schemas.microsoft.com/office/drawing/2014/main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749711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>
                <a:solidFill>
                  <a:srgbClr val="434343"/>
                </a:solidFill>
              </a:rPr>
              <a:t>Hardware</a:t>
            </a:r>
          </a:p>
        </p:txBody>
      </p:sp>
      <p:pic>
        <p:nvPicPr>
          <p:cNvPr id="12" name="Picture 8" descr="23 Security Camera Icon - Icon Logo Design">
            <a:extLst>
              <a:ext uri="{FF2B5EF4-FFF2-40B4-BE49-F238E27FC236}">
                <a16:creationId xmlns="" xmlns:a16="http://schemas.microsoft.com/office/drawing/2014/main" id="{35B902D7-BF0D-4F3B-A666-3C65F410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374" y="2924690"/>
            <a:ext cx="1932788" cy="193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103;p21">
            <a:extLst>
              <a:ext uri="{FF2B5EF4-FFF2-40B4-BE49-F238E27FC236}">
                <a16:creationId xmlns="" xmlns:a16="http://schemas.microsoft.com/office/drawing/2014/main" id="{23441A46-886D-4B5E-B7EF-D350A8909BF3}"/>
              </a:ext>
            </a:extLst>
          </p:cNvPr>
          <p:cNvSpPr txBox="1">
            <a:spLocks/>
          </p:cNvSpPr>
          <p:nvPr/>
        </p:nvSpPr>
        <p:spPr>
          <a:xfrm>
            <a:off x="2856013" y="5231810"/>
            <a:ext cx="2676224" cy="107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1600" b="1">
                <a:solidFill>
                  <a:srgbClr val="434343"/>
                </a:solidFill>
              </a:rPr>
              <a:t>PTZ</a:t>
            </a:r>
            <a:r>
              <a:rPr lang="ko-KR" altLang="en-US" sz="1600" b="1">
                <a:solidFill>
                  <a:srgbClr val="434343"/>
                </a:solidFill>
              </a:rPr>
              <a:t>가 지원되는 카메라</a:t>
            </a:r>
            <a:endParaRPr lang="en-US" altLang="ko" sz="1600" b="1">
              <a:solidFill>
                <a:srgbClr val="434343"/>
              </a:solidFill>
            </a:endParaRPr>
          </a:p>
        </p:txBody>
      </p:sp>
      <p:pic>
        <p:nvPicPr>
          <p:cNvPr id="21" name="Picture 2" descr="Android Oreo | Android Developers">
            <a:extLst>
              <a:ext uri="{FF2B5EF4-FFF2-40B4-BE49-F238E27FC236}">
                <a16:creationId xmlns="" xmlns:a16="http://schemas.microsoft.com/office/drawing/2014/main" id="{04678D2A-B439-41D1-BCD6-0796FC250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018" y="2381185"/>
            <a:ext cx="1679995" cy="254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03;p21">
            <a:extLst>
              <a:ext uri="{FF2B5EF4-FFF2-40B4-BE49-F238E27FC236}">
                <a16:creationId xmlns="" xmlns:a16="http://schemas.microsoft.com/office/drawing/2014/main" id="{BA2FEA90-DD81-4D23-9571-0F918F3F279A}"/>
              </a:ext>
            </a:extLst>
          </p:cNvPr>
          <p:cNvSpPr txBox="1">
            <a:spLocks/>
          </p:cNvSpPr>
          <p:nvPr/>
        </p:nvSpPr>
        <p:spPr>
          <a:xfrm>
            <a:off x="5357314" y="5043133"/>
            <a:ext cx="4088157" cy="121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Android 8.0 Oreo</a:t>
            </a:r>
          </a:p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ko-KR" altLang="en-US" sz="1600" b="1">
                <a:solidFill>
                  <a:srgbClr val="434343"/>
                </a:solidFill>
              </a:rPr>
              <a:t>또는 상위버전이 설치 되어있는 기기</a:t>
            </a:r>
            <a:endParaRPr lang="en-US" altLang="ko" sz="1600" b="1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="" xmlns:a16="http://schemas.microsoft.com/office/drawing/2014/main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749711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>
                <a:solidFill>
                  <a:srgbClr val="434343"/>
                </a:solidFill>
              </a:rPr>
              <a:t>Language</a:t>
            </a:r>
          </a:p>
        </p:txBody>
      </p:sp>
      <p:sp>
        <p:nvSpPr>
          <p:cNvPr id="22" name="Google Shape;103;p21">
            <a:extLst>
              <a:ext uri="{FF2B5EF4-FFF2-40B4-BE49-F238E27FC236}">
                <a16:creationId xmlns="" xmlns:a16="http://schemas.microsoft.com/office/drawing/2014/main" id="{E8BA2511-3053-4573-841A-9CB691769DF4}"/>
              </a:ext>
            </a:extLst>
          </p:cNvPr>
          <p:cNvSpPr txBox="1">
            <a:spLocks/>
          </p:cNvSpPr>
          <p:nvPr/>
        </p:nvSpPr>
        <p:spPr>
          <a:xfrm>
            <a:off x="1682149" y="4809059"/>
            <a:ext cx="2211768" cy="92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Python 3</a:t>
            </a:r>
          </a:p>
        </p:txBody>
      </p:sp>
      <p:pic>
        <p:nvPicPr>
          <p:cNvPr id="23" name="Picture 20" descr="6+ Python Logo Clipart - Preview : Python; Python Lo | HDClipartAll">
            <a:extLst>
              <a:ext uri="{FF2B5EF4-FFF2-40B4-BE49-F238E27FC236}">
                <a16:creationId xmlns="" xmlns:a16="http://schemas.microsoft.com/office/drawing/2014/main" id="{41E2E188-3BCE-45CD-9582-5D8DC4322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54" y="3176309"/>
            <a:ext cx="1415791" cy="14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103;p21">
            <a:extLst>
              <a:ext uri="{FF2B5EF4-FFF2-40B4-BE49-F238E27FC236}">
                <a16:creationId xmlns="" xmlns:a16="http://schemas.microsoft.com/office/drawing/2014/main" id="{0CA7A92D-C17F-421E-A0BE-207D07E5975B}"/>
              </a:ext>
            </a:extLst>
          </p:cNvPr>
          <p:cNvSpPr txBox="1">
            <a:spLocks/>
          </p:cNvSpPr>
          <p:nvPr/>
        </p:nvSpPr>
        <p:spPr>
          <a:xfrm>
            <a:off x="4780086" y="4821600"/>
            <a:ext cx="2211769" cy="8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Kotlin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F60B062-707C-457C-B1BD-B1D6F4921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33" y="3287645"/>
            <a:ext cx="2381322" cy="1190661"/>
          </a:xfrm>
          <a:prstGeom prst="rect">
            <a:avLst/>
          </a:prstGeom>
        </p:spPr>
      </p:pic>
      <p:pic>
        <p:nvPicPr>
          <p:cNvPr id="1026" name="Picture 2" descr="C (programming language) - Simple English Wikipedia, the free encyclo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576" y="3097109"/>
            <a:ext cx="1422383" cy="157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03;p21">
            <a:extLst>
              <a:ext uri="{FF2B5EF4-FFF2-40B4-BE49-F238E27FC236}">
                <a16:creationId xmlns="" xmlns:a16="http://schemas.microsoft.com/office/drawing/2014/main" id="{0CA7A92D-C17F-421E-A0BE-207D07E5975B}"/>
              </a:ext>
            </a:extLst>
          </p:cNvPr>
          <p:cNvSpPr txBox="1">
            <a:spLocks/>
          </p:cNvSpPr>
          <p:nvPr/>
        </p:nvSpPr>
        <p:spPr>
          <a:xfrm>
            <a:off x="7518882" y="4821600"/>
            <a:ext cx="2211769" cy="8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 smtClean="0">
                <a:solidFill>
                  <a:srgbClr val="434343"/>
                </a:solidFill>
              </a:rPr>
              <a:t>C</a:t>
            </a:r>
            <a:endParaRPr lang="en-US" altLang="ko" b="1">
              <a:solidFill>
                <a:srgbClr val="434343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.1 </a:t>
            </a:r>
            <a:r>
              <a:rPr lang="ko-KR" altLang="en-US" sz="2400"/>
              <a:t>개발환경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6978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="" xmlns:a16="http://schemas.microsoft.com/office/drawing/2014/main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974369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 smtClean="0">
                <a:solidFill>
                  <a:srgbClr val="434343"/>
                </a:solidFill>
              </a:rPr>
              <a:t>Framework</a:t>
            </a:r>
            <a:endParaRPr lang="en-US" altLang="ko" sz="2400" b="1">
              <a:solidFill>
                <a:srgbClr val="434343"/>
              </a:solidFill>
            </a:endParaRPr>
          </a:p>
        </p:txBody>
      </p:sp>
      <p:sp>
        <p:nvSpPr>
          <p:cNvPr id="22" name="Google Shape;103;p21">
            <a:extLst>
              <a:ext uri="{FF2B5EF4-FFF2-40B4-BE49-F238E27FC236}">
                <a16:creationId xmlns="" xmlns:a16="http://schemas.microsoft.com/office/drawing/2014/main" id="{E8BA2511-3053-4573-841A-9CB691769DF4}"/>
              </a:ext>
            </a:extLst>
          </p:cNvPr>
          <p:cNvSpPr txBox="1">
            <a:spLocks/>
          </p:cNvSpPr>
          <p:nvPr/>
        </p:nvSpPr>
        <p:spPr>
          <a:xfrm>
            <a:off x="2856515" y="4487835"/>
            <a:ext cx="2211768" cy="92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 smtClean="0">
                <a:solidFill>
                  <a:srgbClr val="434343"/>
                </a:solidFill>
              </a:rPr>
              <a:t>GStreamer</a:t>
            </a:r>
            <a:endParaRPr lang="en-US" altLang="ko" b="1">
              <a:solidFill>
                <a:srgbClr val="434343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.1 </a:t>
            </a:r>
            <a:r>
              <a:rPr lang="ko-KR" altLang="en-US" sz="2400"/>
              <a:t>개발환경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7C85BF-52B4-4E09-9EE8-2D2C54A38C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77" y="2813985"/>
            <a:ext cx="1560043" cy="1560043"/>
          </a:xfrm>
          <a:prstGeom prst="rect">
            <a:avLst/>
          </a:prstGeom>
        </p:spPr>
      </p:pic>
      <p:pic>
        <p:nvPicPr>
          <p:cNvPr id="21" name="Picture 2" descr="File:Android Studio Icon (2014-2019).svg - Wikimedia Commons">
            <a:extLst>
              <a:ext uri="{FF2B5EF4-FFF2-40B4-BE49-F238E27FC236}">
                <a16:creationId xmlns="" xmlns:a16="http://schemas.microsoft.com/office/drawing/2014/main" id="{0EBD1B1E-1715-4C42-AF3F-113F010B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88" y="2813985"/>
            <a:ext cx="1272066" cy="137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103;p21">
            <a:extLst>
              <a:ext uri="{FF2B5EF4-FFF2-40B4-BE49-F238E27FC236}">
                <a16:creationId xmlns="" xmlns:a16="http://schemas.microsoft.com/office/drawing/2014/main" id="{6CCCA742-5E12-4F03-8345-712F6F82974D}"/>
              </a:ext>
            </a:extLst>
          </p:cNvPr>
          <p:cNvSpPr txBox="1">
            <a:spLocks/>
          </p:cNvSpPr>
          <p:nvPr/>
        </p:nvSpPr>
        <p:spPr>
          <a:xfrm>
            <a:off x="7345720" y="4443376"/>
            <a:ext cx="2333973" cy="104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41883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4"/>
            <a:ext cx="10515600" cy="51186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.2 </a:t>
            </a:r>
            <a:r>
              <a:rPr lang="ko-KR" altLang="en-US" sz="2400"/>
              <a:t>개발방법</a:t>
            </a:r>
            <a:endParaRPr lang="en-US" altLang="ko-KR" sz="2400"/>
          </a:p>
          <a:p>
            <a:pPr marL="0" indent="0">
              <a:lnSpc>
                <a:spcPct val="110000"/>
              </a:lnSpc>
              <a:buNone/>
            </a:pPr>
            <a:endParaRPr lang="en-US" altLang="ko-KR" sz="5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/>
              <a:t>DMR Server</a:t>
            </a:r>
          </a:p>
          <a:p>
            <a:pPr>
              <a:lnSpc>
                <a:spcPct val="110000"/>
              </a:lnSpc>
            </a:pPr>
            <a:r>
              <a:rPr lang="en-US" altLang="ko-KR" sz="1600" smtClean="0"/>
              <a:t>DMR Server</a:t>
            </a:r>
            <a:r>
              <a:rPr lang="ko-KR" altLang="en-US" sz="1600" smtClean="0"/>
              <a:t>는 세 가지 부분으로 나뉨</a:t>
            </a:r>
            <a:endParaRPr lang="en-US" altLang="ko-KR" sz="16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b="1" smtClean="0"/>
              <a:t>Web Server</a:t>
            </a:r>
            <a:endParaRPr lang="en-US" altLang="ko-KR" sz="1400" b="1"/>
          </a:p>
          <a:p>
            <a:pPr>
              <a:lnSpc>
                <a:spcPct val="110000"/>
              </a:lnSpc>
            </a:pPr>
            <a:r>
              <a:rPr lang="en-US" altLang="ko-KR" sz="1400"/>
              <a:t>Python </a:t>
            </a:r>
            <a:r>
              <a:rPr lang="ko-KR" altLang="en-US" sz="1400"/>
              <a:t>환경에서 </a:t>
            </a:r>
            <a:r>
              <a:rPr lang="en-US" altLang="ko-KR" sz="1400" err="1"/>
              <a:t>klein</a:t>
            </a:r>
            <a:r>
              <a:rPr lang="ko-KR" altLang="en-US" sz="1400"/>
              <a:t>을 사용해 </a:t>
            </a:r>
            <a:r>
              <a:rPr lang="ko-KR" altLang="en-US" sz="1400" smtClean="0"/>
              <a:t>개발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en-US" altLang="ko-KR" sz="1400" smtClean="0"/>
              <a:t>CCTV Manager App</a:t>
            </a:r>
            <a:r>
              <a:rPr lang="ko-KR" altLang="en-US" sz="1400" smtClean="0"/>
              <a:t>에 단순 정보 제공 목적</a:t>
            </a: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b="1" smtClean="0"/>
              <a:t>RTSP </a:t>
            </a:r>
            <a:r>
              <a:rPr lang="en-US" altLang="ko-KR" sz="1400" b="1"/>
              <a:t>Relay </a:t>
            </a:r>
            <a:r>
              <a:rPr lang="en-US" altLang="ko-KR" sz="1400" b="1" smtClean="0"/>
              <a:t>Server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en-US" altLang="ko-KR" sz="1400" smtClean="0"/>
              <a:t>Gstreamer</a:t>
            </a:r>
            <a:r>
              <a:rPr lang="ko-KR" altLang="en-US" sz="1400" smtClean="0"/>
              <a:t>를 기반으로 한 </a:t>
            </a:r>
            <a:r>
              <a:rPr lang="en-US" altLang="ko-KR" sz="1400" smtClean="0"/>
              <a:t>gst-rtsp-server </a:t>
            </a:r>
            <a:r>
              <a:rPr lang="ko-KR" altLang="en-US" sz="1400" smtClean="0"/>
              <a:t>라이브러리를 사용해 </a:t>
            </a:r>
            <a:r>
              <a:rPr lang="en-US" altLang="ko-KR" sz="1400" smtClean="0"/>
              <a:t>RTSP </a:t>
            </a:r>
            <a:r>
              <a:rPr lang="ko-KR" altLang="en-US" sz="1400" smtClean="0"/>
              <a:t>서버 구축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ko-KR" altLang="en-US" sz="1400" smtClean="0"/>
              <a:t>영상 </a:t>
            </a:r>
            <a:r>
              <a:rPr lang="ko-KR" altLang="en-US" sz="1400"/>
              <a:t>전송 </a:t>
            </a:r>
            <a:r>
              <a:rPr lang="ko-KR" altLang="en-US" sz="1400" smtClean="0"/>
              <a:t>딜레이</a:t>
            </a:r>
            <a:r>
              <a:rPr lang="ko-KR" altLang="en-US" sz="1400"/>
              <a:t>를</a:t>
            </a:r>
            <a:r>
              <a:rPr lang="ko-KR" altLang="en-US" sz="1400" smtClean="0"/>
              <a:t> </a:t>
            </a:r>
            <a:r>
              <a:rPr lang="ko-KR" altLang="en-US" sz="1400"/>
              <a:t>줄이기 위해 영상 인코딩</a:t>
            </a:r>
            <a:r>
              <a:rPr lang="en-US" altLang="ko-KR" sz="1400"/>
              <a:t>/</a:t>
            </a:r>
            <a:r>
              <a:rPr lang="ko-KR" altLang="en-US" sz="1400"/>
              <a:t>디코딩 시에 하드웨어 인코더를 </a:t>
            </a:r>
            <a:r>
              <a:rPr lang="ko-KR" altLang="en-US" sz="1400" smtClean="0"/>
              <a:t>사용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ko-KR" altLang="en-US" sz="1400" smtClean="0"/>
              <a:t>영상 전송 딜레이를 줄이기 위해 </a:t>
            </a:r>
            <a:r>
              <a:rPr lang="en-US" altLang="ko-KR" sz="1400" smtClean="0"/>
              <a:t>UDP</a:t>
            </a:r>
            <a:r>
              <a:rPr lang="ko-KR" altLang="en-US" sz="1400" smtClean="0"/>
              <a:t>위에서 동작하는 </a:t>
            </a:r>
            <a:r>
              <a:rPr lang="en-US" altLang="ko-KR" sz="1400" smtClean="0"/>
              <a:t>RTP </a:t>
            </a:r>
            <a:r>
              <a:rPr lang="ko-KR" altLang="en-US" sz="1400" smtClean="0"/>
              <a:t>프로토콜 사용 </a:t>
            </a:r>
            <a:r>
              <a:rPr lang="en-US" altLang="ko-KR" sz="1400" smtClean="0"/>
              <a:t>(RTSP</a:t>
            </a:r>
            <a:r>
              <a:rPr lang="ko-KR" altLang="en-US" sz="1400" smtClean="0"/>
              <a:t>에서 스트리밍 시 사용</a:t>
            </a:r>
            <a:r>
              <a:rPr lang="en-US" altLang="ko-KR" sz="1400" smtClean="0"/>
              <a:t>)</a:t>
            </a: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b="1" smtClean="0"/>
              <a:t>TCP Relay Server</a:t>
            </a:r>
            <a:endParaRPr lang="en-US" altLang="ko-KR" sz="1400"/>
          </a:p>
          <a:p>
            <a:pPr>
              <a:lnSpc>
                <a:spcPct val="110000"/>
              </a:lnSpc>
            </a:pPr>
            <a:r>
              <a:rPr lang="en-US" altLang="ko-KR" sz="1400" smtClean="0"/>
              <a:t>Object Detection Data </a:t>
            </a:r>
            <a:r>
              <a:rPr lang="ko-KR" altLang="en-US" sz="1400" smtClean="0"/>
              <a:t>수신 및 음성 데이터 통신을 클라이언트에 전달해주는 서버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en-US" altLang="ko-KR" sz="1400" smtClean="0"/>
              <a:t>TCP Socket API</a:t>
            </a:r>
            <a:r>
              <a:rPr lang="ko-KR" altLang="en-US" sz="1400" smtClean="0"/>
              <a:t>를 그대로 사용하며 자체 프로토콜을 이용하여 통신</a:t>
            </a:r>
            <a:endParaRPr lang="en-US" altLang="ko-KR" sz="1400" smtClean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FA51205-2FCE-4DE6-A449-794C095BFFA4}"/>
              </a:ext>
            </a:extLst>
          </p:cNvPr>
          <p:cNvSpPr/>
          <p:nvPr/>
        </p:nvSpPr>
        <p:spPr>
          <a:xfrm>
            <a:off x="-16042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2F5E874-2B97-4A4F-8F40-E994DFDCDF53}"/>
              </a:ext>
            </a:extLst>
          </p:cNvPr>
          <p:cNvSpPr/>
          <p:nvPr/>
        </p:nvSpPr>
        <p:spPr>
          <a:xfrm>
            <a:off x="540078" y="1690688"/>
            <a:ext cx="4538998" cy="43942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76761F-D65D-4B7E-A630-56038551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058" y="1874882"/>
            <a:ext cx="10515600" cy="407824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/>
              <a:t>종합설계 개요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관련 연구 및 사례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시스템 수행 시나리오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시스템 </a:t>
            </a:r>
            <a:r>
              <a:rPr lang="ko-KR" altLang="en-US" sz="2000" smtClean="0"/>
              <a:t>구성도</a:t>
            </a:r>
            <a:endParaRPr lang="en-US" altLang="ko-KR" sz="2000" smtClean="0"/>
          </a:p>
          <a:p>
            <a:pPr marL="514350" indent="-514350">
              <a:buAutoNum type="arabicPeriod"/>
            </a:pPr>
            <a:r>
              <a:rPr lang="ko-KR" altLang="en-US" sz="2000" smtClean="0"/>
              <a:t>시스템 모듈 상세 설계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개발 환경 및 개발 </a:t>
            </a:r>
            <a:r>
              <a:rPr lang="ko-KR" altLang="en-US" sz="2000" smtClean="0"/>
              <a:t>방법</a:t>
            </a:r>
            <a:endParaRPr lang="en-US" altLang="ko-KR" sz="2000" smtClean="0"/>
          </a:p>
          <a:p>
            <a:pPr marL="514350" indent="-514350">
              <a:buAutoNum type="arabicPeriod"/>
            </a:pPr>
            <a:r>
              <a:rPr lang="ko-KR" altLang="en-US" sz="2000" smtClean="0"/>
              <a:t>데모 환경 설계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업무 분담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 smtClean="0"/>
              <a:t>종합 설계 수행 일정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필요기술 및 참고문헌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68CDCAA-2433-461B-959A-FACD538B57CD}"/>
              </a:ext>
            </a:extLst>
          </p:cNvPr>
          <p:cNvSpPr/>
          <p:nvPr/>
        </p:nvSpPr>
        <p:spPr>
          <a:xfrm>
            <a:off x="540078" y="438347"/>
            <a:ext cx="1644609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9F4B29A-C3BF-4F25-B7EF-21FB4AF980DE}"/>
              </a:ext>
            </a:extLst>
          </p:cNvPr>
          <p:cNvSpPr/>
          <p:nvPr/>
        </p:nvSpPr>
        <p:spPr>
          <a:xfrm>
            <a:off x="639291" y="520723"/>
            <a:ext cx="1433101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C684BAC9-994E-42A2-AAE3-10F441213C81}"/>
              </a:ext>
            </a:extLst>
          </p:cNvPr>
          <p:cNvSpPr txBox="1">
            <a:spLocks/>
          </p:cNvSpPr>
          <p:nvPr/>
        </p:nvSpPr>
        <p:spPr>
          <a:xfrm>
            <a:off x="693338" y="2213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/>
              <a:t> 목차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FD74F1D-01EA-4740-9D46-4792E0E1D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65" y="1743440"/>
            <a:ext cx="6209857" cy="42785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79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826724"/>
            <a:ext cx="10515600" cy="53498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b="1" smtClean="0"/>
              <a:t>CCTV Manager App</a:t>
            </a:r>
            <a:endParaRPr lang="en-US" altLang="ko-KR" sz="2000" b="1"/>
          </a:p>
          <a:p>
            <a:pPr>
              <a:lnSpc>
                <a:spcPct val="110000"/>
              </a:lnSpc>
            </a:pPr>
            <a:r>
              <a:rPr lang="ko-KR" altLang="en-US" sz="1600" smtClean="0"/>
              <a:t>영상 수신 및 처리를 담당하는 부분은 </a:t>
            </a:r>
            <a:r>
              <a:rPr lang="en-US" altLang="ko-KR" sz="1600" smtClean="0"/>
              <a:t>Android NDK</a:t>
            </a:r>
            <a:r>
              <a:rPr lang="ko-KR" altLang="en-US" sz="1600" smtClean="0"/>
              <a:t>를 이용하여 </a:t>
            </a:r>
            <a:r>
              <a:rPr lang="en-US" altLang="ko-KR" sz="1600" smtClean="0"/>
              <a:t>C</a:t>
            </a:r>
            <a:r>
              <a:rPr lang="ko-KR" altLang="en-US" sz="1600" smtClean="0"/>
              <a:t>로 작성</a:t>
            </a:r>
            <a:r>
              <a:rPr lang="en-US" altLang="ko-KR" sz="1600" smtClean="0"/>
              <a:t>, UI </a:t>
            </a:r>
            <a:r>
              <a:rPr lang="ko-KR" altLang="en-US" sz="1600" smtClean="0"/>
              <a:t>및</a:t>
            </a:r>
            <a:r>
              <a:rPr lang="en-US" altLang="ko-KR" sz="1600"/>
              <a:t> </a:t>
            </a:r>
            <a:r>
              <a:rPr lang="en-US" altLang="ko-KR" sz="1600" smtClean="0"/>
              <a:t>Detection Data</a:t>
            </a:r>
            <a:r>
              <a:rPr lang="ko-KR" altLang="en-US" sz="1600" smtClean="0"/>
              <a:t>등의 수신은 </a:t>
            </a:r>
            <a:r>
              <a:rPr lang="en-US" altLang="ko-KR" sz="1600" smtClean="0"/>
              <a:t>Kotlin</a:t>
            </a:r>
            <a:r>
              <a:rPr lang="ko-KR" altLang="en-US" sz="1600" smtClean="0"/>
              <a:t>으로 작성</a:t>
            </a:r>
            <a:endParaRPr lang="en-US" altLang="ko-KR" sz="16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smtClean="0"/>
              <a:t>C</a:t>
            </a:r>
          </a:p>
          <a:p>
            <a:pPr>
              <a:lnSpc>
                <a:spcPct val="110000"/>
              </a:lnSpc>
            </a:pPr>
            <a:r>
              <a:rPr lang="en-US" altLang="ko-KR" sz="1600" smtClean="0"/>
              <a:t>GStreamer framework </a:t>
            </a:r>
            <a:r>
              <a:rPr lang="ko-KR" altLang="en-US" sz="1600" smtClean="0"/>
              <a:t>기반</a:t>
            </a:r>
            <a:endParaRPr lang="en-US" altLang="ko-KR" sz="1600" smtClean="0"/>
          </a:p>
          <a:p>
            <a:pPr>
              <a:lnSpc>
                <a:spcPct val="110000"/>
              </a:lnSpc>
            </a:pPr>
            <a:r>
              <a:rPr lang="en-US" altLang="ko-KR" sz="1600" smtClean="0"/>
              <a:t>UI Thread</a:t>
            </a:r>
            <a:r>
              <a:rPr lang="ko-KR" altLang="en-US" sz="1600" smtClean="0"/>
              <a:t>와 겹치지 않게 </a:t>
            </a:r>
            <a:r>
              <a:rPr lang="en-US" altLang="ko-KR" sz="1600" smtClean="0"/>
              <a:t>pthread</a:t>
            </a:r>
            <a:r>
              <a:rPr lang="ko-KR" altLang="en-US" sz="1600" smtClean="0"/>
              <a:t>를 통해 쓰레드를 생성하여 영상 데이터 수신 구현</a:t>
            </a:r>
            <a:endParaRPr lang="en-US" altLang="ko-KR" sz="16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smtClean="0"/>
              <a:t>Kotlin</a:t>
            </a:r>
          </a:p>
          <a:p>
            <a:pPr>
              <a:lnSpc>
                <a:spcPct val="110000"/>
              </a:lnSpc>
            </a:pPr>
            <a:r>
              <a:rPr lang="en-US" altLang="ko-KR" sz="1600" smtClean="0"/>
              <a:t>CCTV </a:t>
            </a:r>
            <a:r>
              <a:rPr lang="ko-KR" altLang="en-US" sz="1600" smtClean="0"/>
              <a:t>개수가 많아 지는 경우 격자식 화면 구성</a:t>
            </a:r>
            <a:endParaRPr lang="en-US" altLang="ko-KR" sz="1600" smtClean="0"/>
          </a:p>
          <a:p>
            <a:pPr lvl="1">
              <a:lnSpc>
                <a:spcPct val="110000"/>
              </a:lnSpc>
            </a:pPr>
            <a:r>
              <a:rPr lang="ko-KR" altLang="en-US" sz="1600" smtClean="0"/>
              <a:t>클릭하면 확대됨</a:t>
            </a:r>
            <a:endParaRPr lang="en-US" altLang="ko-KR" sz="1600" smtClean="0"/>
          </a:p>
          <a:p>
            <a:pPr>
              <a:lnSpc>
                <a:spcPct val="110000"/>
              </a:lnSpc>
            </a:pPr>
            <a:r>
              <a:rPr lang="ko-KR" altLang="en-US" sz="1600" smtClean="0"/>
              <a:t>화면 드래그를 통한 </a:t>
            </a:r>
            <a:r>
              <a:rPr lang="en-US" altLang="ko-KR" sz="1600" smtClean="0"/>
              <a:t>Pan/Tilt, </a:t>
            </a:r>
            <a:r>
              <a:rPr lang="ko-KR" altLang="en-US" sz="1600" smtClean="0"/>
              <a:t>손가락 두 개를 이용한 </a:t>
            </a:r>
            <a:r>
              <a:rPr lang="en-US" altLang="ko-KR" sz="1600" smtClean="0"/>
              <a:t>Zoom </a:t>
            </a:r>
            <a:r>
              <a:rPr lang="ko-KR" altLang="en-US" sz="1600" smtClean="0"/>
              <a:t>컨트롤</a:t>
            </a:r>
            <a:endParaRPr lang="en-US" altLang="ko-KR" sz="1600" smtClean="0"/>
          </a:p>
          <a:p>
            <a:pPr>
              <a:lnSpc>
                <a:spcPct val="110000"/>
              </a:lnSpc>
            </a:pPr>
            <a:r>
              <a:rPr lang="en-US" altLang="ko-KR" sz="1600" smtClean="0"/>
              <a:t>TCP Socket</a:t>
            </a:r>
            <a:r>
              <a:rPr lang="ko-KR" altLang="en-US" sz="1600" smtClean="0"/>
              <a:t>을 이용한 </a:t>
            </a:r>
            <a:r>
              <a:rPr lang="en-US" altLang="ko-KR" sz="1600" smtClean="0"/>
              <a:t>Detection Data </a:t>
            </a:r>
            <a:r>
              <a:rPr lang="ko-KR" altLang="en-US" sz="1600" smtClean="0"/>
              <a:t>수신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음성데이터 송신</a:t>
            </a:r>
            <a:endParaRPr lang="en-US" altLang="ko-KR" sz="16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1180302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8</a:t>
            </a:r>
            <a:r>
              <a:rPr lang="en-US" altLang="ko-KR" sz="2400" b="1" smtClean="0"/>
              <a:t>. </a:t>
            </a:r>
            <a:r>
              <a:rPr lang="ko-KR" altLang="en-US" sz="2400" b="1"/>
              <a:t>업무 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14</a:t>
            </a:r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="" xmlns:a16="http://schemas.microsoft.com/office/drawing/2014/main" id="{DF53EF1B-11DD-4EEA-9162-1F173A22B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515600" cy="50136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b="1"/>
              <a:t>강태수</a:t>
            </a:r>
            <a:endParaRPr lang="en-US" altLang="ko-KR" sz="2400" b="1"/>
          </a:p>
          <a:p>
            <a:pPr>
              <a:lnSpc>
                <a:spcPct val="100000"/>
              </a:lnSpc>
            </a:pPr>
            <a:r>
              <a:rPr lang="en-US" altLang="ko-KR" sz="1800" err="1"/>
              <a:t>Gstreamer</a:t>
            </a:r>
            <a:r>
              <a:rPr lang="en-US" altLang="ko-KR" sz="1800"/>
              <a:t>, </a:t>
            </a:r>
            <a:r>
              <a:rPr lang="en-US" altLang="ko-KR" sz="1800" smtClean="0"/>
              <a:t>gst-rtsp-server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RTSP </a:t>
            </a:r>
            <a:r>
              <a:rPr lang="en-US" altLang="ko-KR" sz="1800" smtClean="0"/>
              <a:t>Relay Server</a:t>
            </a:r>
            <a:r>
              <a:rPr lang="ko-KR" altLang="en-US" sz="1800" smtClean="0"/>
              <a:t> </a:t>
            </a:r>
            <a:r>
              <a:rPr lang="ko-KR" altLang="en-US" sz="1800"/>
              <a:t>구현</a:t>
            </a:r>
            <a:endParaRPr lang="en-US" altLang="ko-KR" sz="1800"/>
          </a:p>
          <a:p>
            <a:pPr marL="0" indent="0">
              <a:lnSpc>
                <a:spcPct val="100000"/>
              </a:lnSpc>
              <a:buNone/>
            </a:pPr>
            <a:endParaRPr lang="en-US" altLang="ko-KR" sz="105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/>
              <a:t>김세현</a:t>
            </a:r>
            <a:endParaRPr lang="en-US" altLang="ko-KR" sz="2400" b="1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Web Server</a:t>
            </a:r>
            <a:r>
              <a:rPr lang="ko-KR" altLang="en-US" sz="1800" smtClean="0"/>
              <a:t> 구현</a:t>
            </a:r>
            <a:endParaRPr lang="en-US" altLang="ko-KR" sz="1800" smtClean="0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CCTV Manager App UI/Frontend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10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smtClean="0"/>
              <a:t>구병찬</a:t>
            </a:r>
            <a:endParaRPr lang="en-US" altLang="ko-KR" sz="2400" b="1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CCTV Manager App UI Design</a:t>
            </a:r>
            <a:endParaRPr lang="en-US" altLang="ko-KR" sz="1600"/>
          </a:p>
          <a:p>
            <a:pPr>
              <a:lnSpc>
                <a:spcPct val="100000"/>
              </a:lnSpc>
            </a:pPr>
            <a:r>
              <a:rPr lang="ko-KR" altLang="en-US" sz="1600" smtClean="0"/>
              <a:t>시스템 문서화</a:t>
            </a:r>
            <a:endParaRPr lang="en-US" altLang="ko-KR" sz="1800" smtClean="0"/>
          </a:p>
        </p:txBody>
      </p:sp>
    </p:spTree>
    <p:extLst>
      <p:ext uri="{BB962C8B-B14F-4D97-AF65-F5344CB8AC3E}">
        <p14:creationId xmlns:p14="http://schemas.microsoft.com/office/powerpoint/2010/main" val="14738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450948" y="-149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9</a:t>
            </a:r>
            <a:r>
              <a:rPr lang="en-US" altLang="ko-KR" sz="2400" b="1" smtClean="0"/>
              <a:t>. </a:t>
            </a:r>
            <a:r>
              <a:rPr lang="ko-KR" altLang="en-US" sz="2400" b="1" smtClean="0"/>
              <a:t>종합 설계 수행 일정</a:t>
            </a:r>
            <a:endParaRPr lang="en-US" altLang="ko-KR" sz="2400" b="1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6BA9052-67FA-4354-AF14-CD06F141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15</a:t>
            </a:r>
            <a:endParaRPr lang="ko-KR" altLang="en-US"/>
          </a:p>
        </p:txBody>
      </p:sp>
      <p:pic>
        <p:nvPicPr>
          <p:cNvPr id="39" name="table">
            <a:extLst>
              <a:ext uri="{FF2B5EF4-FFF2-40B4-BE49-F238E27FC236}">
                <a16:creationId xmlns="" xmlns:a16="http://schemas.microsoft.com/office/drawing/2014/main" id="{21AFAE13-7983-4FC3-B61C-0A17A2FF1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4" y="1423625"/>
            <a:ext cx="10618473" cy="4730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Google Shape;126;p24">
            <a:extLst>
              <a:ext uri="{FF2B5EF4-FFF2-40B4-BE49-F238E27FC236}">
                <a16:creationId xmlns="" xmlns:a16="http://schemas.microsoft.com/office/drawing/2014/main" id="{30B3B18A-F62B-4304-9112-ABEFEBA1547C}"/>
              </a:ext>
            </a:extLst>
          </p:cNvPr>
          <p:cNvSpPr/>
          <p:nvPr/>
        </p:nvSpPr>
        <p:spPr>
          <a:xfrm>
            <a:off x="10374451" y="5180332"/>
            <a:ext cx="426900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8;p24">
            <a:extLst>
              <a:ext uri="{FF2B5EF4-FFF2-40B4-BE49-F238E27FC236}">
                <a16:creationId xmlns="" xmlns:a16="http://schemas.microsoft.com/office/drawing/2014/main" id="{28FFCA85-BDF3-421A-A5C4-35885C7C454B}"/>
              </a:ext>
            </a:extLst>
          </p:cNvPr>
          <p:cNvSpPr/>
          <p:nvPr/>
        </p:nvSpPr>
        <p:spPr>
          <a:xfrm>
            <a:off x="5331477" y="2164351"/>
            <a:ext cx="55402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31;p24">
            <a:extLst>
              <a:ext uri="{FF2B5EF4-FFF2-40B4-BE49-F238E27FC236}">
                <a16:creationId xmlns="" xmlns:a16="http://schemas.microsoft.com/office/drawing/2014/main" id="{FF849A51-2E8A-42C5-969F-11935BFA7C29}"/>
              </a:ext>
            </a:extLst>
          </p:cNvPr>
          <p:cNvSpPr/>
          <p:nvPr/>
        </p:nvSpPr>
        <p:spPr>
          <a:xfrm>
            <a:off x="6967278" y="4015440"/>
            <a:ext cx="2200790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8;p24">
            <a:extLst>
              <a:ext uri="{FF2B5EF4-FFF2-40B4-BE49-F238E27FC236}">
                <a16:creationId xmlns="" xmlns:a16="http://schemas.microsoft.com/office/drawing/2014/main" id="{D41DAC35-4FE6-42A4-94B4-A0C7C4F923CA}"/>
              </a:ext>
            </a:extLst>
          </p:cNvPr>
          <p:cNvSpPr/>
          <p:nvPr/>
        </p:nvSpPr>
        <p:spPr>
          <a:xfrm>
            <a:off x="5331477" y="2358597"/>
            <a:ext cx="55402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28;p24">
            <a:extLst>
              <a:ext uri="{FF2B5EF4-FFF2-40B4-BE49-F238E27FC236}">
                <a16:creationId xmlns="" xmlns:a16="http://schemas.microsoft.com/office/drawing/2014/main" id="{B598A53A-137F-4BAC-885F-FD9EA251214A}"/>
              </a:ext>
            </a:extLst>
          </p:cNvPr>
          <p:cNvSpPr/>
          <p:nvPr/>
        </p:nvSpPr>
        <p:spPr>
          <a:xfrm>
            <a:off x="5473700" y="2750278"/>
            <a:ext cx="95947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8;p24">
            <a:extLst>
              <a:ext uri="{FF2B5EF4-FFF2-40B4-BE49-F238E27FC236}">
                <a16:creationId xmlns="" xmlns:a16="http://schemas.microsoft.com/office/drawing/2014/main" id="{5675601A-121A-4BA0-9CD9-5DD0C2DF1344}"/>
              </a:ext>
            </a:extLst>
          </p:cNvPr>
          <p:cNvSpPr/>
          <p:nvPr/>
        </p:nvSpPr>
        <p:spPr>
          <a:xfrm>
            <a:off x="5670550" y="2944524"/>
            <a:ext cx="76262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28;p24">
            <a:extLst>
              <a:ext uri="{FF2B5EF4-FFF2-40B4-BE49-F238E27FC236}">
                <a16:creationId xmlns="" xmlns:a16="http://schemas.microsoft.com/office/drawing/2014/main" id="{ECBAA1FA-1FFF-434D-B17E-4FF2A83AA1A7}"/>
              </a:ext>
            </a:extLst>
          </p:cNvPr>
          <p:cNvSpPr/>
          <p:nvPr/>
        </p:nvSpPr>
        <p:spPr>
          <a:xfrm>
            <a:off x="5879148" y="3332648"/>
            <a:ext cx="80740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8;p24">
            <a:extLst>
              <a:ext uri="{FF2B5EF4-FFF2-40B4-BE49-F238E27FC236}">
                <a16:creationId xmlns="" xmlns:a16="http://schemas.microsoft.com/office/drawing/2014/main" id="{DF8BBB88-6DFF-4B43-A624-D02B720F2D6B}"/>
              </a:ext>
            </a:extLst>
          </p:cNvPr>
          <p:cNvSpPr/>
          <p:nvPr/>
        </p:nvSpPr>
        <p:spPr>
          <a:xfrm>
            <a:off x="5879148" y="3526894"/>
            <a:ext cx="217900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28;p24">
            <a:extLst>
              <a:ext uri="{FF2B5EF4-FFF2-40B4-BE49-F238E27FC236}">
                <a16:creationId xmlns="" xmlns:a16="http://schemas.microsoft.com/office/drawing/2014/main" id="{F7CCA1D7-BE1E-4DA7-A8E2-4AAA129AA139}"/>
              </a:ext>
            </a:extLst>
          </p:cNvPr>
          <p:cNvSpPr/>
          <p:nvPr/>
        </p:nvSpPr>
        <p:spPr>
          <a:xfrm>
            <a:off x="8793798" y="4499055"/>
            <a:ext cx="91440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28;p24">
            <a:extLst>
              <a:ext uri="{FF2B5EF4-FFF2-40B4-BE49-F238E27FC236}">
                <a16:creationId xmlns="" xmlns:a16="http://schemas.microsoft.com/office/drawing/2014/main" id="{EB1BE08C-67D0-4BCA-A273-53A557310542}"/>
              </a:ext>
            </a:extLst>
          </p:cNvPr>
          <p:cNvSpPr/>
          <p:nvPr/>
        </p:nvSpPr>
        <p:spPr>
          <a:xfrm>
            <a:off x="9708199" y="4693301"/>
            <a:ext cx="109315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28;p24">
            <a:extLst>
              <a:ext uri="{FF2B5EF4-FFF2-40B4-BE49-F238E27FC236}">
                <a16:creationId xmlns="" xmlns:a16="http://schemas.microsoft.com/office/drawing/2014/main" id="{A51C5C65-673A-4B7A-8C6D-C4BE1FC79BDB}"/>
              </a:ext>
            </a:extLst>
          </p:cNvPr>
          <p:cNvSpPr/>
          <p:nvPr/>
        </p:nvSpPr>
        <p:spPr>
          <a:xfrm>
            <a:off x="10795001" y="5785106"/>
            <a:ext cx="55402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5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401820" y="-149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8. </a:t>
            </a:r>
            <a:r>
              <a:rPr lang="ko-KR" altLang="en-US" sz="2400" b="1"/>
              <a:t>필요기술 및 참고문헌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7" y="1325563"/>
            <a:ext cx="9129655" cy="49785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800" err="1"/>
              <a:t>Gstreamer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3"/>
              </a:rPr>
              <a:t>https://gstreamer.freedesktop.org/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4"/>
              </a:rPr>
              <a:t>https://</a:t>
            </a:r>
            <a:r>
              <a:rPr lang="en-US" altLang="ko-KR" sz="1800" smtClean="0">
                <a:hlinkClick r:id="rId4"/>
              </a:rPr>
              <a:t>github.com/GStreamer/gst-rtsp-server</a:t>
            </a:r>
            <a:endParaRPr lang="en-US" altLang="ko-KR" sz="1800" smtClean="0"/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5"/>
              </a:rPr>
              <a:t>https://gstreamer.freedesktop.org/documentation/installing/for-android-development.html?gi-language=c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/>
              <a:t>Klein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6"/>
              </a:rPr>
              <a:t>https://klein.readthedocs.io</a:t>
            </a:r>
            <a:r>
              <a:rPr lang="en-US" altLang="ko-KR" sz="1800" smtClean="0">
                <a:hlinkClick r:id="rId6"/>
              </a:rPr>
              <a:t>/</a:t>
            </a:r>
            <a:endParaRPr lang="en-US" altLang="ko-KR" sz="18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Debian on Termux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7"/>
              </a:rPr>
              <a:t>https://github.com/sp4rkie/debian-on-termux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Rhombus Systems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8"/>
              </a:rPr>
              <a:t>https://www.rhombussystems.com/blog/guide-to-ultra-low-latency-ip-cameras-for-live-video-streaming/</a:t>
            </a:r>
            <a:endParaRPr lang="en-US" altLang="ko-KR" sz="18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8CC9B105-6326-40F9-B45E-3D339896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ZERO</a:t>
            </a:r>
            <a:r>
              <a:rPr lang="ko-KR" altLang="en-US" smtClean="0"/>
              <a:t>ㅇㅋㅇㄴㅇㄹㄴㅇㄹㄴㅇㄴㅇㄹㄴㅇㄴㅇㄹ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9813257" cy="46474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mtClean="0"/>
              <a:t>지난 발표에서의 지적 사항</a:t>
            </a: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smtClean="0"/>
              <a:t>구체적인 시나리오 부족</a:t>
            </a:r>
            <a:endParaRPr lang="en-US" altLang="ko-KR" sz="200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ko-KR" altLang="en-US" sz="1600" smtClean="0"/>
              <a:t> 총기가 합법인 미국을 타겟으로 한 안정적인 시스템과 실시간</a:t>
            </a:r>
            <a:r>
              <a:rPr lang="en-US" altLang="ko-KR" sz="1600" smtClean="0"/>
              <a:t>(Near Zero-Latency)</a:t>
            </a:r>
            <a:r>
              <a:rPr lang="ko-KR" altLang="en-US" sz="1600" smtClean="0"/>
              <a:t> </a:t>
            </a:r>
            <a:r>
              <a:rPr lang="en-US" altLang="ko-KR" sz="1600" smtClean="0"/>
              <a:t>CCTV </a:t>
            </a:r>
            <a:r>
              <a:rPr lang="ko-KR" altLang="en-US" sz="1600" smtClean="0"/>
              <a:t>관리 시스템</a:t>
            </a:r>
            <a:endParaRPr lang="en-US" altLang="ko-KR" sz="160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160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smtClean="0"/>
              <a:t>구현 기능 추가 서술 필요</a:t>
            </a:r>
            <a:endParaRPr lang="en-US" altLang="ko-KR" sz="200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ko-KR" sz="1600"/>
              <a:t> </a:t>
            </a:r>
            <a:r>
              <a:rPr lang="ko-KR" altLang="en-US" sz="1600" smtClean="0"/>
              <a:t>구체적인 구현 방법에 대한 서술 추가</a:t>
            </a:r>
            <a:endParaRPr lang="en-US" altLang="ko-KR" sz="160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US" altLang="ko-KR" sz="2000" smtClean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325563"/>
            <a:ext cx="3742382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b="1"/>
              <a:t>1.1 </a:t>
            </a:r>
            <a:r>
              <a:rPr lang="ko-KR" altLang="en-US" sz="2400" b="1"/>
              <a:t>연구 개발 </a:t>
            </a:r>
            <a:r>
              <a:rPr lang="ko-KR" altLang="en-US" sz="2400" b="1" smtClean="0"/>
              <a:t>배경</a:t>
            </a:r>
            <a:endParaRPr lang="en-US" altLang="ko-KR" sz="2400" b="1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smtClean="0"/>
              <a:t/>
            </a:r>
            <a:br>
              <a:rPr lang="en-US" altLang="ko-KR" sz="1800" b="1" smtClean="0"/>
            </a:br>
            <a:r>
              <a:rPr lang="ko-KR" altLang="en-US" sz="1800" b="1" smtClean="0"/>
              <a:t>미국에서의 총기 사고 위협</a:t>
            </a:r>
            <a:endParaRPr lang="en-US" altLang="ko-KR" sz="1800" b="1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B7202714-F53C-4F22-9FFB-C804155BE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61" y="2730130"/>
            <a:ext cx="4845713" cy="33360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1E7FD4D-A7A7-41DE-AF5C-535CC6416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69" y="2730130"/>
            <a:ext cx="4591067" cy="333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325563"/>
            <a:ext cx="3742382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b="1"/>
              <a:t>1.1 </a:t>
            </a:r>
            <a:r>
              <a:rPr lang="ko-KR" altLang="en-US" sz="2400" b="1"/>
              <a:t>연구 개발 </a:t>
            </a:r>
            <a:r>
              <a:rPr lang="ko-KR" altLang="en-US" sz="2400" b="1" smtClean="0"/>
              <a:t>배경</a:t>
            </a:r>
            <a:endParaRPr lang="en-US" altLang="ko-KR" sz="2400" b="1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smtClean="0"/>
              <a:t/>
            </a:r>
            <a:br>
              <a:rPr lang="en-US" altLang="ko-KR" sz="1800" b="1" smtClean="0"/>
            </a:br>
            <a:r>
              <a:rPr lang="ko-KR" altLang="en-US" sz="1800" b="1" smtClean="0"/>
              <a:t>미국 내 </a:t>
            </a:r>
            <a:r>
              <a:rPr lang="en-US" altLang="ko-KR" sz="1800" b="1" smtClean="0"/>
              <a:t>CCTV </a:t>
            </a:r>
            <a:r>
              <a:rPr lang="ko-KR" altLang="en-US" sz="1800" b="1" smtClean="0"/>
              <a:t>시스템 수요의 증가</a:t>
            </a:r>
            <a:endParaRPr lang="en-US" altLang="ko-KR" sz="1800" b="1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FCA9D-E1AE-4FA6-8771-931F4CD3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18" y="2681495"/>
            <a:ext cx="5157688" cy="35199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E0EC286-B969-498C-A9FD-90FFC0AED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490" y="2676167"/>
            <a:ext cx="4584431" cy="35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325563"/>
            <a:ext cx="3742382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b="1"/>
              <a:t>1.1 </a:t>
            </a:r>
            <a:r>
              <a:rPr lang="ko-KR" altLang="en-US" sz="2400" b="1"/>
              <a:t>연구 개발 </a:t>
            </a:r>
            <a:r>
              <a:rPr lang="ko-KR" altLang="en-US" sz="2400" b="1" smtClean="0"/>
              <a:t>배경</a:t>
            </a:r>
            <a:endParaRPr lang="en-US" altLang="ko-KR" sz="2400" b="1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smtClean="0"/>
              <a:t/>
            </a:r>
            <a:br>
              <a:rPr lang="en-US" altLang="ko-KR" sz="1800" b="1" smtClean="0"/>
            </a:br>
            <a:r>
              <a:rPr lang="ko-KR" altLang="en-US" sz="1800" b="1" smtClean="0"/>
              <a:t>미국 내 </a:t>
            </a:r>
            <a:r>
              <a:rPr lang="en-US" altLang="ko-KR" sz="1800" b="1" smtClean="0"/>
              <a:t>CCTV </a:t>
            </a:r>
            <a:r>
              <a:rPr lang="ko-KR" altLang="en-US" sz="1800" b="1" smtClean="0"/>
              <a:t>수입 점유율</a:t>
            </a:r>
            <a:endParaRPr lang="en-US" altLang="ko-KR" sz="1800" b="1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3B7187EB-8FF6-40EE-B355-9CCF07EB6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74" y="2624318"/>
            <a:ext cx="3784225" cy="3483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7350" y="2466975"/>
            <a:ext cx="39528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중국은 저렴한 가격을 바탕으로 </a:t>
            </a:r>
            <a:r>
              <a:rPr lang="en-US" altLang="ko-KR" sz="1600" smtClean="0"/>
              <a:t>17</a:t>
            </a:r>
            <a:r>
              <a:rPr lang="ko-KR" altLang="en-US" sz="1600" smtClean="0"/>
              <a:t>년 기준 미국 내 전체 </a:t>
            </a:r>
            <a:r>
              <a:rPr lang="en-US" altLang="ko-KR" sz="1600" smtClean="0"/>
              <a:t>CCTV </a:t>
            </a:r>
            <a:r>
              <a:rPr lang="ko-KR" altLang="en-US" sz="1600" smtClean="0"/>
              <a:t>수입 점유율 </a:t>
            </a:r>
            <a:r>
              <a:rPr lang="en-US" altLang="ko-KR" sz="1600" smtClean="0"/>
              <a:t>44% </a:t>
            </a:r>
            <a:r>
              <a:rPr lang="ko-KR" altLang="en-US" sz="1600" smtClean="0"/>
              <a:t>가량을 차지하고 있음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그러나 중국과 미국은 국제 정세 이슈로 현재 외교적 관계가 매우 악화된 상황임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게다가 최근 중국발 랜섬웨어 이슈</a:t>
            </a:r>
            <a:r>
              <a:rPr lang="en-US" altLang="ko-KR" sz="1600" smtClean="0"/>
              <a:t>, </a:t>
            </a:r>
            <a:r>
              <a:rPr lang="ko-KR" altLang="en-US" sz="1600" smtClean="0"/>
              <a:t>샤오미 스마트폰 보안 이슈</a:t>
            </a:r>
            <a:r>
              <a:rPr lang="en-US" altLang="ko-KR" sz="1600" smtClean="0"/>
              <a:t>, </a:t>
            </a:r>
            <a:r>
              <a:rPr lang="ko-KR" altLang="en-US" sz="1600" smtClean="0"/>
              <a:t>레노버 노트북 백도어 사태 등으로 중국 출시 제품에 대한 보안 신뢰도가 매우 떨어짐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6259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860506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/>
              <a:t>1.2 </a:t>
            </a:r>
            <a:r>
              <a:rPr lang="ko-KR" altLang="en-US" sz="2400" dirty="0"/>
              <a:t>연구 개발 목표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안드로이드 상에서 돌아가는 </a:t>
            </a:r>
            <a:r>
              <a:rPr lang="en-US" altLang="ko-KR" sz="2000" smtClean="0"/>
              <a:t>DMR </a:t>
            </a:r>
            <a:r>
              <a:rPr lang="ko-KR" altLang="en-US" sz="2000" smtClean="0"/>
              <a:t>서버 개발</a:t>
            </a:r>
            <a:endParaRPr lang="en-US" altLang="ko-KR" sz="2000" smtClean="0"/>
          </a:p>
          <a:p>
            <a:pPr>
              <a:lnSpc>
                <a:spcPct val="110000"/>
              </a:lnSpc>
            </a:pPr>
            <a:r>
              <a:rPr lang="ko-KR" altLang="en-US" sz="2000"/>
              <a:t>다수의 관리자가 어디에 있든 안드로이드 앱을 이용한 </a:t>
            </a:r>
            <a:r>
              <a:rPr lang="ko-KR" altLang="en-US" sz="2000"/>
              <a:t>실시간 </a:t>
            </a:r>
            <a:r>
              <a:rPr lang="ko-KR" altLang="en-US" sz="2000" smtClean="0"/>
              <a:t>감시</a:t>
            </a:r>
            <a:endParaRPr lang="en-US" altLang="ko-KR" sz="2000" smtClean="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앱을 </a:t>
            </a:r>
            <a:r>
              <a:rPr lang="ko-KR" altLang="en-US" sz="2000" dirty="0"/>
              <a:t>이용해 </a:t>
            </a:r>
            <a:r>
              <a:rPr lang="en-US" altLang="ko-KR" sz="2000" dirty="0"/>
              <a:t>CCTV </a:t>
            </a:r>
            <a:r>
              <a:rPr lang="ko-KR" altLang="en-US" sz="2000" dirty="0"/>
              <a:t>카메라에 장착된 스피커로 실시간 음성 경고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실시간 </a:t>
            </a:r>
            <a:r>
              <a:rPr lang="en-US" altLang="ko-KR" sz="2000" dirty="0"/>
              <a:t>CCTV </a:t>
            </a:r>
            <a:r>
              <a:rPr lang="ko-KR" altLang="en-US" sz="2000" dirty="0"/>
              <a:t>영상을 저장하고 불러와 다시 </a:t>
            </a:r>
            <a:r>
              <a:rPr lang="ko-KR" altLang="en-US" sz="2000"/>
              <a:t>보기 </a:t>
            </a:r>
            <a:r>
              <a:rPr lang="ko-KR" altLang="en-US" sz="2000" smtClean="0"/>
              <a:t>가능</a:t>
            </a:r>
            <a:endParaRPr lang="en-US" altLang="ko-KR" sz="2000" dirty="0"/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AF6A6752-D472-44BC-A4C4-6A01FAB3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BCEF005-167B-4FCF-90D3-1E6CB7F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860506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/>
              <a:t>1.3 </a:t>
            </a:r>
            <a:r>
              <a:rPr lang="ko-KR" altLang="en-US" sz="2400" dirty="0"/>
              <a:t>연구 </a:t>
            </a:r>
            <a:r>
              <a:rPr lang="ko-KR" altLang="en-US" sz="2400"/>
              <a:t>개발 </a:t>
            </a:r>
            <a:r>
              <a:rPr lang="ko-KR" altLang="en-US" sz="2400" smtClean="0"/>
              <a:t>효과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짧은 영상전송 지연시간을 통해 더 빠른 </a:t>
            </a:r>
            <a:r>
              <a:rPr lang="ko-KR" altLang="en-US" sz="2000"/>
              <a:t>대처가 </a:t>
            </a:r>
            <a:r>
              <a:rPr lang="ko-KR" altLang="en-US" sz="2000" smtClean="0"/>
              <a:t>가능함</a:t>
            </a:r>
            <a:endParaRPr lang="en-US" altLang="ko-KR" sz="2000" smtClean="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안드로이드 기반의 </a:t>
            </a:r>
            <a:r>
              <a:rPr lang="en-US" altLang="ko-KR" sz="2000" smtClean="0"/>
              <a:t>DMR</a:t>
            </a:r>
            <a:r>
              <a:rPr lang="ko-KR" altLang="en-US" sz="2000" smtClean="0"/>
              <a:t>로 더 안정적인 시스템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모바일 애플리케이션을 통해 장소에 관계없이 긴급상황 감지</a:t>
            </a:r>
            <a:r>
              <a:rPr lang="en-US" altLang="ko-KR" sz="2000" dirty="0"/>
              <a:t>, </a:t>
            </a:r>
            <a:r>
              <a:rPr lang="ko-KR" altLang="en-US" sz="2000" dirty="0"/>
              <a:t>대처가 가능함</a:t>
            </a:r>
            <a:endParaRPr lang="en-US" altLang="ko-KR" sz="2000" dirty="0"/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AF6A6752-D472-44BC-A4C4-6A01FAB3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BCEF005-167B-4FCF-90D3-1E6CB7F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518" y="1398687"/>
            <a:ext cx="7756010" cy="457435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000" b="1" err="1"/>
              <a:t>에스원</a:t>
            </a:r>
            <a:r>
              <a:rPr lang="ko-KR" altLang="en-US" sz="2000" b="1"/>
              <a:t> 모바일 뷰어</a:t>
            </a:r>
            <a:endParaRPr lang="en-US" altLang="ko-KR" sz="2000" b="1"/>
          </a:p>
          <a:p>
            <a:pPr marL="0" indent="0">
              <a:lnSpc>
                <a:spcPct val="110000"/>
              </a:lnSpc>
              <a:buNone/>
            </a:pPr>
            <a:endParaRPr lang="en-US" altLang="ko-KR" sz="2400"/>
          </a:p>
          <a:p>
            <a:pPr marL="0" indent="0">
              <a:lnSpc>
                <a:spcPct val="110000"/>
              </a:lnSpc>
              <a:buNone/>
            </a:pP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1800"/>
          </a:p>
          <a:p>
            <a:pPr>
              <a:lnSpc>
                <a:spcPct val="110000"/>
              </a:lnSpc>
            </a:pPr>
            <a:r>
              <a:rPr lang="ko-KR" altLang="en-US" sz="1800"/>
              <a:t>실시간 </a:t>
            </a:r>
            <a:r>
              <a:rPr lang="en-US" altLang="ko-KR" sz="1800"/>
              <a:t>CCTV </a:t>
            </a:r>
            <a:r>
              <a:rPr lang="ko-KR" altLang="en-US" sz="1800"/>
              <a:t>영상 스트리밍</a:t>
            </a:r>
            <a:r>
              <a:rPr lang="en-US" altLang="ko-KR" sz="1800"/>
              <a:t>, </a:t>
            </a:r>
            <a:r>
              <a:rPr lang="ko-KR" altLang="en-US" sz="1800"/>
              <a:t>녹화 가능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ko-KR" altLang="en-US" sz="1800"/>
              <a:t>과거 기록된 </a:t>
            </a:r>
            <a:r>
              <a:rPr lang="en-US" altLang="ko-KR" sz="1800"/>
              <a:t>CCTV </a:t>
            </a:r>
            <a:r>
              <a:rPr lang="ko-KR" altLang="en-US" sz="1800"/>
              <a:t>영상 조회 가능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ko-KR" altLang="en-US" sz="1800"/>
              <a:t>카메라 각도조절 및 음성경고 불가능</a:t>
            </a:r>
            <a:endParaRPr lang="en-US" altLang="ko-KR" sz="1800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4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22AFAE5-9567-4116-B953-F16BC353E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34" y="1760261"/>
            <a:ext cx="2288267" cy="40751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8CB6159-570F-4DCB-8B44-C24DB1192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49" y="1760261"/>
            <a:ext cx="2268257" cy="40751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01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797</Words>
  <Application>Microsoft Office PowerPoint</Application>
  <PresentationFormat>사용자 지정</PresentationFormat>
  <Paragraphs>228</Paragraphs>
  <Slides>23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안드로이드를 활용한 CCTV 통합 관리 시스템</vt:lpstr>
      <vt:lpstr>PowerPoint 프레젠테이션</vt:lpstr>
      <vt:lpstr>1. 종합설계 개요</vt:lpstr>
      <vt:lpstr>1. 종합설계 개요</vt:lpstr>
      <vt:lpstr>1. 종합설계 개요</vt:lpstr>
      <vt:lpstr>1. 종합설계 개요</vt:lpstr>
      <vt:lpstr>1. 종합설계 개요</vt:lpstr>
      <vt:lpstr>1. 종합설계 개요</vt:lpstr>
      <vt:lpstr>PowerPoint 프레젠테이션</vt:lpstr>
      <vt:lpstr>PowerPoint 프레젠테이션</vt:lpstr>
      <vt:lpstr>PowerPoint 프레젠테이션</vt:lpstr>
      <vt:lpstr>PowerPoint 프레젠테이션</vt:lpstr>
      <vt:lpstr>3. 시스템 수행 시나리오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김세현(2016152012)</dc:creator>
  <cp:lastModifiedBy>Taesu Kang</cp:lastModifiedBy>
  <cp:revision>526</cp:revision>
  <dcterms:created xsi:type="dcterms:W3CDTF">2021-11-25T07:57:13Z</dcterms:created>
  <dcterms:modified xsi:type="dcterms:W3CDTF">2022-03-07T09:30:05Z</dcterms:modified>
</cp:coreProperties>
</file>