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64" r:id="rId4"/>
    <p:sldId id="291" r:id="rId5"/>
    <p:sldId id="275" r:id="rId6"/>
    <p:sldId id="276" r:id="rId7"/>
    <p:sldId id="288" r:id="rId8"/>
    <p:sldId id="277" r:id="rId9"/>
    <p:sldId id="278" r:id="rId10"/>
    <p:sldId id="279" r:id="rId11"/>
    <p:sldId id="280" r:id="rId12"/>
    <p:sldId id="286" r:id="rId13"/>
    <p:sldId id="290" r:id="rId14"/>
    <p:sldId id="284" r:id="rId15"/>
    <p:sldId id="287" r:id="rId16"/>
    <p:sldId id="283" r:id="rId17"/>
    <p:sldId id="281" r:id="rId18"/>
    <p:sldId id="2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8540" autoAdjust="0"/>
  </p:normalViewPr>
  <p:slideViewPr>
    <p:cSldViewPr snapToGrid="0">
      <p:cViewPr>
        <p:scale>
          <a:sx n="100" d="100"/>
          <a:sy n="100" d="100"/>
        </p:scale>
        <p:origin x="-7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9F0E-E2BD-4354-A024-56D799009FE2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083E-1B59-4004-869F-C26F15EA7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2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숭례문 방화 사건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2008</a:t>
            </a:r>
            <a:r>
              <a:rPr lang="ko-KR" altLang="en-US" dirty="0"/>
              <a:t>년 소중한 국보인 숭례문이 방화범에 의해 불에 탄 사건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불이 붙기 시작했을 때 해당 </a:t>
            </a:r>
            <a:r>
              <a:rPr lang="en-US" altLang="ko-KR" dirty="0"/>
              <a:t>CCTV </a:t>
            </a:r>
            <a:r>
              <a:rPr lang="ko-KR" altLang="en-US" dirty="0"/>
              <a:t>관리자는 퇴근</a:t>
            </a:r>
            <a:r>
              <a:rPr lang="en-US" altLang="ko-KR" dirty="0"/>
              <a:t>, CCTV</a:t>
            </a:r>
            <a:r>
              <a:rPr lang="ko-KR" altLang="en-US" dirty="0"/>
              <a:t>만 돌아가고 있었던 상황 </a:t>
            </a:r>
            <a:r>
              <a:rPr lang="en-US" altLang="ko-KR" dirty="0"/>
              <a:t>(</a:t>
            </a:r>
            <a:r>
              <a:rPr lang="ko-KR" altLang="en-US" dirty="0"/>
              <a:t>장소 제약을 받지않는 관리의 필요성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마표대교 투신자살</a:t>
            </a:r>
            <a:endParaRPr lang="en-US" altLang="ko-KR" dirty="0"/>
          </a:p>
          <a:p>
            <a:r>
              <a:rPr lang="ko-KR" altLang="en-US" dirty="0"/>
              <a:t>투신자살을 많이 하기로 유명한 마표대교</a:t>
            </a:r>
            <a:endParaRPr lang="en-US" altLang="ko-KR" dirty="0"/>
          </a:p>
          <a:p>
            <a:r>
              <a:rPr lang="ko-KR" altLang="en-US" dirty="0"/>
              <a:t>펜스를 높이고 난간을 설치해도 투신자살은 증가하고있다</a:t>
            </a:r>
            <a:r>
              <a:rPr lang="en-US" altLang="ko-KR" dirty="0"/>
              <a:t> (</a:t>
            </a:r>
            <a:r>
              <a:rPr lang="ko-KR" altLang="en-US" dirty="0"/>
              <a:t>음성 경고의 필요성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DMR </a:t>
            </a:r>
            <a:r>
              <a:rPr lang="ko-KR" altLang="en-US" smtClean="0"/>
              <a:t>서버 운영체제는 도커만</a:t>
            </a:r>
            <a:r>
              <a:rPr lang="ko-KR" altLang="en-US" baseline="0" smtClean="0"/>
              <a:t> 돌아갈 수 있는 환경이면 충분하므로 </a:t>
            </a:r>
            <a:r>
              <a:rPr lang="en-US" altLang="ko-KR" smtClean="0"/>
              <a:t>Raspberry</a:t>
            </a:r>
            <a:r>
              <a:rPr lang="en-US" altLang="ko-KR" baseline="0" smtClean="0"/>
              <a:t> Pi OS Lite</a:t>
            </a:r>
            <a:r>
              <a:rPr lang="ko-KR" altLang="en-US" baseline="0" smtClean="0"/>
              <a:t>버전을 사용</a:t>
            </a:r>
            <a:endParaRPr lang="en-US" altLang="ko-KR" baseline="0" smtClean="0"/>
          </a:p>
          <a:p>
            <a:r>
              <a:rPr lang="ko-KR" altLang="en-US" baseline="0" smtClean="0"/>
              <a:t>서버에 사용되는 애플리케이션은 모두 </a:t>
            </a:r>
            <a:r>
              <a:rPr lang="ko-KR" altLang="en-US" smtClean="0"/>
              <a:t>도커 </a:t>
            </a:r>
            <a:r>
              <a:rPr lang="ko-KR" altLang="en-US"/>
              <a:t>컨테이너 환경에서 </a:t>
            </a:r>
            <a:r>
              <a:rPr lang="ko-KR" altLang="en-US" smtClean="0"/>
              <a:t>개발 및 배포</a:t>
            </a:r>
            <a:endParaRPr lang="en-US" altLang="ko-KR"/>
          </a:p>
          <a:p>
            <a:r>
              <a:rPr lang="ko-KR" altLang="en-US"/>
              <a:t>앱은 </a:t>
            </a:r>
            <a:r>
              <a:rPr lang="ko-KR" altLang="en-US" smtClean="0"/>
              <a:t>윈도우</a:t>
            </a:r>
            <a:r>
              <a:rPr lang="en-US" altLang="ko-KR" smtClean="0"/>
              <a:t>/</a:t>
            </a:r>
            <a:r>
              <a:rPr lang="ko-KR" altLang="en-US" smtClean="0"/>
              <a:t>맥</a:t>
            </a:r>
            <a:r>
              <a:rPr lang="en-US" altLang="ko-KR" smtClean="0"/>
              <a:t>OS</a:t>
            </a:r>
            <a:r>
              <a:rPr lang="ko-KR" altLang="en-US" smtClean="0"/>
              <a:t>에서 </a:t>
            </a:r>
            <a:r>
              <a:rPr lang="ko-KR" altLang="en-US"/>
              <a:t>안드로이드 스튜디오로 </a:t>
            </a:r>
            <a:r>
              <a:rPr lang="ko-KR" altLang="en-US" smtClean="0"/>
              <a:t>개발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72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파이썬으로</a:t>
            </a:r>
            <a:r>
              <a:rPr lang="ko-KR" altLang="en-US"/>
              <a:t>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err="1"/>
              <a:t>코틀린으로</a:t>
            </a:r>
            <a:r>
              <a:rPr lang="ko-KR" altLang="en-US"/>
              <a:t> </a:t>
            </a:r>
            <a:r>
              <a:rPr lang="ko-KR" altLang="en-US" smtClean="0"/>
              <a:t>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DMR </a:t>
            </a:r>
            <a:r>
              <a:rPr lang="ko-KR" altLang="en-US"/>
              <a:t>서버를 구성하는 웹 서버와 </a:t>
            </a:r>
            <a:r>
              <a:rPr lang="en-US" altLang="ko-KR"/>
              <a:t>RTSP </a:t>
            </a:r>
            <a:r>
              <a:rPr lang="ko-KR" altLang="en-US"/>
              <a:t>릴레이 서버는 </a:t>
            </a:r>
            <a:r>
              <a:rPr lang="ko-KR" altLang="en-US" err="1"/>
              <a:t>도커</a:t>
            </a:r>
            <a:r>
              <a:rPr lang="ko-KR" altLang="en-US"/>
              <a:t> 컨테이너 환경에서 개발 및 배포</a:t>
            </a:r>
            <a:endParaRPr lang="en-US" altLang="ko-KR"/>
          </a:p>
          <a:p>
            <a:r>
              <a:rPr lang="ko-KR" altLang="en-US"/>
              <a:t>이 둘은 하나의 컨테이너로 구성</a:t>
            </a:r>
            <a:r>
              <a:rPr lang="en-US" altLang="ko-KR"/>
              <a:t>, </a:t>
            </a:r>
            <a:r>
              <a:rPr lang="ko-KR" altLang="en-US"/>
              <a:t>하나의 애플리케이션으로 실행됨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웹 서버는 파이썬 환경에서 </a:t>
            </a:r>
            <a:r>
              <a:rPr lang="en-US" altLang="ko-KR" err="1"/>
              <a:t>klein</a:t>
            </a:r>
            <a:r>
              <a:rPr lang="en-US" altLang="ko-KR"/>
              <a:t> </a:t>
            </a:r>
            <a:r>
              <a:rPr lang="ko-KR" altLang="en-US"/>
              <a:t>라이브러리를 사용해 개발</a:t>
            </a:r>
            <a:endParaRPr lang="en-US" altLang="ko-KR"/>
          </a:p>
          <a:p>
            <a:r>
              <a:rPr lang="en-US" altLang="ko-KR"/>
              <a:t>RTSP </a:t>
            </a:r>
            <a:r>
              <a:rPr lang="ko-KR" altLang="en-US"/>
              <a:t>릴레이 서버는 </a:t>
            </a:r>
            <a:r>
              <a:rPr lang="en-US" altLang="ko-KR" err="1"/>
              <a:t>Gstreamer</a:t>
            </a:r>
            <a:r>
              <a:rPr lang="ko-KR" altLang="en-US"/>
              <a:t>의 파이썬</a:t>
            </a:r>
            <a:r>
              <a:rPr lang="en-US" altLang="ko-KR"/>
              <a:t> </a:t>
            </a:r>
            <a:r>
              <a:rPr lang="ko-KR" altLang="en-US"/>
              <a:t>바인딩을 사용하며 </a:t>
            </a:r>
            <a:r>
              <a:rPr lang="en-US" altLang="ko-KR" err="1"/>
              <a:t>gst</a:t>
            </a:r>
            <a:r>
              <a:rPr lang="en-US" altLang="ko-KR"/>
              <a:t>-</a:t>
            </a:r>
            <a:r>
              <a:rPr lang="en-US" altLang="ko-KR" err="1"/>
              <a:t>rtsp</a:t>
            </a:r>
            <a:r>
              <a:rPr lang="en-US" altLang="ko-KR"/>
              <a:t>-server </a:t>
            </a:r>
            <a:r>
              <a:rPr lang="ko-KR" altLang="en-US"/>
              <a:t>라이브러리를 사용해 구축</a:t>
            </a:r>
            <a:r>
              <a:rPr lang="en-US" altLang="ko-KR"/>
              <a:t>, </a:t>
            </a:r>
            <a:r>
              <a:rPr lang="ko-KR" altLang="en-US"/>
              <a:t>지연시간을 줄이기 위해 영상 인코딩</a:t>
            </a:r>
            <a:r>
              <a:rPr lang="en-US" altLang="ko-KR"/>
              <a:t>/</a:t>
            </a:r>
            <a:r>
              <a:rPr lang="ko-KR" altLang="en-US"/>
              <a:t>디코딩 시 하드웨어 인코더를 사용하도록 개발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3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CCTV </a:t>
            </a:r>
            <a:r>
              <a:rPr lang="ko-KR" altLang="en-US"/>
              <a:t>카메라의 </a:t>
            </a:r>
            <a:r>
              <a:rPr lang="ko-KR" altLang="en-US" smtClean="0"/>
              <a:t>정보 </a:t>
            </a:r>
            <a:r>
              <a:rPr lang="ko-KR" altLang="en-US"/>
              <a:t>등의 메타데이터 기록을 위한 </a:t>
            </a:r>
            <a:r>
              <a:rPr lang="en-US" altLang="ko-KR"/>
              <a:t>DB</a:t>
            </a:r>
            <a:r>
              <a:rPr lang="ko-KR" altLang="en-US"/>
              <a:t>로 마리아</a:t>
            </a:r>
            <a:r>
              <a:rPr lang="en-US" altLang="ko-KR"/>
              <a:t>DB</a:t>
            </a:r>
            <a:r>
              <a:rPr lang="ko-KR" altLang="en-US"/>
              <a:t> </a:t>
            </a:r>
            <a:r>
              <a:rPr lang="ko-KR" altLang="en-US" smtClean="0"/>
              <a:t>사용</a:t>
            </a:r>
            <a:endParaRPr lang="en-US" altLang="ko-KR" smtClean="0"/>
          </a:p>
          <a:p>
            <a:r>
              <a:rPr lang="en-US" altLang="ko-KR" smtClean="0"/>
              <a:t>ex) </a:t>
            </a:r>
            <a:r>
              <a:rPr lang="ko-KR" altLang="en-US" smtClean="0"/>
              <a:t>카메라의 위치</a:t>
            </a:r>
            <a:r>
              <a:rPr lang="en-US" altLang="ko-KR" smtClean="0"/>
              <a:t>, </a:t>
            </a:r>
            <a:r>
              <a:rPr lang="ko-KR" altLang="en-US" smtClean="0"/>
              <a:t>카메라</a:t>
            </a:r>
            <a:r>
              <a:rPr lang="ko-KR" altLang="en-US" baseline="0" smtClean="0"/>
              <a:t> 번호</a:t>
            </a:r>
            <a:r>
              <a:rPr lang="en-US" altLang="ko-KR" baseline="0" smtClean="0"/>
              <a:t>, ...</a:t>
            </a:r>
            <a:endParaRPr lang="en-US" altLang="ko-KR"/>
          </a:p>
          <a:p>
            <a:r>
              <a:rPr lang="en-US" altLang="ko-KR"/>
              <a:t>DMR </a:t>
            </a:r>
            <a:r>
              <a:rPr lang="ko-KR" altLang="en-US"/>
              <a:t>서버로 부터 </a:t>
            </a:r>
            <a:r>
              <a:rPr lang="en-US" altLang="ko-KR"/>
              <a:t>RTSP </a:t>
            </a:r>
            <a:r>
              <a:rPr lang="ko-KR" altLang="en-US"/>
              <a:t>영상 수신을 위해 </a:t>
            </a:r>
            <a:r>
              <a:rPr lang="en-US" altLang="ko-KR" err="1"/>
              <a:t>LibVLC</a:t>
            </a:r>
            <a:r>
              <a:rPr lang="en-US" altLang="ko-KR"/>
              <a:t> </a:t>
            </a:r>
            <a:r>
              <a:rPr lang="ko-KR" altLang="en-US"/>
              <a:t>라이브러리를 사용해 앱 </a:t>
            </a:r>
            <a:r>
              <a:rPr lang="ko-KR" altLang="en-US" smtClean="0"/>
              <a:t>개발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서버에서는 </a:t>
            </a:r>
            <a:r>
              <a:rPr lang="en-US" altLang="ko-KR" smtClean="0"/>
              <a:t>Gstreamer</a:t>
            </a:r>
            <a:r>
              <a:rPr lang="ko-KR" altLang="en-US" smtClean="0"/>
              <a:t>를 사용하는데 안드로이드는 </a:t>
            </a:r>
            <a:r>
              <a:rPr lang="en-US" altLang="ko-KR" smtClean="0"/>
              <a:t>LibVLC</a:t>
            </a:r>
            <a:r>
              <a:rPr lang="ko-KR" altLang="en-US" smtClean="0"/>
              <a:t>를 사용하는 이유</a:t>
            </a:r>
            <a:r>
              <a:rPr lang="en-US" altLang="ko-KR" smtClean="0"/>
              <a:t>:</a:t>
            </a:r>
          </a:p>
          <a:p>
            <a:r>
              <a:rPr lang="en-US" altLang="ko-KR" smtClean="0"/>
              <a:t> Gstreamer</a:t>
            </a:r>
            <a:r>
              <a:rPr lang="ko-KR" altLang="en-US" smtClean="0"/>
              <a:t>의 안드로이드 지원이 미흡하기 때문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79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46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0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필요기술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CCTV</a:t>
            </a:r>
            <a:r>
              <a:rPr lang="ko-KR" altLang="en-US" dirty="0"/>
              <a:t>를 설치하고 관제하는 기관이나 단체는 많지만</a:t>
            </a:r>
            <a:r>
              <a:rPr lang="en-US" altLang="ko-KR" dirty="0"/>
              <a:t> </a:t>
            </a:r>
            <a:r>
              <a:rPr lang="ko-KR" altLang="en-US" dirty="0"/>
              <a:t>대부분 사진과 같이 소수의 인원이 다수의 모니터를 지켜본다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장소의 제약</a:t>
            </a:r>
            <a:r>
              <a:rPr lang="en-US" altLang="ko-KR" dirty="0"/>
              <a:t> </a:t>
            </a:r>
            <a:r>
              <a:rPr lang="ko-KR" altLang="en-US" dirty="0"/>
              <a:t>존재하고 효과적인 감시와 관리자 부재 시 대처가 어렵다</a:t>
            </a:r>
            <a:r>
              <a:rPr lang="en-US" altLang="ko-KR" dirty="0"/>
              <a:t>, CCTV</a:t>
            </a:r>
            <a:r>
              <a:rPr lang="ko-KR" altLang="en-US" dirty="0"/>
              <a:t>를 통해 음성으로 경고 할 수도 없다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</a:t>
            </a:r>
            <a:r>
              <a:rPr lang="ko-KR" altLang="en-US" dirty="0"/>
              <a:t>누구나 하나씩은 가지고 있는 스마트폰을 통해 언제 어디서든지 </a:t>
            </a:r>
            <a:r>
              <a:rPr lang="en-US" altLang="ko-KR" dirty="0"/>
              <a:t>CCTV</a:t>
            </a:r>
            <a:r>
              <a:rPr lang="ko-KR" altLang="en-US" dirty="0"/>
              <a:t>를 감시하고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  </a:t>
            </a:r>
            <a:r>
              <a:rPr lang="ko-KR" altLang="en-US" dirty="0"/>
              <a:t>해당 위치의 </a:t>
            </a:r>
            <a:r>
              <a:rPr lang="en-US" altLang="ko-KR" dirty="0"/>
              <a:t>CCTV</a:t>
            </a:r>
            <a:r>
              <a:rPr lang="ko-KR" altLang="en-US" dirty="0"/>
              <a:t>를 통해 음성으로 경고할 수 있다면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5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삼성그룹의 보안업체인 </a:t>
            </a:r>
            <a:r>
              <a:rPr lang="ko-KR" altLang="en-US" dirty="0" err="1"/>
              <a:t>에스원에서</a:t>
            </a:r>
            <a:r>
              <a:rPr lang="ko-KR" altLang="en-US" dirty="0"/>
              <a:t> 서비스 중인 </a:t>
            </a:r>
            <a:r>
              <a:rPr lang="ko-KR" altLang="en-US" dirty="0" err="1"/>
              <a:t>에스원</a:t>
            </a:r>
            <a:r>
              <a:rPr lang="ko-KR" altLang="en-US" dirty="0"/>
              <a:t> 모바일 뷰어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TP-Link </a:t>
            </a:r>
            <a:r>
              <a:rPr lang="ko-KR" altLang="en-US" dirty="0"/>
              <a:t>에서 서비스 중인 </a:t>
            </a:r>
            <a:r>
              <a:rPr lang="en-US" altLang="ko-KR" dirty="0"/>
              <a:t>TP-LINK TAPO </a:t>
            </a:r>
            <a:r>
              <a:rPr lang="ko-KR" altLang="en-US" dirty="0"/>
              <a:t>앱</a:t>
            </a:r>
            <a:endParaRPr lang="en-US" altLang="ko-KR" dirty="0"/>
          </a:p>
          <a:p>
            <a:r>
              <a:rPr lang="ko-KR" altLang="en-US" dirty="0"/>
              <a:t>개인적 사용 또는 소규모 업체에 사용하기엔 용이하지만 대규모 구축시에는 부적합</a:t>
            </a:r>
            <a:endParaRPr lang="en-US" altLang="ko-KR" dirty="0"/>
          </a:p>
          <a:p>
            <a:r>
              <a:rPr lang="ko-KR" altLang="en-US" dirty="0"/>
              <a:t>무엇보다 중국기업인 </a:t>
            </a:r>
            <a:r>
              <a:rPr lang="en-US" altLang="ko-KR" dirty="0" err="1"/>
              <a:t>tp</a:t>
            </a:r>
            <a:r>
              <a:rPr lang="en-US" altLang="ko-KR" dirty="0"/>
              <a:t>-link</a:t>
            </a:r>
            <a:r>
              <a:rPr lang="ko-KR" altLang="en-US" dirty="0"/>
              <a:t>가 서비스하므로 </a:t>
            </a:r>
            <a:r>
              <a:rPr lang="ko-KR" altLang="en-US" dirty="0" err="1"/>
              <a:t>백도어</a:t>
            </a:r>
            <a:r>
              <a:rPr lang="ko-KR" altLang="en-US" dirty="0"/>
              <a:t> 이슈 역시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** </a:t>
            </a:r>
            <a:r>
              <a:rPr lang="ko-KR" altLang="en-US" smtClean="0"/>
              <a:t>여기서 데이터베이스에는 초기 카메라 설치 과정에서 미리 카메라에 대한 정보가 저장되어있는 상태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수행 시나리오는 </a:t>
            </a:r>
            <a:r>
              <a:rPr lang="en-US" altLang="ko-KR" smtClean="0"/>
              <a:t>A, B 2</a:t>
            </a:r>
            <a:r>
              <a:rPr lang="ko-KR" altLang="en-US" smtClean="0"/>
              <a:t>가지 단계로 나뉘어지는데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en-US" altLang="ko-KR" smtClean="0"/>
              <a:t>A</a:t>
            </a:r>
            <a:r>
              <a:rPr lang="ko-KR" altLang="en-US" smtClean="0"/>
              <a:t>단계 </a:t>
            </a:r>
            <a:r>
              <a:rPr lang="en-US" altLang="ko-KR" smtClean="0"/>
              <a:t>(</a:t>
            </a:r>
            <a:r>
              <a:rPr lang="ko-KR" altLang="en-US" smtClean="0"/>
              <a:t>카메라가 영상 스트리밍을 하는 단계</a:t>
            </a:r>
            <a:r>
              <a:rPr lang="en-US" altLang="ko-KR" smtClean="0"/>
              <a:t>):</a:t>
            </a:r>
          </a:p>
          <a:p>
            <a:pPr marL="0" indent="0">
              <a:buNone/>
            </a:pPr>
            <a:r>
              <a:rPr lang="en-US" altLang="ko-KR" smtClean="0"/>
              <a:t>1.</a:t>
            </a:r>
            <a:r>
              <a:rPr lang="en-US" altLang="ko-KR" baseline="0" smtClean="0"/>
              <a:t> </a:t>
            </a:r>
            <a:r>
              <a:rPr lang="ko-KR" altLang="en-US" smtClean="0"/>
              <a:t>카메라에서 스트리밍을 </a:t>
            </a:r>
            <a:r>
              <a:rPr lang="ko-KR" altLang="en-US" dirty="0"/>
              <a:t>위한 </a:t>
            </a:r>
            <a:r>
              <a:rPr lang="en-US" altLang="ko-KR"/>
              <a:t>RTSP </a:t>
            </a:r>
            <a:r>
              <a:rPr lang="en-US" altLang="ko-KR" smtClean="0"/>
              <a:t>URL</a:t>
            </a:r>
            <a:r>
              <a:rPr lang="ko-KR" altLang="en-US" smtClean="0"/>
              <a:t>을 웹에 요청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웹에서는 </a:t>
            </a:r>
            <a:r>
              <a:rPr lang="ko-KR" altLang="en-US" smtClean="0"/>
              <a:t>데이터베이스로부터 카메라에 대한 정보를 받아와 해당 카메라에 </a:t>
            </a:r>
            <a:r>
              <a:rPr lang="en-US" altLang="ko-KR" smtClean="0"/>
              <a:t>RTSP URL</a:t>
            </a:r>
            <a:r>
              <a:rPr lang="ko-KR" altLang="en-US" smtClean="0"/>
              <a:t>을 전송</a:t>
            </a:r>
            <a:endParaRPr lang="en-US" altLang="ko-KR" smtClean="0"/>
          </a:p>
          <a:p>
            <a:r>
              <a:rPr lang="en-US" altLang="ko-KR" smtClean="0"/>
              <a:t>3</a:t>
            </a:r>
            <a:r>
              <a:rPr lang="en-US" altLang="ko-KR" dirty="0"/>
              <a:t>. </a:t>
            </a:r>
            <a:r>
              <a:rPr lang="ko-KR" altLang="en-US"/>
              <a:t>카메라가 </a:t>
            </a:r>
            <a:r>
              <a:rPr lang="en-US" altLang="ko-KR" smtClean="0"/>
              <a:t>RTSP </a:t>
            </a:r>
            <a:r>
              <a:rPr lang="ko-KR" altLang="en-US" smtClean="0"/>
              <a:t>릴레이</a:t>
            </a:r>
            <a:r>
              <a:rPr lang="en-US" altLang="ko-KR" smtClean="0"/>
              <a:t> </a:t>
            </a:r>
            <a:r>
              <a:rPr lang="ko-KR" altLang="en-US" dirty="0"/>
              <a:t>서버와 연결해 </a:t>
            </a:r>
            <a:r>
              <a:rPr lang="ko-KR" altLang="en-US"/>
              <a:t>스트리밍 </a:t>
            </a:r>
            <a:r>
              <a:rPr lang="ko-KR" altLang="en-US" smtClean="0"/>
              <a:t>시작</a:t>
            </a:r>
            <a:endParaRPr lang="en-US" altLang="ko-KR" dirty="0"/>
          </a:p>
          <a:p>
            <a:r>
              <a:rPr lang="en-US" altLang="ko-KR" smtClean="0"/>
              <a:t>4,5. RTSP </a:t>
            </a:r>
            <a:r>
              <a:rPr lang="ko-KR" altLang="en-US" smtClean="0"/>
              <a:t>릴레이</a:t>
            </a:r>
            <a:r>
              <a:rPr lang="en-US" altLang="ko-KR" smtClean="0"/>
              <a:t> </a:t>
            </a:r>
            <a:r>
              <a:rPr lang="ko-KR" altLang="en-US" dirty="0"/>
              <a:t>서버가 실시간 스트리밍 영상을 </a:t>
            </a:r>
            <a:r>
              <a:rPr lang="ko-KR" altLang="en-US"/>
              <a:t>저장소에 </a:t>
            </a:r>
            <a:r>
              <a:rPr lang="ko-KR" altLang="en-US" smtClean="0"/>
              <a:t>저장하면서 동시에 안드로이드 앱으로 실시간 스트리밍을 제공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B</a:t>
            </a:r>
            <a:r>
              <a:rPr lang="ko-KR" altLang="en-US" smtClean="0"/>
              <a:t>단계 </a:t>
            </a:r>
            <a:r>
              <a:rPr lang="en-US" altLang="ko-KR" smtClean="0"/>
              <a:t>(</a:t>
            </a:r>
            <a:r>
              <a:rPr lang="ko-KR" altLang="en-US" smtClean="0"/>
              <a:t>안드로이드 앱에서 영상을 받아오는 단계</a:t>
            </a:r>
            <a:r>
              <a:rPr lang="en-US" altLang="ko-KR" smtClean="0"/>
              <a:t>):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안드로이드 앱에서 </a:t>
            </a:r>
            <a:r>
              <a:rPr lang="ko-KR" altLang="en-US"/>
              <a:t>웹 </a:t>
            </a:r>
            <a:r>
              <a:rPr lang="ko-KR" altLang="en-US" smtClean="0"/>
              <a:t>서버에 영상 조회를 위한 </a:t>
            </a:r>
            <a:r>
              <a:rPr lang="en-US" altLang="ko-KR" smtClean="0"/>
              <a:t>RTSP URL </a:t>
            </a:r>
            <a:r>
              <a:rPr lang="ko-KR" altLang="en-US" smtClean="0"/>
              <a:t>요청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웹에서는 데이터베이스로부터 정보를 받아오고 앱으로 </a:t>
            </a:r>
            <a:r>
              <a:rPr lang="en-US" altLang="ko-KR" smtClean="0"/>
              <a:t>RTSP</a:t>
            </a:r>
            <a:r>
              <a:rPr lang="en-US" altLang="ko-KR" baseline="0" smtClean="0"/>
              <a:t> </a:t>
            </a:r>
            <a:r>
              <a:rPr lang="en-US" altLang="ko-KR" smtClean="0"/>
              <a:t>URL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전송</a:t>
            </a:r>
            <a:endParaRPr lang="en-US" altLang="ko-KR" dirty="0"/>
          </a:p>
          <a:p>
            <a:r>
              <a:rPr lang="ko-KR" altLang="en-US" smtClean="0"/>
              <a:t>나머지는 </a:t>
            </a:r>
            <a:r>
              <a:rPr lang="en-US" altLang="ko-KR" smtClean="0"/>
              <a:t>A-3</a:t>
            </a:r>
            <a:r>
              <a:rPr lang="ko-KR" altLang="en-US" smtClean="0"/>
              <a:t>으로 이어짐</a:t>
            </a:r>
            <a:endParaRPr lang="en-US" altLang="ko-KR" smtClean="0"/>
          </a:p>
          <a:p>
            <a:r>
              <a:rPr lang="en-US" altLang="ko-KR" smtClean="0"/>
              <a:t>B2 </a:t>
            </a:r>
            <a:r>
              <a:rPr lang="ko-KR" altLang="en-US" smtClean="0"/>
              <a:t>단계는 클라이언트가 저장되어있는 영상을 요청했을때 저장장치</a:t>
            </a:r>
            <a:r>
              <a:rPr lang="en-US" altLang="ko-KR" smtClean="0"/>
              <a:t>(Storage)</a:t>
            </a:r>
            <a:r>
              <a:rPr lang="ko-KR" altLang="en-US" smtClean="0"/>
              <a:t>에서 저장된 영상을 불러오는 과정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60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가장 위에 있는 그림은 전체적인 구조를 간단하게 나타낸 것으로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카메라에서 </a:t>
            </a:r>
            <a:r>
              <a:rPr lang="en-US" altLang="ko-KR" smtClean="0"/>
              <a:t>DMR</a:t>
            </a:r>
            <a:r>
              <a:rPr lang="ko-KR" altLang="en-US" smtClean="0"/>
              <a:t>서버를 통해 영상정보를 전달하고 서버에서는 영상을 저장함과 동시에 안드로이드 앱으로 영상을 전달해주는</a:t>
            </a:r>
            <a:r>
              <a:rPr lang="ko-KR" altLang="en-US" baseline="0" smtClean="0"/>
              <a:t> 과정을 나타냄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아래 그림은 </a:t>
            </a:r>
            <a:r>
              <a:rPr lang="en-US" altLang="ko-KR" baseline="0" smtClean="0"/>
              <a:t>DMR </a:t>
            </a:r>
            <a:r>
              <a:rPr lang="ko-KR" altLang="en-US" baseline="0" smtClean="0"/>
              <a:t>서버 내부의 전체적인 구조와 서버 내의 요소들이 다른 장비와 어떤 정보를 주고받는지 나타냄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RTSP </a:t>
            </a:r>
            <a:r>
              <a:rPr lang="ko-KR" altLang="en-US" smtClean="0"/>
              <a:t>릴레이 서버의 구조를 조금 더 자세히 나타낸 것으로</a:t>
            </a:r>
            <a:r>
              <a:rPr lang="en-US" altLang="ko-KR" smtClean="0"/>
              <a:t>,</a:t>
            </a:r>
            <a:r>
              <a:rPr lang="en-US" altLang="ko-KR" baseline="0" smtClean="0"/>
              <a:t> Gstreamer </a:t>
            </a:r>
            <a:r>
              <a:rPr lang="ko-KR" altLang="en-US" baseline="0" smtClean="0"/>
              <a:t>프레임워크의 도움을 받음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각 </a:t>
            </a:r>
            <a:r>
              <a:rPr lang="en-US" altLang="ko-KR" baseline="0" smtClean="0"/>
              <a:t>RTSP URL (</a:t>
            </a:r>
            <a:r>
              <a:rPr lang="ko-KR" altLang="en-US" baseline="0" smtClean="0"/>
              <a:t>녹화용 </a:t>
            </a:r>
            <a:r>
              <a:rPr lang="en-US" altLang="ko-KR" baseline="0" smtClean="0"/>
              <a:t>URL</a:t>
            </a:r>
            <a:r>
              <a:rPr lang="ko-KR" altLang="en-US" baseline="0" smtClean="0"/>
              <a:t>과 재생용 </a:t>
            </a:r>
            <a:r>
              <a:rPr lang="en-US" altLang="ko-KR" baseline="0" smtClean="0"/>
              <a:t>URL)</a:t>
            </a:r>
            <a:r>
              <a:rPr lang="ko-KR" altLang="en-US" baseline="0" smtClean="0"/>
              <a:t>에 해당하는 </a:t>
            </a:r>
            <a:r>
              <a:rPr lang="en-US" altLang="ko-KR" baseline="0" smtClean="0"/>
              <a:t>media factory</a:t>
            </a:r>
            <a:r>
              <a:rPr lang="ko-KR" altLang="en-US" baseline="0" smtClean="0"/>
              <a:t>가 있고</a:t>
            </a:r>
            <a:r>
              <a:rPr lang="en-US" altLang="ko-KR" baseline="0" smtClean="0"/>
              <a:t>,</a:t>
            </a:r>
          </a:p>
          <a:p>
            <a:r>
              <a:rPr lang="en-US" altLang="ko-KR" smtClean="0"/>
              <a:t>(</a:t>
            </a:r>
            <a:r>
              <a:rPr lang="ko-KR" altLang="en-US" smtClean="0"/>
              <a:t>그림에 보이는것처럼</a:t>
            </a:r>
            <a:r>
              <a:rPr lang="en-US" altLang="ko-KR" smtClean="0"/>
              <a:t>) RECORD</a:t>
            </a:r>
            <a:r>
              <a:rPr lang="ko-KR" altLang="en-US" smtClean="0"/>
              <a:t>에 해당하는 것과 </a:t>
            </a:r>
            <a:r>
              <a:rPr lang="en-US" altLang="ko-KR" smtClean="0"/>
              <a:t>PLAY</a:t>
            </a:r>
            <a:r>
              <a:rPr lang="ko-KR" altLang="en-US" smtClean="0"/>
              <a:t>에 해당하는 것이 서로 정보를 주고받는식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6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DMR </a:t>
            </a:r>
            <a:r>
              <a:rPr lang="ko-KR" altLang="en-US"/>
              <a:t>서버를 배포할 </a:t>
            </a:r>
            <a:r>
              <a:rPr lang="ko-KR" altLang="en-US" err="1"/>
              <a:t>라즈베리파이</a:t>
            </a:r>
            <a:r>
              <a:rPr lang="ko-KR" altLang="en-US"/>
              <a:t> </a:t>
            </a:r>
            <a:r>
              <a:rPr lang="en-US" altLang="ko-KR"/>
              <a:t>4 </a:t>
            </a:r>
            <a:r>
              <a:rPr lang="ko-KR" altLang="en-US"/>
              <a:t>모델 </a:t>
            </a:r>
            <a:r>
              <a:rPr lang="en-US" altLang="ko-KR"/>
              <a:t>B, </a:t>
            </a:r>
          </a:p>
          <a:p>
            <a:r>
              <a:rPr lang="en-US" altLang="ko-KR"/>
              <a:t>PTZ</a:t>
            </a:r>
            <a:r>
              <a:rPr lang="ko-KR" altLang="en-US"/>
              <a:t>카메라</a:t>
            </a:r>
            <a:r>
              <a:rPr lang="en-US" altLang="ko-KR"/>
              <a:t>,</a:t>
            </a:r>
          </a:p>
          <a:p>
            <a:r>
              <a:rPr lang="ko-KR" altLang="en-US"/>
              <a:t>앱 실행을 위한 </a:t>
            </a:r>
            <a:r>
              <a:rPr lang="en-US" altLang="ko-KR"/>
              <a:t>8.0 </a:t>
            </a:r>
            <a:r>
              <a:rPr lang="ko-KR" altLang="en-US"/>
              <a:t>이상의 안드로이드 버전이 설치 되어있는 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0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537FC8-C97D-4631-97F2-13B2B87C5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AB0AD90-08CB-43B4-A862-BFC7D6712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09C21E-A705-4AAA-BEF6-5B442887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A4D5-2A81-4D5F-9123-7EEB9B1BA366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A3C163-D854-4171-87C8-9AB97564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CB68D0-82BE-4D55-A25C-C7C0FA71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05A735-7C5A-420E-89BE-C0A9F92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333F6D6-81DC-4A47-B259-E2148578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CAB4BD-5503-445F-ACF4-536380DA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57E-AABF-420B-AFEA-27122A611D4F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9C4467-2132-495E-9BB8-8CE18A18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09F39F-55F8-49EA-94CB-5ACEE1E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80D6C7-DFFF-42F9-B6A2-72B43CC5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38DE077-F576-447D-8D7D-FFFD89B4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BCD6A5-119C-4BD0-B69F-91E0DB64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8FF4-E2F1-419C-A57D-453556D96F5E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8B0F58-44A5-45F5-8982-92C96AC1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2E73806-06B8-4588-8229-81756DAD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6AD723-C608-449C-B793-98B9C52B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1E24CE-6A58-4202-A876-A60FCA6F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29F365-69BC-49F7-89BC-2E9B4347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4DE1-0275-4AB1-9AA0-2DB103B2D2EE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749A67-22F1-4AE4-AAD3-911B5A5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BA0477-65AE-4296-BBA7-1DD679F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489" y="182562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661C82-E18F-470E-9459-3032FCB8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76CC1A-3DE3-49EE-8B81-B68D9A79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0220A7-7891-413D-BD1C-66BE3FE2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9A42-FADC-4CDA-BB27-A61EA2B0E24E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AB1BFE-1409-4BB5-8788-880D68CB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AA12C0-EC13-405C-8D0F-8DE68B3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A427A4-AB36-40B9-9733-CE55A60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6A7C550-3E93-4ED3-90C4-E94E0B663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59CE505-D157-4F81-B1E3-F0742A68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A87695-54F0-41D9-AAEC-DB66A91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23E1-AE90-4299-8866-EA7FA136E663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56E0C3-668A-4E53-A5F8-61B43E31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6ED0669-4827-4144-BA30-D387D491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84B01D-E2F4-4284-B7CC-B9FD29F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3CEB623-C759-4742-B02A-EADF2544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19BE4EA-DE88-4028-B469-E4E97BDE3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6730418-3361-41C1-AF65-BBF80D8E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8C336A2-C9CC-4B0F-9B56-1941208B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D0C366-55A0-42D5-A6BB-3CC0A290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8E55-D728-4C71-B4B7-17CFF9B03B5B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F374461-9CE4-4C1E-992F-0AE0AF9D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07932E7-50FB-4EF3-B631-D16809DE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09F00F-96E2-4EDF-BE5B-7DF1290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3576285-3262-4224-9308-0738BDC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E64-4C91-46E9-A3F5-EFD75BF61C2C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93E557E-C60D-4DFE-8B85-1C80893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5326F02-7D7C-42B1-BE51-83CE2BE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6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FC7839A-1FFE-46EE-9A06-B149AE8E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F16-DA28-4629-8EE8-763872543111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FDC9E2E-F373-4909-8E0C-E44E08FA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817A921-20CF-4355-823E-64EC0B26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9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2892C1-4144-411F-B9AF-EAF91DEE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131FF6-9109-4E81-99EB-41178230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5A24CD-CBC9-405C-B03E-13CBECED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FF9226B-5D03-44B8-AD7B-8BE2EF39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CEA0-1441-45CE-B7F8-B54874D474DC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6053488-C89B-4C12-85CF-413B1BF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D016BC8-14F3-4FF0-819C-5474F377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03F6D9-9BF1-4703-8E0A-BA2BEDB9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51D6179-D78B-4E59-9C12-2454E907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44199E0-E622-4E5A-8D00-34978C72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73C8C08-ED5B-4D7A-90FD-AE1B31C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5651-CDB1-477B-B6D0-708748E25A6F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B62E7E-549A-4CE8-B57C-218C16D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76DA333-9054-4637-B1DA-0138E39F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9F009C3-C549-4D91-B3B6-8362D0C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8EC1DF6-7E6C-4B66-BD93-93DD2DC7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D7328E-BB88-4442-BBCF-14D8CC01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55B5-B5DD-47E9-A731-D6392997EA9A}" type="datetime1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5492A-5BBF-4C72-8E3D-7EAE45A54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925DB1-66F3-4635-BB49-96334717B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streamer.freedesktop.org/" TargetMode="External"/><Relationship Id="rId7" Type="http://schemas.openxmlformats.org/officeDocument/2006/relationships/hyperlink" Target="https://hub.docker.com/_/pyth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deoland.org/vlc/libvlc" TargetMode="External"/><Relationship Id="rId5" Type="http://schemas.openxmlformats.org/officeDocument/2006/relationships/hyperlink" Target="https://klein.readthedocs.io/" TargetMode="External"/><Relationship Id="rId4" Type="http://schemas.openxmlformats.org/officeDocument/2006/relationships/hyperlink" Target="https://github.com/GStreamer/gst-rtsp-ser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xmlns="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0506921-631D-42CD-80B4-6F214A887F93}"/>
              </a:ext>
            </a:extLst>
          </p:cNvPr>
          <p:cNvSpPr/>
          <p:nvPr/>
        </p:nvSpPr>
        <p:spPr>
          <a:xfrm>
            <a:off x="2960093" y="2073841"/>
            <a:ext cx="6271814" cy="2437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6C675B-5A2F-4552-A079-437748894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/>
              <a:t>안드로이드를 활용한</a:t>
            </a:r>
            <a:r>
              <a:rPr lang="en-US" altLang="ko-KR" sz="3600"/>
              <a:t/>
            </a:r>
            <a:br>
              <a:rPr lang="en-US" altLang="ko-KR" sz="3600"/>
            </a:br>
            <a:r>
              <a:rPr lang="en-US" altLang="ko-KR" sz="3600"/>
              <a:t>CCTV </a:t>
            </a:r>
            <a:r>
              <a:rPr lang="ko-KR" altLang="en-US" sz="3600"/>
              <a:t>통합 관리 시스템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47ECB8F-4EF7-4F73-A930-51FC8A539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464" y="3911466"/>
            <a:ext cx="6745380" cy="60025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/>
              <a:t>Integrated CCTV Management System </a:t>
            </a:r>
          </a:p>
          <a:p>
            <a:r>
              <a:rPr lang="en-US" altLang="ko-KR" sz="1600"/>
              <a:t>with Android Application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FA75EE9-0DE4-4982-A870-290AD61EA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968350A-5F5C-4509-8A05-9C59534ADFD9}"/>
              </a:ext>
            </a:extLst>
          </p:cNvPr>
          <p:cNvSpPr/>
          <p:nvPr/>
        </p:nvSpPr>
        <p:spPr>
          <a:xfrm>
            <a:off x="8991600" y="4766733"/>
            <a:ext cx="2078736" cy="908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C54B4B-F2C4-418D-94E3-A1949D75854B}"/>
              </a:ext>
            </a:extLst>
          </p:cNvPr>
          <p:cNvSpPr txBox="1"/>
          <p:nvPr/>
        </p:nvSpPr>
        <p:spPr>
          <a:xfrm>
            <a:off x="9108141" y="4826851"/>
            <a:ext cx="609765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2017156002 </a:t>
            </a:r>
            <a:r>
              <a:rPr lang="ko-KR" altLang="en-US" sz="1500"/>
              <a:t>강태수</a:t>
            </a:r>
            <a:endParaRPr lang="en-US" altLang="ko-KR" sz="1500"/>
          </a:p>
          <a:p>
            <a:r>
              <a:rPr lang="en-US" altLang="ko-KR" sz="1500"/>
              <a:t>2016152004</a:t>
            </a:r>
            <a:r>
              <a:rPr lang="ko-KR" altLang="en-US" sz="1500"/>
              <a:t> </a:t>
            </a:r>
            <a:r>
              <a:rPr lang="ko-KR" altLang="en-US" sz="1500" err="1"/>
              <a:t>구병찬</a:t>
            </a:r>
            <a:endParaRPr lang="en-US" altLang="ko-KR" sz="1500"/>
          </a:p>
          <a:p>
            <a:r>
              <a:rPr lang="en-US" altLang="ko-KR" sz="1500"/>
              <a:t>2016152012 </a:t>
            </a:r>
            <a:r>
              <a:rPr lang="ko-KR" altLang="en-US" sz="1500"/>
              <a:t>김세현</a:t>
            </a:r>
          </a:p>
        </p:txBody>
      </p:sp>
    </p:spTree>
    <p:extLst>
      <p:ext uri="{BB962C8B-B14F-4D97-AF65-F5344CB8AC3E}">
        <p14:creationId xmlns:p14="http://schemas.microsoft.com/office/powerpoint/2010/main" val="4094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E795F0F-0EFB-4C5E-99A4-01EC93F8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1613C497-8C34-4650-9F4A-73E2833F3E7F}"/>
              </a:ext>
            </a:extLst>
          </p:cNvPr>
          <p:cNvSpPr txBox="1">
            <a:spLocks/>
          </p:cNvSpPr>
          <p:nvPr/>
        </p:nvSpPr>
        <p:spPr>
          <a:xfrm>
            <a:off x="859023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4. </a:t>
            </a:r>
            <a:r>
              <a:rPr lang="ko-KR" altLang="en-US" sz="2400" b="1"/>
              <a:t>시스템 구성도</a:t>
            </a:r>
          </a:p>
        </p:txBody>
      </p:sp>
      <p:pic>
        <p:nvPicPr>
          <p:cNvPr id="3075" name="Picture 3" descr="C:\Users\win10\Downloads\furrystmas\system_structure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78924"/>
            <a:ext cx="73152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3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5.1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:a16="http://schemas.microsoft.com/office/drawing/2014/main" xmlns="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Hardware</a:t>
            </a:r>
          </a:p>
        </p:txBody>
      </p:sp>
      <p:pic>
        <p:nvPicPr>
          <p:cNvPr id="15" name="Picture 10" descr="Meet The Brand New Raspberry Pi 4 8GB - Latest Open Tech From Seeed">
            <a:extLst>
              <a:ext uri="{FF2B5EF4-FFF2-40B4-BE49-F238E27FC236}">
                <a16:creationId xmlns:a16="http://schemas.microsoft.com/office/drawing/2014/main" xmlns="" id="{38A02A4B-8983-42ED-81C2-96A1CF367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38" y="3044911"/>
            <a:ext cx="3716541" cy="220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25B229C-7317-4381-9C37-587F9E95409E}"/>
              </a:ext>
            </a:extLst>
          </p:cNvPr>
          <p:cNvSpPr/>
          <p:nvPr/>
        </p:nvSpPr>
        <p:spPr>
          <a:xfrm>
            <a:off x="1326074" y="5404193"/>
            <a:ext cx="516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Raspberry Pi 4 Model B 8GB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Picture 8" descr="23 Security Camera Icon - Icon Logo Design">
            <a:extLst>
              <a:ext uri="{FF2B5EF4-FFF2-40B4-BE49-F238E27FC236}">
                <a16:creationId xmlns:a16="http://schemas.microsoft.com/office/drawing/2014/main" xmlns="" id="{35B902D7-BF0D-4F3B-A666-3C65F410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30" y="3000252"/>
            <a:ext cx="1932788" cy="19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03;p21">
            <a:extLst>
              <a:ext uri="{FF2B5EF4-FFF2-40B4-BE49-F238E27FC236}">
                <a16:creationId xmlns:a16="http://schemas.microsoft.com/office/drawing/2014/main" xmlns="" id="{23441A46-886D-4B5E-B7EF-D350A8909BF3}"/>
              </a:ext>
            </a:extLst>
          </p:cNvPr>
          <p:cNvSpPr txBox="1">
            <a:spLocks/>
          </p:cNvSpPr>
          <p:nvPr/>
        </p:nvSpPr>
        <p:spPr>
          <a:xfrm>
            <a:off x="5104469" y="5307372"/>
            <a:ext cx="2676224" cy="107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1600" b="1">
                <a:solidFill>
                  <a:srgbClr val="434343"/>
                </a:solidFill>
              </a:rPr>
              <a:t>PTZ</a:t>
            </a:r>
            <a:r>
              <a:rPr lang="ko-KR" altLang="en-US" sz="1600" b="1">
                <a:solidFill>
                  <a:srgbClr val="434343"/>
                </a:solidFill>
              </a:rPr>
              <a:t>가 지원되는 카메라</a:t>
            </a:r>
            <a:endParaRPr lang="en-US" altLang="ko" sz="1600" b="1">
              <a:solidFill>
                <a:srgbClr val="434343"/>
              </a:solidFill>
            </a:endParaRPr>
          </a:p>
        </p:txBody>
      </p:sp>
      <p:pic>
        <p:nvPicPr>
          <p:cNvPr id="21" name="Picture 2" descr="Android Oreo | Android Developers">
            <a:extLst>
              <a:ext uri="{FF2B5EF4-FFF2-40B4-BE49-F238E27FC236}">
                <a16:creationId xmlns:a16="http://schemas.microsoft.com/office/drawing/2014/main" xmlns="" id="{04678D2A-B439-41D1-BCD6-0796FC25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474" y="2456747"/>
            <a:ext cx="1679995" cy="25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3;p21">
            <a:extLst>
              <a:ext uri="{FF2B5EF4-FFF2-40B4-BE49-F238E27FC236}">
                <a16:creationId xmlns:a16="http://schemas.microsoft.com/office/drawing/2014/main" xmlns="" id="{BA2FEA90-DD81-4D23-9571-0F918F3F279A}"/>
              </a:ext>
            </a:extLst>
          </p:cNvPr>
          <p:cNvSpPr txBox="1">
            <a:spLocks/>
          </p:cNvSpPr>
          <p:nvPr/>
        </p:nvSpPr>
        <p:spPr>
          <a:xfrm>
            <a:off x="7605770" y="5118695"/>
            <a:ext cx="4088157" cy="12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8.0 Oreo</a:t>
            </a:r>
          </a:p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ko-KR" altLang="en-US" sz="1600" b="1">
                <a:solidFill>
                  <a:srgbClr val="434343"/>
                </a:solidFill>
              </a:rPr>
              <a:t>또는 상위버전이 설치 되어있는 기기</a:t>
            </a:r>
            <a:endParaRPr lang="en-US" altLang="ko" sz="1600" b="1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5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:a16="http://schemas.microsoft.com/office/drawing/2014/main" xmlns="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Software</a:t>
            </a:r>
          </a:p>
        </p:txBody>
      </p:sp>
      <p:pic>
        <p:nvPicPr>
          <p:cNvPr id="12" name="Picture 2" descr="File:Android Studio Icon (2014-2019).svg - Wikimedia Commons">
            <a:extLst>
              <a:ext uri="{FF2B5EF4-FFF2-40B4-BE49-F238E27FC236}">
                <a16:creationId xmlns:a16="http://schemas.microsoft.com/office/drawing/2014/main" xmlns="" id="{0EBD1B1E-1715-4C42-AF3F-113F010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536" y="3427819"/>
            <a:ext cx="1272066" cy="13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03;p21">
            <a:extLst>
              <a:ext uri="{FF2B5EF4-FFF2-40B4-BE49-F238E27FC236}">
                <a16:creationId xmlns:a16="http://schemas.microsoft.com/office/drawing/2014/main" xmlns="" id="{6CCCA742-5E12-4F03-8345-712F6F82974D}"/>
              </a:ext>
            </a:extLst>
          </p:cNvPr>
          <p:cNvSpPr txBox="1">
            <a:spLocks/>
          </p:cNvSpPr>
          <p:nvPr/>
        </p:nvSpPr>
        <p:spPr>
          <a:xfrm>
            <a:off x="7814869" y="4997315"/>
            <a:ext cx="2333973" cy="104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Studio</a:t>
            </a:r>
          </a:p>
        </p:txBody>
      </p:sp>
      <p:pic>
        <p:nvPicPr>
          <p:cNvPr id="21" name="Picture 8" descr="https://www.docker.com/sites/default/files/d8/styles/role_icon/public/2019-07/horizontal-logo-monochromatic-white.png?itok=SBlK2TGU">
            <a:extLst>
              <a:ext uri="{FF2B5EF4-FFF2-40B4-BE49-F238E27FC236}">
                <a16:creationId xmlns:a16="http://schemas.microsoft.com/office/drawing/2014/main" xmlns="" id="{521BE6F1-D6D2-4E1E-BA7D-F5E1E4CC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51" y="3793399"/>
            <a:ext cx="2623898" cy="67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03;p21">
            <a:extLst>
              <a:ext uri="{FF2B5EF4-FFF2-40B4-BE49-F238E27FC236}">
                <a16:creationId xmlns:a16="http://schemas.microsoft.com/office/drawing/2014/main" xmlns="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1657349" y="5028134"/>
            <a:ext cx="2809875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ko" b="1">
                <a:solidFill>
                  <a:srgbClr val="434343"/>
                </a:solidFill>
              </a:rPr>
              <a:t>Raspberry Pi OS Lite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Google Shape;103;p21">
            <a:extLst>
              <a:ext uri="{FF2B5EF4-FFF2-40B4-BE49-F238E27FC236}">
                <a16:creationId xmlns:a16="http://schemas.microsoft.com/office/drawing/2014/main" xmlns="" id="{77C287B5-B1FA-4D8D-B82A-7A7215A4F12B}"/>
              </a:ext>
            </a:extLst>
          </p:cNvPr>
          <p:cNvSpPr txBox="1">
            <a:spLocks/>
          </p:cNvSpPr>
          <p:nvPr/>
        </p:nvSpPr>
        <p:spPr>
          <a:xfrm>
            <a:off x="5126325" y="5028134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Docker</a:t>
            </a:r>
          </a:p>
        </p:txBody>
      </p:sp>
      <p:pic>
        <p:nvPicPr>
          <p:cNvPr id="4100" name="Picture 4" descr="Raspberry Pi trademark rules and brand guidelines - Raspberry 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25" y="3242342"/>
            <a:ext cx="1387387" cy="174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8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:a16="http://schemas.microsoft.com/office/drawing/2014/main" xmlns="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Language</a:t>
            </a:r>
          </a:p>
        </p:txBody>
      </p:sp>
      <p:sp>
        <p:nvSpPr>
          <p:cNvPr id="22" name="Google Shape;103;p21">
            <a:extLst>
              <a:ext uri="{FF2B5EF4-FFF2-40B4-BE49-F238E27FC236}">
                <a16:creationId xmlns:a16="http://schemas.microsoft.com/office/drawing/2014/main" xmlns="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2948974" y="4809059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Python 3</a:t>
            </a:r>
          </a:p>
        </p:txBody>
      </p:sp>
      <p:pic>
        <p:nvPicPr>
          <p:cNvPr id="23" name="Picture 20" descr="6+ Python Logo Clipart - Preview : Python; Python Lo | HDClipartAll">
            <a:extLst>
              <a:ext uri="{FF2B5EF4-FFF2-40B4-BE49-F238E27FC236}">
                <a16:creationId xmlns:a16="http://schemas.microsoft.com/office/drawing/2014/main" xmlns="" id="{41E2E188-3BCE-45CD-9582-5D8DC432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79" y="3176309"/>
            <a:ext cx="1415791" cy="14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03;p21">
            <a:extLst>
              <a:ext uri="{FF2B5EF4-FFF2-40B4-BE49-F238E27FC236}">
                <a16:creationId xmlns:a16="http://schemas.microsoft.com/office/drawing/2014/main" xmlns="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7166831" y="4809059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Kotlin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F60B062-707C-457C-B1BD-B1D6F4921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67" y="3550766"/>
            <a:ext cx="2381322" cy="11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0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349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5.2 </a:t>
            </a:r>
            <a:r>
              <a:rPr lang="ko-KR" altLang="en-US" sz="2400"/>
              <a:t>개발방법</a:t>
            </a: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5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/>
              <a:t>DMR Server</a:t>
            </a:r>
          </a:p>
          <a:p>
            <a:pPr>
              <a:lnSpc>
                <a:spcPct val="110000"/>
              </a:lnSpc>
            </a:pPr>
            <a:r>
              <a:rPr lang="ko-KR" altLang="en-US" sz="1600"/>
              <a:t>각 서버는 </a:t>
            </a:r>
            <a:r>
              <a:rPr lang="en-US" altLang="ko-KR" sz="1600"/>
              <a:t>Docker </a:t>
            </a:r>
            <a:r>
              <a:rPr lang="ko-KR" altLang="en-US" sz="1600"/>
              <a:t>컨테이너 환경에서 개발 및 배포</a:t>
            </a:r>
            <a:endParaRPr lang="en-US" altLang="ko-KR" sz="1600"/>
          </a:p>
          <a:p>
            <a:pPr>
              <a:lnSpc>
                <a:spcPct val="110000"/>
              </a:lnSpc>
            </a:pPr>
            <a:r>
              <a:rPr lang="ko-KR" altLang="en-US" sz="1600"/>
              <a:t>웹과 릴레이서버는 하나의 컨테이너 안에서 하나의 애플리케이션으로 실행됨</a:t>
            </a:r>
            <a:endParaRPr lang="en-US" altLang="ko-KR" sz="1600"/>
          </a:p>
          <a:p>
            <a:pPr>
              <a:lnSpc>
                <a:spcPct val="110000"/>
              </a:lnSpc>
            </a:pPr>
            <a:endParaRPr lang="en-US" altLang="ko-KR" sz="5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/>
              <a:t>- </a:t>
            </a:r>
            <a:r>
              <a:rPr lang="en-US" altLang="ko-KR" sz="1400" b="1"/>
              <a:t>Web</a:t>
            </a:r>
          </a:p>
          <a:p>
            <a:pPr>
              <a:lnSpc>
                <a:spcPct val="110000"/>
              </a:lnSpc>
            </a:pPr>
            <a:r>
              <a:rPr lang="en-US" altLang="ko-KR" sz="1400"/>
              <a:t>Python </a:t>
            </a:r>
            <a:r>
              <a:rPr lang="ko-KR" altLang="en-US" sz="1400"/>
              <a:t>환경에서 </a:t>
            </a:r>
            <a:r>
              <a:rPr lang="en-US" altLang="ko-KR" sz="1400" err="1"/>
              <a:t>klein</a:t>
            </a:r>
            <a:r>
              <a:rPr lang="ko-KR" altLang="en-US" sz="1400"/>
              <a:t>을 사용해 개발</a:t>
            </a:r>
            <a:endParaRPr lang="en-US" altLang="ko-KR" sz="1400"/>
          </a:p>
          <a:p>
            <a:pPr>
              <a:lnSpc>
                <a:spcPct val="110000"/>
              </a:lnSpc>
            </a:pPr>
            <a:endParaRPr lang="en-US" altLang="ko-KR" sz="5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/>
              <a:t>- RTSP Relay Server</a:t>
            </a:r>
          </a:p>
          <a:p>
            <a:pPr>
              <a:lnSpc>
                <a:spcPct val="110000"/>
              </a:lnSpc>
            </a:pPr>
            <a:r>
              <a:rPr lang="en-US" altLang="ko-KR" sz="1400" err="1"/>
              <a:t>Gstreamer</a:t>
            </a:r>
            <a:r>
              <a:rPr lang="ko-KR" altLang="en-US" sz="1400"/>
              <a:t>의 </a:t>
            </a:r>
            <a:r>
              <a:rPr lang="en-US" altLang="ko-KR" sz="1400"/>
              <a:t>Python </a:t>
            </a:r>
            <a:r>
              <a:rPr lang="ko-KR" altLang="en-US" sz="1400"/>
              <a:t>바인딩 사용</a:t>
            </a:r>
            <a:endParaRPr lang="en-US" altLang="ko-KR" sz="1400"/>
          </a:p>
          <a:p>
            <a:pPr>
              <a:lnSpc>
                <a:spcPct val="110000"/>
              </a:lnSpc>
            </a:pPr>
            <a:r>
              <a:rPr lang="en-US" altLang="ko-KR" sz="1400" err="1"/>
              <a:t>Gstreamer</a:t>
            </a:r>
            <a:r>
              <a:rPr lang="ko-KR" altLang="en-US" sz="1400"/>
              <a:t>를 기반으로 한 </a:t>
            </a:r>
            <a:r>
              <a:rPr lang="en-US" altLang="ko-KR" sz="1400" err="1"/>
              <a:t>gst</a:t>
            </a:r>
            <a:r>
              <a:rPr lang="en-US" altLang="ko-KR" sz="1400"/>
              <a:t>-</a:t>
            </a:r>
            <a:r>
              <a:rPr lang="en-US" altLang="ko-KR" sz="1400" err="1"/>
              <a:t>rtsp</a:t>
            </a:r>
            <a:r>
              <a:rPr lang="en-US" altLang="ko-KR" sz="1400"/>
              <a:t>-server </a:t>
            </a:r>
            <a:r>
              <a:rPr lang="ko-KR" altLang="en-US" sz="1400"/>
              <a:t>라이브러리를 사용해 </a:t>
            </a:r>
            <a:r>
              <a:rPr lang="en-US" altLang="ko-KR" sz="1400"/>
              <a:t>RTSP </a:t>
            </a:r>
            <a:r>
              <a:rPr lang="ko-KR" altLang="en-US" sz="1400"/>
              <a:t>서버 구축</a:t>
            </a:r>
            <a:endParaRPr lang="en-US" altLang="ko-KR" sz="1400"/>
          </a:p>
          <a:p>
            <a:pPr>
              <a:lnSpc>
                <a:spcPct val="110000"/>
              </a:lnSpc>
            </a:pPr>
            <a:r>
              <a:rPr lang="ko-KR" altLang="en-US" sz="1400"/>
              <a:t>영상 전송 지연시간을 줄이기 위해 영상 인코딩</a:t>
            </a:r>
            <a:r>
              <a:rPr lang="en-US" altLang="ko-KR" sz="1400"/>
              <a:t>/</a:t>
            </a:r>
            <a:r>
              <a:rPr lang="ko-KR" altLang="en-US" sz="1400"/>
              <a:t>디코딩 시에 하드웨어 인코더를 사용</a:t>
            </a:r>
            <a:endParaRPr lang="en-US" altLang="ko-KR" sz="14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826724"/>
            <a:ext cx="10515600" cy="5349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b="1"/>
              <a:t>Database</a:t>
            </a:r>
          </a:p>
          <a:p>
            <a:pPr>
              <a:lnSpc>
                <a:spcPct val="110000"/>
              </a:lnSpc>
            </a:pPr>
            <a:r>
              <a:rPr lang="en-US" altLang="ko-KR" sz="1800"/>
              <a:t>MariaDB </a:t>
            </a:r>
            <a:r>
              <a:rPr lang="ko-KR" altLang="en-US" sz="1800"/>
              <a:t>사용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en-US" altLang="ko-KR" sz="1800"/>
              <a:t>CCTV </a:t>
            </a:r>
            <a:r>
              <a:rPr lang="ko-KR" altLang="en-US" sz="1800"/>
              <a:t>카메라의 메타데이터를 기록하기 위해 사용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/>
              <a:t>Android</a:t>
            </a:r>
          </a:p>
          <a:p>
            <a:pPr>
              <a:lnSpc>
                <a:spcPct val="110000"/>
              </a:lnSpc>
            </a:pPr>
            <a:r>
              <a:rPr lang="en-US" altLang="ko-KR" sz="1800"/>
              <a:t>RTSP </a:t>
            </a:r>
            <a:r>
              <a:rPr lang="ko-KR" altLang="en-US" sz="1800"/>
              <a:t>영상 수신을 위해 </a:t>
            </a:r>
            <a:r>
              <a:rPr lang="en-US" altLang="ko-KR" sz="1800" err="1"/>
              <a:t>LibVLC</a:t>
            </a:r>
            <a:r>
              <a:rPr lang="ko-KR" altLang="en-US" sz="1800"/>
              <a:t>라이브러리 사용</a:t>
            </a:r>
            <a:endParaRPr lang="en-US" altLang="ko-KR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9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1180302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6. </a:t>
            </a:r>
            <a:r>
              <a:rPr lang="ko-KR" altLang="en-US" sz="2400" b="1"/>
              <a:t>업무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DF53EF1B-11DD-4EEA-9162-1F173A22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0136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강태수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err="1"/>
              <a:t>Gstreamer</a:t>
            </a:r>
            <a:r>
              <a:rPr lang="en-US" altLang="ko-KR" sz="1800"/>
              <a:t>, </a:t>
            </a:r>
            <a:r>
              <a:rPr lang="en-US" altLang="ko-KR" sz="1800" err="1"/>
              <a:t>gst</a:t>
            </a:r>
            <a:r>
              <a:rPr lang="en-US" altLang="ko-KR" sz="1800"/>
              <a:t>-</a:t>
            </a:r>
            <a:r>
              <a:rPr lang="en-US" altLang="ko-KR" sz="1800" err="1"/>
              <a:t>rtsp</a:t>
            </a:r>
            <a:r>
              <a:rPr lang="en-US" altLang="ko-KR" sz="1800"/>
              <a:t>-server, </a:t>
            </a:r>
            <a:r>
              <a:rPr lang="ko-KR" altLang="en-US" sz="1800"/>
              <a:t>하드웨어 장치 자료조사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Web, RTSP </a:t>
            </a:r>
            <a:r>
              <a:rPr lang="ko-KR" altLang="en-US" sz="1800"/>
              <a:t>서버 구현</a:t>
            </a:r>
            <a:endParaRPr lang="en-US" altLang="ko-KR" sz="1800"/>
          </a:p>
          <a:p>
            <a:pPr marL="0" indent="0">
              <a:lnSpc>
                <a:spcPct val="100000"/>
              </a:lnSpc>
              <a:buNone/>
            </a:pPr>
            <a:endParaRPr lang="en-US" altLang="ko-KR" sz="105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김세현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RTSP </a:t>
            </a:r>
            <a:r>
              <a:rPr lang="ko-KR" altLang="en-US" sz="1800" smtClean="0"/>
              <a:t>서버 구현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LibVLC </a:t>
            </a:r>
            <a:r>
              <a:rPr lang="ko-KR" altLang="en-US" sz="1800"/>
              <a:t>자료조사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Android </a:t>
            </a:r>
            <a:r>
              <a:rPr lang="ko-KR" altLang="en-US" sz="1800"/>
              <a:t>앱 개발</a:t>
            </a:r>
            <a:endParaRPr lang="en-US" altLang="ko-KR" sz="1800"/>
          </a:p>
          <a:p>
            <a:pPr marL="0" indent="0">
              <a:lnSpc>
                <a:spcPct val="100000"/>
              </a:lnSpc>
              <a:buNone/>
            </a:pPr>
            <a:endParaRPr lang="en-US" altLang="ko-KR" sz="110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smtClean="0"/>
              <a:t>구병찬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Android</a:t>
            </a:r>
            <a:r>
              <a:rPr lang="ko-KR" altLang="en-US" sz="1800" smtClean="0"/>
              <a:t> 앱 개발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Android</a:t>
            </a:r>
            <a:r>
              <a:rPr lang="ko-KR" altLang="en-US" sz="1800" smtClean="0"/>
              <a:t> </a:t>
            </a:r>
            <a:r>
              <a:rPr lang="en-US" altLang="ko-KR" sz="1800"/>
              <a:t>UI </a:t>
            </a:r>
            <a:r>
              <a:rPr lang="ko-KR" altLang="en-US" sz="1800"/>
              <a:t>가이드라인 자료조사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ko-KR" altLang="en-US" sz="1800" smtClean="0"/>
              <a:t>모바일 </a:t>
            </a:r>
            <a:r>
              <a:rPr lang="en-US" altLang="ko-KR" sz="1800" smtClean="0"/>
              <a:t>UI </a:t>
            </a:r>
            <a:r>
              <a:rPr lang="ko-KR" altLang="en-US" sz="1800" smtClean="0"/>
              <a:t>개발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47383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546198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7. </a:t>
            </a:r>
            <a:r>
              <a:rPr lang="ko-KR" altLang="en-US" sz="2400" b="1"/>
              <a:t>종합설계 수행일정</a:t>
            </a:r>
            <a:endParaRPr lang="en-US" altLang="ko-KR" sz="2400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6BA9052-67FA-4354-AF14-CD06F141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15</a:t>
            </a:r>
            <a:endParaRPr lang="ko-KR" altLang="en-US"/>
          </a:p>
        </p:txBody>
      </p:sp>
      <p:pic>
        <p:nvPicPr>
          <p:cNvPr id="39" name="table">
            <a:extLst>
              <a:ext uri="{FF2B5EF4-FFF2-40B4-BE49-F238E27FC236}">
                <a16:creationId xmlns:a16="http://schemas.microsoft.com/office/drawing/2014/main" xmlns="" id="{21AFAE13-7983-4FC3-B61C-0A17A2FF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4" y="1423625"/>
            <a:ext cx="10618473" cy="4730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Google Shape;126;p24">
            <a:extLst>
              <a:ext uri="{FF2B5EF4-FFF2-40B4-BE49-F238E27FC236}">
                <a16:creationId xmlns:a16="http://schemas.microsoft.com/office/drawing/2014/main" xmlns="" id="{30B3B18A-F62B-4304-9112-ABEFEBA1547C}"/>
              </a:ext>
            </a:extLst>
          </p:cNvPr>
          <p:cNvSpPr/>
          <p:nvPr/>
        </p:nvSpPr>
        <p:spPr>
          <a:xfrm>
            <a:off x="10374451" y="5180332"/>
            <a:ext cx="42690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8;p24">
            <a:extLst>
              <a:ext uri="{FF2B5EF4-FFF2-40B4-BE49-F238E27FC236}">
                <a16:creationId xmlns:a16="http://schemas.microsoft.com/office/drawing/2014/main" xmlns="" id="{28FFCA85-BDF3-421A-A5C4-35885C7C454B}"/>
              </a:ext>
            </a:extLst>
          </p:cNvPr>
          <p:cNvSpPr/>
          <p:nvPr/>
        </p:nvSpPr>
        <p:spPr>
          <a:xfrm>
            <a:off x="5331477" y="2164351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1;p24">
            <a:extLst>
              <a:ext uri="{FF2B5EF4-FFF2-40B4-BE49-F238E27FC236}">
                <a16:creationId xmlns:a16="http://schemas.microsoft.com/office/drawing/2014/main" xmlns="" id="{FF849A51-2E8A-42C5-969F-11935BFA7C29}"/>
              </a:ext>
            </a:extLst>
          </p:cNvPr>
          <p:cNvSpPr/>
          <p:nvPr/>
        </p:nvSpPr>
        <p:spPr>
          <a:xfrm>
            <a:off x="6967278" y="4015440"/>
            <a:ext cx="220079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24">
            <a:extLst>
              <a:ext uri="{FF2B5EF4-FFF2-40B4-BE49-F238E27FC236}">
                <a16:creationId xmlns:a16="http://schemas.microsoft.com/office/drawing/2014/main" xmlns="" id="{D41DAC35-4FE6-42A4-94B4-A0C7C4F923CA}"/>
              </a:ext>
            </a:extLst>
          </p:cNvPr>
          <p:cNvSpPr/>
          <p:nvPr/>
        </p:nvSpPr>
        <p:spPr>
          <a:xfrm>
            <a:off x="5331477" y="2358597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8;p24">
            <a:extLst>
              <a:ext uri="{FF2B5EF4-FFF2-40B4-BE49-F238E27FC236}">
                <a16:creationId xmlns:a16="http://schemas.microsoft.com/office/drawing/2014/main" xmlns="" id="{B598A53A-137F-4BAC-885F-FD9EA251214A}"/>
              </a:ext>
            </a:extLst>
          </p:cNvPr>
          <p:cNvSpPr/>
          <p:nvPr/>
        </p:nvSpPr>
        <p:spPr>
          <a:xfrm>
            <a:off x="5473700" y="2750278"/>
            <a:ext cx="95947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8;p24">
            <a:extLst>
              <a:ext uri="{FF2B5EF4-FFF2-40B4-BE49-F238E27FC236}">
                <a16:creationId xmlns:a16="http://schemas.microsoft.com/office/drawing/2014/main" xmlns="" id="{5675601A-121A-4BA0-9CD9-5DD0C2DF1344}"/>
              </a:ext>
            </a:extLst>
          </p:cNvPr>
          <p:cNvSpPr/>
          <p:nvPr/>
        </p:nvSpPr>
        <p:spPr>
          <a:xfrm>
            <a:off x="5670550" y="2944524"/>
            <a:ext cx="76262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8;p24">
            <a:extLst>
              <a:ext uri="{FF2B5EF4-FFF2-40B4-BE49-F238E27FC236}">
                <a16:creationId xmlns:a16="http://schemas.microsoft.com/office/drawing/2014/main" xmlns="" id="{ECBAA1FA-1FFF-434D-B17E-4FF2A83AA1A7}"/>
              </a:ext>
            </a:extLst>
          </p:cNvPr>
          <p:cNvSpPr/>
          <p:nvPr/>
        </p:nvSpPr>
        <p:spPr>
          <a:xfrm>
            <a:off x="5879148" y="3332648"/>
            <a:ext cx="807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8;p24">
            <a:extLst>
              <a:ext uri="{FF2B5EF4-FFF2-40B4-BE49-F238E27FC236}">
                <a16:creationId xmlns:a16="http://schemas.microsoft.com/office/drawing/2014/main" xmlns="" id="{DF8BBB88-6DFF-4B43-A624-D02B720F2D6B}"/>
              </a:ext>
            </a:extLst>
          </p:cNvPr>
          <p:cNvSpPr/>
          <p:nvPr/>
        </p:nvSpPr>
        <p:spPr>
          <a:xfrm>
            <a:off x="5879148" y="3526894"/>
            <a:ext cx="21790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8;p24">
            <a:extLst>
              <a:ext uri="{FF2B5EF4-FFF2-40B4-BE49-F238E27FC236}">
                <a16:creationId xmlns:a16="http://schemas.microsoft.com/office/drawing/2014/main" xmlns="" id="{F7CCA1D7-BE1E-4DA7-A8E2-4AAA129AA139}"/>
              </a:ext>
            </a:extLst>
          </p:cNvPr>
          <p:cNvSpPr/>
          <p:nvPr/>
        </p:nvSpPr>
        <p:spPr>
          <a:xfrm>
            <a:off x="8793798" y="4499055"/>
            <a:ext cx="914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8;p24">
            <a:extLst>
              <a:ext uri="{FF2B5EF4-FFF2-40B4-BE49-F238E27FC236}">
                <a16:creationId xmlns:a16="http://schemas.microsoft.com/office/drawing/2014/main" xmlns="" id="{EB1BE08C-67D0-4BCA-A273-53A557310542}"/>
              </a:ext>
            </a:extLst>
          </p:cNvPr>
          <p:cNvSpPr/>
          <p:nvPr/>
        </p:nvSpPr>
        <p:spPr>
          <a:xfrm>
            <a:off x="9708199" y="4693301"/>
            <a:ext cx="109315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8;p24">
            <a:extLst>
              <a:ext uri="{FF2B5EF4-FFF2-40B4-BE49-F238E27FC236}">
                <a16:creationId xmlns:a16="http://schemas.microsoft.com/office/drawing/2014/main" xmlns="" id="{A51C5C65-673A-4B7A-8C6D-C4BE1FC79BDB}"/>
              </a:ext>
            </a:extLst>
          </p:cNvPr>
          <p:cNvSpPr/>
          <p:nvPr/>
        </p:nvSpPr>
        <p:spPr>
          <a:xfrm>
            <a:off x="10795001" y="5785106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58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01820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8. </a:t>
            </a:r>
            <a:r>
              <a:rPr lang="ko-KR" altLang="en-US" sz="2400" b="1"/>
              <a:t>필요기술 및 참고문헌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325563"/>
            <a:ext cx="9129655" cy="49785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err="1"/>
              <a:t>Gstreamer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>
                <a:hlinkClick r:id="rId3"/>
              </a:rPr>
              <a:t>https://gstreamer.freedesktop.org/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>
                <a:hlinkClick r:id="rId4"/>
              </a:rPr>
              <a:t>https://github.com/GStreamer/gst-rtsp-server</a:t>
            </a:r>
            <a:endParaRPr lang="en-US" altLang="ko-KR" sz="2000"/>
          </a:p>
          <a:p>
            <a:pPr>
              <a:lnSpc>
                <a:spcPct val="110000"/>
              </a:lnSpc>
            </a:pPr>
            <a:endParaRPr lang="en-US" altLang="ko-KR" sz="13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/>
              <a:t>Klein</a:t>
            </a:r>
          </a:p>
          <a:p>
            <a:pPr>
              <a:lnSpc>
                <a:spcPct val="110000"/>
              </a:lnSpc>
            </a:pPr>
            <a:r>
              <a:rPr lang="en-US" altLang="ko-KR" sz="2000">
                <a:hlinkClick r:id="rId5"/>
              </a:rPr>
              <a:t>https://klein.readthedocs.io/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13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err="1"/>
              <a:t>LibVLC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>
                <a:hlinkClick r:id="rId6"/>
              </a:rPr>
              <a:t>https://www.videoland.org/vlc/libvlc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13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smtClean="0"/>
              <a:t>Docker</a:t>
            </a:r>
            <a:endParaRPr lang="en-US" altLang="ko-KR" sz="2000"/>
          </a:p>
          <a:p>
            <a:pPr>
              <a:lnSpc>
                <a:spcPct val="110000"/>
              </a:lnSpc>
            </a:pPr>
            <a:r>
              <a:rPr lang="en-US" altLang="ko-KR" sz="2000">
                <a:hlinkClick r:id="rId7"/>
              </a:rPr>
              <a:t>https://hub.docker.com/_/</a:t>
            </a:r>
            <a:r>
              <a:rPr lang="en-US" altLang="ko-KR" sz="2000" smtClean="0">
                <a:hlinkClick r:id="rId7"/>
              </a:rPr>
              <a:t>python</a:t>
            </a:r>
            <a:r>
              <a:rPr lang="en-US" altLang="ko-KR" sz="2000" smtClean="0"/>
              <a:t> </a:t>
            </a:r>
            <a:r>
              <a:rPr lang="en-US" altLang="ko-KR" sz="1400" smtClean="0"/>
              <a:t>(</a:t>
            </a:r>
            <a:r>
              <a:rPr lang="ko-KR" altLang="en-US" sz="1400" smtClean="0"/>
              <a:t>파이썬 이미지 사용 방법에 대한 설명</a:t>
            </a:r>
            <a:r>
              <a:rPr lang="en-US" altLang="ko-KR" sz="1400" smtClean="0"/>
              <a:t>)</a:t>
            </a:r>
            <a:endParaRPr lang="en-US" altLang="ko-KR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CC9B105-6326-40F9-B45E-3D339896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1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A51205-2FCE-4DE6-A449-794C095BFFA4}"/>
              </a:ext>
            </a:extLst>
          </p:cNvPr>
          <p:cNvSpPr/>
          <p:nvPr/>
        </p:nvSpPr>
        <p:spPr>
          <a:xfrm>
            <a:off x="-16042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2F5E874-2B97-4A4F-8F40-E994DFDCDF53}"/>
              </a:ext>
            </a:extLst>
          </p:cNvPr>
          <p:cNvSpPr/>
          <p:nvPr/>
        </p:nvSpPr>
        <p:spPr>
          <a:xfrm>
            <a:off x="540078" y="1690688"/>
            <a:ext cx="4538998" cy="4394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76761F-D65D-4B7E-A630-56038551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9" y="2332082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/>
              <a:t>종합설계 개요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관련 연구 및 사례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수행 시나리오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구성도 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개발 환경 및 개발 방법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업무 분담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종합설계 수행일정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필요기술 및 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68CDCAA-2433-461B-959A-FACD538B57CD}"/>
              </a:ext>
            </a:extLst>
          </p:cNvPr>
          <p:cNvSpPr/>
          <p:nvPr/>
        </p:nvSpPr>
        <p:spPr>
          <a:xfrm>
            <a:off x="540078" y="438347"/>
            <a:ext cx="1644609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9F4B29A-C3BF-4F25-B7EF-21FB4AF980DE}"/>
              </a:ext>
            </a:extLst>
          </p:cNvPr>
          <p:cNvSpPr/>
          <p:nvPr/>
        </p:nvSpPr>
        <p:spPr>
          <a:xfrm>
            <a:off x="639291" y="520723"/>
            <a:ext cx="1433101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C684BAC9-994E-42A2-AAE3-10F441213C81}"/>
              </a:ext>
            </a:extLst>
          </p:cNvPr>
          <p:cNvSpPr txBox="1">
            <a:spLocks/>
          </p:cNvSpPr>
          <p:nvPr/>
        </p:nvSpPr>
        <p:spPr>
          <a:xfrm>
            <a:off x="693338" y="2213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/>
              <a:t> 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FD74F1D-01EA-4740-9D46-4792E0E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65" y="1743440"/>
            <a:ext cx="6209857" cy="4278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90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1.1 </a:t>
            </a:r>
            <a:r>
              <a:rPr lang="ko-KR" altLang="en-US" sz="2400"/>
              <a:t>연구 개발 배경</a:t>
            </a: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b="1"/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/>
              <a:t>“</a:t>
            </a:r>
            <a:r>
              <a:rPr lang="ko-KR" altLang="en-US" sz="2000" b="1"/>
              <a:t>숭례문 방화 사건</a:t>
            </a:r>
            <a:r>
              <a:rPr lang="en-US" altLang="ko-KR" sz="2000" b="1"/>
              <a:t>“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altLang="ko-KR" sz="2000" b="1"/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/>
              <a:t>“</a:t>
            </a:r>
            <a:r>
              <a:rPr lang="ko-KR" altLang="en-US" sz="2000" b="1"/>
              <a:t>마포대교 투신자살</a:t>
            </a:r>
            <a:r>
              <a:rPr lang="en-US" altLang="ko-KR" sz="2000" b="1"/>
              <a:t>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6" name="그림 5" descr="연기, 스팀, 불, 오는이(가) 표시된 사진&#10;&#10;자동 생성된 설명">
            <a:extLst>
              <a:ext uri="{FF2B5EF4-FFF2-40B4-BE49-F238E27FC236}">
                <a16:creationId xmlns:a16="http://schemas.microsoft.com/office/drawing/2014/main" xmlns="" id="{6FCC214E-4D4C-4481-BA04-25DB70FCA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68" y="3226324"/>
            <a:ext cx="3742381" cy="2489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텍스트, 하늘, 실외, 다리이(가) 표시된 사진&#10;&#10;자동 생성된 설명">
            <a:extLst>
              <a:ext uri="{FF2B5EF4-FFF2-40B4-BE49-F238E27FC236}">
                <a16:creationId xmlns:a16="http://schemas.microsoft.com/office/drawing/2014/main" xmlns="" id="{C7948835-51B7-405D-8F58-2337A6672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66" y="2776340"/>
            <a:ext cx="2841008" cy="2919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602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8" y="1447065"/>
            <a:ext cx="4670771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altLang="ko-KR" sz="2000" b="1"/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/>
              <a:t>“CCTV </a:t>
            </a:r>
            <a:r>
              <a:rPr lang="ko-KR" altLang="en-US" sz="2000" b="1"/>
              <a:t>관제실의 풍경</a:t>
            </a:r>
            <a:r>
              <a:rPr lang="en-US" altLang="ko-KR" sz="2000" b="1"/>
              <a:t>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6" name="그림 5" descr="텍스트, 실내, 컴퓨터, 전자기기이(가) 표시된 사진&#10;&#10;자동 생성된 설명">
            <a:extLst>
              <a:ext uri="{FF2B5EF4-FFF2-40B4-BE49-F238E27FC236}">
                <a16:creationId xmlns:a16="http://schemas.microsoft.com/office/drawing/2014/main" xmlns="" id="{31A1DC30-C707-4DE0-8601-25B6F0953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92" y="2857897"/>
            <a:ext cx="448822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텍스트, 디스플레이, 전자기기, 컴퓨터이(가) 표시된 사진&#10;&#10;자동 생성된 설명">
            <a:extLst>
              <a:ext uri="{FF2B5EF4-FFF2-40B4-BE49-F238E27FC236}">
                <a16:creationId xmlns:a16="http://schemas.microsoft.com/office/drawing/2014/main" xmlns="" id="{B5DEDA7C-CBE9-4A0C-9781-354C03105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08" y="2857897"/>
            <a:ext cx="38100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929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1.2 </a:t>
            </a:r>
            <a:r>
              <a:rPr lang="ko-KR" altLang="en-US" sz="2400" dirty="0"/>
              <a:t>연구 개발 목표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다수의 관리자가 어디에 있든 안드로이드 앱을 이용한 실시간 감시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앱을 이용해 </a:t>
            </a:r>
            <a:r>
              <a:rPr lang="en-US" altLang="ko-KR" sz="2000" dirty="0"/>
              <a:t>CCTV </a:t>
            </a:r>
            <a:r>
              <a:rPr lang="ko-KR" altLang="en-US" sz="2000" dirty="0"/>
              <a:t>카메라에 장착된 스피커로 실시간 음성 경고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실시간 </a:t>
            </a:r>
            <a:r>
              <a:rPr lang="en-US" altLang="ko-KR" sz="2000" dirty="0"/>
              <a:t>CCTV </a:t>
            </a:r>
            <a:r>
              <a:rPr lang="ko-KR" altLang="en-US" sz="2000" dirty="0"/>
              <a:t>영상을 저장하고 불러와 다시 보기 가능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1.3 </a:t>
            </a:r>
            <a:r>
              <a:rPr lang="ko-KR" altLang="en-US" sz="2400" dirty="0"/>
              <a:t>연구 개발 효과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짧은 영상전송 지연시간을 통해 더 빠른 대처가 가능함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모바일 애플리케이션을 통해 장소에 관계없이 긴급상황 감지</a:t>
            </a:r>
            <a:r>
              <a:rPr lang="en-US" altLang="ko-KR" sz="2000" dirty="0"/>
              <a:t>, </a:t>
            </a:r>
            <a:r>
              <a:rPr lang="ko-KR" altLang="en-US" sz="2000" dirty="0"/>
              <a:t>대처가 가능함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9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18" y="1398687"/>
            <a:ext cx="7756010" cy="45743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 b="1" err="1"/>
              <a:t>에스원</a:t>
            </a:r>
            <a:r>
              <a:rPr lang="ko-KR" altLang="en-US" sz="2000" b="1"/>
              <a:t> 모바일 뷰어</a:t>
            </a:r>
            <a:endParaRPr lang="en-US" altLang="ko-KR" sz="2000" b="1"/>
          </a:p>
          <a:p>
            <a:pPr marL="0" indent="0">
              <a:lnSpc>
                <a:spcPct val="110000"/>
              </a:lnSpc>
              <a:buNone/>
            </a:pP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실시간 </a:t>
            </a:r>
            <a:r>
              <a:rPr lang="en-US" altLang="ko-KR" sz="1800"/>
              <a:t>CCTV </a:t>
            </a:r>
            <a:r>
              <a:rPr lang="ko-KR" altLang="en-US" sz="1800"/>
              <a:t>영상 스트리밍</a:t>
            </a:r>
            <a:r>
              <a:rPr lang="en-US" altLang="ko-KR" sz="1800"/>
              <a:t>, </a:t>
            </a:r>
            <a:r>
              <a:rPr lang="ko-KR" altLang="en-US" sz="1800"/>
              <a:t>녹화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과거 기록된 </a:t>
            </a:r>
            <a:r>
              <a:rPr lang="en-US" altLang="ko-KR" sz="1800"/>
              <a:t>CCTV </a:t>
            </a:r>
            <a:r>
              <a:rPr lang="ko-KR" altLang="en-US" sz="1800"/>
              <a:t>영상 조회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카메라 각도조절 및 음성경고 불가능</a:t>
            </a:r>
            <a:endParaRPr lang="en-US" altLang="ko-KR" sz="180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2AFAE5-9567-4116-B953-F16BC353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4" y="1760261"/>
            <a:ext cx="228826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CB6159-570F-4DCB-8B44-C24DB1192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49" y="1760261"/>
            <a:ext cx="226825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14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7756010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dirty="0"/>
              <a:t>TP-Link </a:t>
            </a:r>
            <a:r>
              <a:rPr lang="en-US" altLang="ko-KR" sz="2000" b="1" dirty="0" err="1"/>
              <a:t>Tapo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앱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실시간 </a:t>
            </a:r>
            <a:r>
              <a:rPr lang="en-US" altLang="ko-KR" sz="1800" dirty="0"/>
              <a:t>CCTV </a:t>
            </a:r>
            <a:r>
              <a:rPr lang="ko-KR" altLang="en-US" sz="1800" dirty="0"/>
              <a:t>영상 스트리밍</a:t>
            </a:r>
            <a:r>
              <a:rPr lang="en-US" altLang="ko-KR" sz="1800" dirty="0"/>
              <a:t>, </a:t>
            </a:r>
            <a:r>
              <a:rPr lang="ko-KR" altLang="en-US" sz="1800" dirty="0"/>
              <a:t>녹화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카메라 각도 조절</a:t>
            </a:r>
            <a:r>
              <a:rPr lang="en-US" altLang="ko-KR" sz="1800" dirty="0"/>
              <a:t>, </a:t>
            </a:r>
            <a:r>
              <a:rPr lang="ko-KR" altLang="en-US" sz="1800" dirty="0"/>
              <a:t>음성경고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공공기관 등의 대규모 시스템에 부적합</a:t>
            </a:r>
            <a:endParaRPr lang="en-US" altLang="ko-KR" sz="1800" dirty="0"/>
          </a:p>
        </p:txBody>
      </p:sp>
      <p:pic>
        <p:nvPicPr>
          <p:cNvPr id="18" name="그림 17" descr="텍스트, 실내, 테이블, 벽이(가) 표시된 사진&#10;&#10;자동 생성된 설명">
            <a:extLst>
              <a:ext uri="{FF2B5EF4-FFF2-40B4-BE49-F238E27FC236}">
                <a16:creationId xmlns:a16="http://schemas.microsoft.com/office/drawing/2014/main" xmlns="" id="{634418E1-B016-46DA-AC6E-621322119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52" y="3853166"/>
            <a:ext cx="3496898" cy="1967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 descr="텍스트, iPod, 하얀색, 다른이(가) 표시된 사진&#10;&#10;자동 생성된 설명">
            <a:extLst>
              <a:ext uri="{FF2B5EF4-FFF2-40B4-BE49-F238E27FC236}">
                <a16:creationId xmlns:a16="http://schemas.microsoft.com/office/drawing/2014/main" xmlns="" id="{D51C7B66-8086-41B4-8DC4-D3A8D5B55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3" b="144"/>
          <a:stretch/>
        </p:blipFill>
        <p:spPr>
          <a:xfrm>
            <a:off x="5762911" y="2066454"/>
            <a:ext cx="2134436" cy="375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57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68" y="-1574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3. </a:t>
            </a:r>
            <a:r>
              <a:rPr lang="ko-KR" altLang="en-US" sz="2400" b="1"/>
              <a:t>시스템 수행 시나리오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E3178A-A059-45DC-A75A-80864087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pic>
        <p:nvPicPr>
          <p:cNvPr id="1026" name="Picture 2" descr="C:\Users\win10\Downloads\furrystmas\execution_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8" y="2433469"/>
            <a:ext cx="9834563" cy="27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5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859023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4. </a:t>
            </a:r>
            <a:r>
              <a:rPr lang="ko-KR" altLang="en-US" sz="2400" b="1"/>
              <a:t>시스템 구성도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pic>
        <p:nvPicPr>
          <p:cNvPr id="2050" name="Picture 2" descr="C:\Users\win10\Downloads\furrystmas\system_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6" y="1354999"/>
            <a:ext cx="83915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7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978</Words>
  <Application>Microsoft Office PowerPoint</Application>
  <PresentationFormat>사용자 지정</PresentationFormat>
  <Paragraphs>229</Paragraphs>
  <Slides>18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안드로이드를 활용한 CCTV 통합 관리 시스템</vt:lpstr>
      <vt:lpstr>PowerPoint 프레젠테이션</vt:lpstr>
      <vt:lpstr>1. 종합설계 개요</vt:lpstr>
      <vt:lpstr>1. 종합설계 개요</vt:lpstr>
      <vt:lpstr>1. 종합설계 개요</vt:lpstr>
      <vt:lpstr>PowerPoint 프레젠테이션</vt:lpstr>
      <vt:lpstr>PowerPoint 프레젠테이션</vt:lpstr>
      <vt:lpstr>3. 시스템 수행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김세현(2016152012)</dc:creator>
  <cp:lastModifiedBy>Taesu Kang</cp:lastModifiedBy>
  <cp:revision>514</cp:revision>
  <dcterms:created xsi:type="dcterms:W3CDTF">2021-11-25T07:57:13Z</dcterms:created>
  <dcterms:modified xsi:type="dcterms:W3CDTF">2022-01-02T02:15:36Z</dcterms:modified>
</cp:coreProperties>
</file>