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Lato" panose="020B0604020202020204" charset="0"/>
      <p:regular r:id="rId11"/>
      <p:bold r:id="rId12"/>
      <p:italic r:id="rId13"/>
      <p:boldItalic r:id="rId14"/>
    </p:embeddedFont>
    <p:embeddedFont>
      <p:font typeface="Raleway"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90ef9a2fc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90ef9a2f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90ef9a2fc_0_2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90ef9a2fc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90ef9a2fc_0_2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90ef9a2fc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90ef9a2fc_0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90ef9a2fc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c90ef9a2fc_0_2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c90ef9a2fc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90ef9a2fc_0_3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90ef9a2fc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c90ef9a2fc_0_3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c90ef9a2fc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Big Data Final Project</a:t>
            </a:r>
            <a:endParaRPr/>
          </a:p>
        </p:txBody>
      </p:sp>
      <p:sp>
        <p:nvSpPr>
          <p:cNvPr id="87" name="Google Shape;87;p13"/>
          <p:cNvSpPr txBox="1">
            <a:spLocks noGrp="1"/>
          </p:cNvSpPr>
          <p:nvPr>
            <p:ph type="subTitle" idx="1"/>
          </p:nvPr>
        </p:nvSpPr>
        <p:spPr>
          <a:xfrm>
            <a:off x="0" y="4350900"/>
            <a:ext cx="8520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a:t>                                                                    By: Narasimha Kamath Ardi</a:t>
            </a:r>
            <a:endParaRPr sz="1400"/>
          </a:p>
        </p:txBody>
      </p:sp>
      <p:sp>
        <p:nvSpPr>
          <p:cNvPr id="88" name="Google Shape;88;p1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latin typeface="Lato"/>
                <a:ea typeface="Lato"/>
                <a:cs typeface="Lato"/>
                <a:sym typeface="Lato"/>
              </a:rPr>
              <a:t>1</a:t>
            </a:fld>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Executive Summary</a:t>
            </a:r>
            <a:endParaRPr/>
          </a:p>
        </p:txBody>
      </p:sp>
      <p:sp>
        <p:nvSpPr>
          <p:cNvPr id="94" name="Google Shape;94;p14"/>
          <p:cNvSpPr txBox="1">
            <a:spLocks noGrp="1"/>
          </p:cNvSpPr>
          <p:nvPr>
            <p:ph type="body" idx="1"/>
          </p:nvPr>
        </p:nvSpPr>
        <p:spPr>
          <a:xfrm>
            <a:off x="729450" y="1853850"/>
            <a:ext cx="8201400" cy="29961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b="1"/>
              <a:t>Overview:</a:t>
            </a:r>
            <a:endParaRPr sz="1500" b="1"/>
          </a:p>
          <a:p>
            <a:pPr marL="914400" lvl="1" indent="-323850" algn="l" rtl="0">
              <a:spcBef>
                <a:spcPts val="0"/>
              </a:spcBef>
              <a:spcAft>
                <a:spcPts val="0"/>
              </a:spcAft>
              <a:buSzPts val="1500"/>
              <a:buChar char="○"/>
            </a:pPr>
            <a:r>
              <a:rPr lang="en" sz="1500"/>
              <a:t>In recent days, there is a large demand for organisations and data scientists to perform information extraction using non-traditional sources of data. Research has shown that nearly 80% of data exists as unstructured text data, hence text analytics is fundamental in order to analyse the wealth of information.</a:t>
            </a:r>
            <a:endParaRPr sz="1500"/>
          </a:p>
          <a:p>
            <a:pPr marL="914400" lvl="1" indent="-323850" algn="l" rtl="0">
              <a:spcBef>
                <a:spcPts val="0"/>
              </a:spcBef>
              <a:spcAft>
                <a:spcPts val="0"/>
              </a:spcAft>
              <a:buSzPts val="1500"/>
              <a:buChar char="○"/>
            </a:pPr>
            <a:r>
              <a:rPr lang="en" sz="1500"/>
              <a:t>My project aims to analyze 2TB+ live collection of twitter data  identify the profiles of Twitterers, who are tweeting about University of Chicago and compare them to the profiles of Twitterers who are tweeting about other universities.</a:t>
            </a:r>
            <a:endParaRPr sz="1500"/>
          </a:p>
          <a:p>
            <a:pPr marL="914400" lvl="1" indent="-323850" algn="l" rtl="0">
              <a:spcBef>
                <a:spcPts val="0"/>
              </a:spcBef>
              <a:spcAft>
                <a:spcPts val="0"/>
              </a:spcAft>
              <a:buSzPts val="1500"/>
              <a:buChar char="○"/>
            </a:pPr>
            <a:r>
              <a:rPr lang="en" sz="1500"/>
              <a:t>Based on the results of our analysis, I want to make actionable business recommendations to help University improve the social media outreach programs.</a:t>
            </a:r>
            <a:endParaRPr sz="1500"/>
          </a:p>
        </p:txBody>
      </p:sp>
      <p:sp>
        <p:nvSpPr>
          <p:cNvPr id="95" name="Google Shape;95;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latin typeface="Lato"/>
                <a:ea typeface="Lato"/>
                <a:cs typeface="Lato"/>
                <a:sym typeface="Lato"/>
              </a:rPr>
              <a:t>2</a:t>
            </a:fld>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Executive Summary</a:t>
            </a:r>
            <a:endParaRPr/>
          </a:p>
        </p:txBody>
      </p:sp>
      <p:sp>
        <p:nvSpPr>
          <p:cNvPr id="101" name="Google Shape;101;p15"/>
          <p:cNvSpPr txBox="1">
            <a:spLocks noGrp="1"/>
          </p:cNvSpPr>
          <p:nvPr>
            <p:ph type="body" idx="1"/>
          </p:nvPr>
        </p:nvSpPr>
        <p:spPr>
          <a:xfrm>
            <a:off x="729450" y="1853850"/>
            <a:ext cx="8201400" cy="2996100"/>
          </a:xfrm>
          <a:prstGeom prst="rect">
            <a:avLst/>
          </a:prstGeom>
        </p:spPr>
        <p:txBody>
          <a:bodyPr spcFirstLastPara="1" wrap="square" lIns="91425" tIns="91425" rIns="91425" bIns="91425" anchor="t" anchorCtr="0">
            <a:normAutofit/>
          </a:bodyPr>
          <a:lstStyle/>
          <a:p>
            <a:pPr marL="914400" lvl="0" indent="-323850" algn="l" rtl="0">
              <a:spcBef>
                <a:spcPts val="0"/>
              </a:spcBef>
              <a:spcAft>
                <a:spcPts val="0"/>
              </a:spcAft>
              <a:buSzPts val="1500"/>
              <a:buChar char="●"/>
            </a:pPr>
            <a:r>
              <a:rPr lang="en" sz="1500" b="1"/>
              <a:t>Problem Statement:</a:t>
            </a:r>
            <a:endParaRPr sz="1500" b="1"/>
          </a:p>
          <a:p>
            <a:pPr marL="1371600" lvl="1" indent="-323850" algn="l" rtl="0">
              <a:spcBef>
                <a:spcPts val="0"/>
              </a:spcBef>
              <a:spcAft>
                <a:spcPts val="0"/>
              </a:spcAft>
              <a:buSzPts val="1500"/>
              <a:buChar char="○"/>
            </a:pPr>
            <a:r>
              <a:rPr lang="en" sz="1500"/>
              <a:t>Identify tweets related to UChicago and 3-4 arbitrary universities</a:t>
            </a:r>
            <a:endParaRPr sz="1500"/>
          </a:p>
          <a:p>
            <a:pPr marL="1371600" lvl="1" indent="-323850" algn="l" rtl="0">
              <a:spcBef>
                <a:spcPts val="0"/>
              </a:spcBef>
              <a:spcAft>
                <a:spcPts val="0"/>
              </a:spcAft>
              <a:buSzPts val="1500"/>
              <a:buChar char="○"/>
            </a:pPr>
            <a:r>
              <a:rPr lang="en" sz="1500"/>
              <a:t>Discard irrelevant tweets. Identify variables for profiling twitter users</a:t>
            </a:r>
            <a:endParaRPr sz="1500"/>
          </a:p>
          <a:p>
            <a:pPr marL="1371600" lvl="1" indent="-323850" algn="l" rtl="0">
              <a:spcBef>
                <a:spcPts val="0"/>
              </a:spcBef>
              <a:spcAft>
                <a:spcPts val="0"/>
              </a:spcAft>
              <a:buSzPts val="1500"/>
              <a:buChar char="○"/>
            </a:pPr>
            <a:r>
              <a:rPr lang="en" sz="1500"/>
              <a:t>Identify most influential users on twitter by message volume/retweet count</a:t>
            </a:r>
            <a:endParaRPr sz="1500"/>
          </a:p>
          <a:p>
            <a:pPr marL="1371600" lvl="1" indent="-323850" algn="l" rtl="0">
              <a:spcBef>
                <a:spcPts val="0"/>
              </a:spcBef>
              <a:spcAft>
                <a:spcPts val="0"/>
              </a:spcAft>
              <a:buSzPts val="1500"/>
              <a:buChar char="○"/>
            </a:pPr>
            <a:r>
              <a:rPr lang="en" sz="1500"/>
              <a:t>Identify twitter locations of users tweeting about UChicago and other universities</a:t>
            </a:r>
            <a:endParaRPr sz="1500"/>
          </a:p>
          <a:p>
            <a:pPr marL="1371600" lvl="1" indent="-323850" algn="l" rtl="0">
              <a:spcBef>
                <a:spcPts val="0"/>
              </a:spcBef>
              <a:spcAft>
                <a:spcPts val="0"/>
              </a:spcAft>
              <a:buSzPts val="1500"/>
              <a:buChar char="○"/>
            </a:pPr>
            <a:r>
              <a:rPr lang="en" sz="1500"/>
              <a:t>Identify variables that distinguish UChicago twitter users from other universities</a:t>
            </a:r>
            <a:endParaRPr sz="1500"/>
          </a:p>
          <a:p>
            <a:pPr marL="1371600" lvl="1" indent="-323850" algn="l" rtl="0">
              <a:spcBef>
                <a:spcPts val="0"/>
              </a:spcBef>
              <a:spcAft>
                <a:spcPts val="0"/>
              </a:spcAft>
              <a:buSzPts val="1500"/>
              <a:buChar char="○"/>
            </a:pPr>
            <a:r>
              <a:rPr lang="en" sz="1500"/>
              <a:t>Plot the tweet timelines analyzing peaks and valleys</a:t>
            </a:r>
            <a:endParaRPr sz="1500"/>
          </a:p>
          <a:p>
            <a:pPr marL="1371600" lvl="1" indent="-323850" algn="l" rtl="0">
              <a:spcBef>
                <a:spcPts val="0"/>
              </a:spcBef>
              <a:spcAft>
                <a:spcPts val="0"/>
              </a:spcAft>
              <a:buSzPts val="1500"/>
              <a:buChar char="○"/>
            </a:pPr>
            <a:r>
              <a:rPr lang="en" sz="1500"/>
              <a:t>Identify message uniqueness for UChicago and other universities</a:t>
            </a:r>
            <a:endParaRPr sz="1500"/>
          </a:p>
        </p:txBody>
      </p:sp>
      <p:sp>
        <p:nvSpPr>
          <p:cNvPr id="102" name="Google Shape;102;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latin typeface="Lato"/>
                <a:ea typeface="Lato"/>
                <a:cs typeface="Lato"/>
                <a:sym typeface="Lato"/>
              </a:rPr>
              <a:t>3</a:t>
            </a:fld>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Source &amp; Methodologies</a:t>
            </a:r>
            <a:endParaRPr/>
          </a:p>
        </p:txBody>
      </p:sp>
      <p:sp>
        <p:nvSpPr>
          <p:cNvPr id="108" name="Google Shape;108;p16"/>
          <p:cNvSpPr txBox="1">
            <a:spLocks noGrp="1"/>
          </p:cNvSpPr>
          <p:nvPr>
            <p:ph type="body" idx="1"/>
          </p:nvPr>
        </p:nvSpPr>
        <p:spPr>
          <a:xfrm>
            <a:off x="729450" y="1853850"/>
            <a:ext cx="8201400" cy="2996100"/>
          </a:xfrm>
          <a:prstGeom prst="rect">
            <a:avLst/>
          </a:prstGeom>
        </p:spPr>
        <p:txBody>
          <a:bodyPr spcFirstLastPara="1" wrap="square" lIns="91425" tIns="91425" rIns="91425" bIns="91425" anchor="t" anchorCtr="0">
            <a:normAutofit fontScale="92500"/>
          </a:bodyPr>
          <a:lstStyle/>
          <a:p>
            <a:pPr marL="914400" lvl="0" indent="-316706" algn="l" rtl="0">
              <a:spcBef>
                <a:spcPts val="0"/>
              </a:spcBef>
              <a:spcAft>
                <a:spcPts val="0"/>
              </a:spcAft>
              <a:buSzPct val="100000"/>
              <a:buChar char="●"/>
            </a:pPr>
            <a:r>
              <a:rPr lang="en" sz="1500" b="1"/>
              <a:t>Data Extraction:</a:t>
            </a:r>
            <a:endParaRPr sz="1500" b="1"/>
          </a:p>
          <a:p>
            <a:pPr marL="1371600" lvl="1" indent="-316706" algn="l" rtl="0">
              <a:spcBef>
                <a:spcPts val="0"/>
              </a:spcBef>
              <a:spcAft>
                <a:spcPts val="0"/>
              </a:spcAft>
              <a:buSzPct val="100000"/>
              <a:buChar char="○"/>
            </a:pPr>
            <a:r>
              <a:rPr lang="en" sz="1500"/>
              <a:t>I am extracting live tweets stored in the GCS bucket, by creating a DataProc cluster. PySpark queries are written to extract data.</a:t>
            </a:r>
            <a:endParaRPr sz="1500"/>
          </a:p>
          <a:p>
            <a:pPr marL="914400" lvl="0" indent="-316706" algn="l" rtl="0">
              <a:spcBef>
                <a:spcPts val="0"/>
              </a:spcBef>
              <a:spcAft>
                <a:spcPts val="0"/>
              </a:spcAft>
              <a:buSzPct val="100000"/>
              <a:buChar char="●"/>
            </a:pPr>
            <a:r>
              <a:rPr lang="en" sz="1500" b="1"/>
              <a:t>Exploratory Data Analysis:</a:t>
            </a:r>
            <a:endParaRPr sz="1500" b="1"/>
          </a:p>
          <a:p>
            <a:pPr marL="1371600" lvl="1" indent="-316706" algn="l" rtl="0">
              <a:spcBef>
                <a:spcPts val="0"/>
              </a:spcBef>
              <a:spcAft>
                <a:spcPts val="0"/>
              </a:spcAft>
              <a:buSzPct val="100000"/>
              <a:buChar char="○"/>
            </a:pPr>
            <a:r>
              <a:rPr lang="en" sz="1500"/>
              <a:t>Twitter API returns data in a deeply nested JSON format. Therefore, we are parsing the response from the twitter API into a structured table (spark dataframe).</a:t>
            </a:r>
            <a:endParaRPr sz="1500"/>
          </a:p>
          <a:p>
            <a:pPr marL="1371600" lvl="1" indent="-316706" algn="l" rtl="0">
              <a:spcBef>
                <a:spcPts val="0"/>
              </a:spcBef>
              <a:spcAft>
                <a:spcPts val="0"/>
              </a:spcAft>
              <a:buSzPct val="100000"/>
              <a:buChar char="○"/>
            </a:pPr>
            <a:r>
              <a:rPr lang="en" sz="1500"/>
              <a:t>I have considered UChicago, Harvard, Columbia, and UPenn universities for my analysis</a:t>
            </a:r>
            <a:endParaRPr sz="1500"/>
          </a:p>
          <a:p>
            <a:pPr marL="1371600" lvl="1" indent="-316706" algn="l" rtl="0">
              <a:spcBef>
                <a:spcPts val="0"/>
              </a:spcBef>
              <a:spcAft>
                <a:spcPts val="0"/>
              </a:spcAft>
              <a:buSzPct val="100000"/>
              <a:buChar char="○"/>
            </a:pPr>
            <a:r>
              <a:rPr lang="en" sz="1500"/>
              <a:t>I am fetching user and entity profile information for analyzing tweets. Furthermore, I am creating  2 dataframes to  separate university and non-university related data.</a:t>
            </a:r>
            <a:endParaRPr sz="1500"/>
          </a:p>
          <a:p>
            <a:pPr marL="1371600" lvl="1" indent="-316706" algn="l" rtl="0">
              <a:spcBef>
                <a:spcPts val="0"/>
              </a:spcBef>
              <a:spcAft>
                <a:spcPts val="0"/>
              </a:spcAft>
              <a:buSzPct val="100000"/>
              <a:buChar char="○"/>
            </a:pPr>
            <a:r>
              <a:rPr lang="en" sz="1500"/>
              <a:t>In addition, I am segregating university dataframe into 4 separate dataframes.</a:t>
            </a:r>
            <a:endParaRPr sz="1500"/>
          </a:p>
        </p:txBody>
      </p:sp>
      <p:sp>
        <p:nvSpPr>
          <p:cNvPr id="109" name="Google Shape;109;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latin typeface="Lato"/>
                <a:ea typeface="Lato"/>
                <a:cs typeface="Lato"/>
                <a:sym typeface="Lato"/>
              </a:rPr>
              <a:t>4</a:t>
            </a:fld>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Source &amp; Methodologies</a:t>
            </a:r>
            <a:endParaRPr/>
          </a:p>
        </p:txBody>
      </p:sp>
      <p:sp>
        <p:nvSpPr>
          <p:cNvPr id="115" name="Google Shape;115;p17"/>
          <p:cNvSpPr txBox="1">
            <a:spLocks noGrp="1"/>
          </p:cNvSpPr>
          <p:nvPr>
            <p:ph type="body" idx="1"/>
          </p:nvPr>
        </p:nvSpPr>
        <p:spPr>
          <a:xfrm>
            <a:off x="729450" y="1853850"/>
            <a:ext cx="8201400" cy="29961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b="1"/>
              <a:t>Exploratory Data Analysis:</a:t>
            </a:r>
            <a:endParaRPr sz="1500" b="1"/>
          </a:p>
          <a:p>
            <a:pPr marL="1371600" lvl="1" indent="-323850" algn="l" rtl="0">
              <a:spcBef>
                <a:spcPts val="0"/>
              </a:spcBef>
              <a:spcAft>
                <a:spcPts val="0"/>
              </a:spcAft>
              <a:buSzPts val="1500"/>
              <a:buChar char="○"/>
            </a:pPr>
            <a:r>
              <a:rPr lang="en" sz="1500"/>
              <a:t>I am analyzing various variables like reweet_count, favourite_count, followers_count, users_followers_count etc, to understand how these features can help me in tackling the problem statement.</a:t>
            </a:r>
            <a:endParaRPr sz="1500"/>
          </a:p>
          <a:p>
            <a:pPr marL="1371600" lvl="1" indent="-323850" algn="l" rtl="0">
              <a:spcBef>
                <a:spcPts val="0"/>
              </a:spcBef>
              <a:spcAft>
                <a:spcPts val="0"/>
              </a:spcAft>
              <a:buSzPts val="1500"/>
              <a:buChar char="○"/>
            </a:pPr>
            <a:r>
              <a:rPr lang="en" sz="1500"/>
              <a:t>I can also conclude that lots of variables are poorly populated and will not serve any purpose in our exploratory analysis. Therefore, EDA process helped me to refine the raw extracted data for further processing.</a:t>
            </a:r>
            <a:endParaRPr sz="1500"/>
          </a:p>
        </p:txBody>
      </p:sp>
      <p:sp>
        <p:nvSpPr>
          <p:cNvPr id="116" name="Google Shape;116;p1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latin typeface="Lato"/>
                <a:ea typeface="Lato"/>
                <a:cs typeface="Lato"/>
                <a:sym typeface="Lato"/>
              </a:rPr>
              <a:t>5</a:t>
            </a:fld>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Conclusions &amp; Recommendations</a:t>
            </a:r>
            <a:endParaRPr/>
          </a:p>
        </p:txBody>
      </p:sp>
      <p:sp>
        <p:nvSpPr>
          <p:cNvPr id="122" name="Google Shape;122;p18"/>
          <p:cNvSpPr txBox="1">
            <a:spLocks noGrp="1"/>
          </p:cNvSpPr>
          <p:nvPr>
            <p:ph type="body" idx="1"/>
          </p:nvPr>
        </p:nvSpPr>
        <p:spPr>
          <a:xfrm>
            <a:off x="729450" y="1853850"/>
            <a:ext cx="8201400" cy="2996100"/>
          </a:xfrm>
          <a:prstGeom prst="rect">
            <a:avLst/>
          </a:prstGeom>
        </p:spPr>
        <p:txBody>
          <a:bodyPr spcFirstLastPara="1" wrap="square" lIns="91425" tIns="91425" rIns="91425" bIns="91425" anchor="t" anchorCtr="0">
            <a:normAutofit lnSpcReduction="10000"/>
          </a:bodyPr>
          <a:lstStyle/>
          <a:p>
            <a:pPr marL="457200" lvl="0" indent="-323850" algn="l" rtl="0">
              <a:spcBef>
                <a:spcPts val="0"/>
              </a:spcBef>
              <a:spcAft>
                <a:spcPts val="0"/>
              </a:spcAft>
              <a:buSzPts val="1500"/>
              <a:buChar char="●"/>
            </a:pPr>
            <a:r>
              <a:rPr lang="en" sz="1500"/>
              <a:t>When we closely analyse the locations where the users are tweeting for the 4 universities, we cans say that UChicago alone contributes to ~70000 users tweeting from Chicago and Columbia has highest number of users tweeting from New York with about ~14000 users.</a:t>
            </a:r>
            <a:endParaRPr sz="1500"/>
          </a:p>
          <a:p>
            <a:pPr marL="457200" lvl="0" indent="-323850" algn="l" rtl="0">
              <a:spcBef>
                <a:spcPts val="0"/>
              </a:spcBef>
              <a:spcAft>
                <a:spcPts val="0"/>
              </a:spcAft>
              <a:buSzPts val="1500"/>
              <a:buChar char="●"/>
            </a:pPr>
            <a:r>
              <a:rPr lang="en" sz="1500"/>
              <a:t>This information alone indicates how we have to expand our social media outreach to increase interactions with a target audience and engage more users.</a:t>
            </a:r>
            <a:endParaRPr sz="1500"/>
          </a:p>
          <a:p>
            <a:pPr marL="457200" lvl="0" indent="-323850" algn="l" rtl="0">
              <a:spcBef>
                <a:spcPts val="0"/>
              </a:spcBef>
              <a:spcAft>
                <a:spcPts val="0"/>
              </a:spcAft>
              <a:buSzPts val="1500"/>
              <a:buChar char="●"/>
            </a:pPr>
            <a:r>
              <a:rPr lang="en" sz="1500"/>
              <a:t>A useful method to increase interactions and reach on social media for higher ed is to allow existing students or even alumni to get involved with your social media accounts.</a:t>
            </a:r>
            <a:endParaRPr sz="1500"/>
          </a:p>
          <a:p>
            <a:pPr marL="457200" lvl="0" indent="-323850" algn="l" rtl="0">
              <a:spcBef>
                <a:spcPts val="0"/>
              </a:spcBef>
              <a:spcAft>
                <a:spcPts val="0"/>
              </a:spcAft>
              <a:buSzPts val="1500"/>
              <a:buChar char="●"/>
            </a:pPr>
            <a:r>
              <a:rPr lang="en" sz="1500"/>
              <a:t>Students nowadays are already very active on social media platforms, so why not take advantage of this for our social media marketing strategy.</a:t>
            </a:r>
            <a:endParaRPr sz="1500"/>
          </a:p>
          <a:p>
            <a:pPr marL="457200" lvl="0" indent="-323850" algn="l" rtl="0">
              <a:spcBef>
                <a:spcPts val="0"/>
              </a:spcBef>
              <a:spcAft>
                <a:spcPts val="0"/>
              </a:spcAft>
              <a:buSzPts val="1500"/>
              <a:buChar char="●"/>
            </a:pPr>
            <a:r>
              <a:rPr lang="en" sz="1500"/>
              <a:t>In addition, we could see how Columbia has highest followers count in comparison with UChicago.</a:t>
            </a:r>
            <a:endParaRPr sz="1500"/>
          </a:p>
        </p:txBody>
      </p:sp>
      <p:sp>
        <p:nvSpPr>
          <p:cNvPr id="123" name="Google Shape;123;p1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latin typeface="Lato"/>
                <a:ea typeface="Lato"/>
                <a:cs typeface="Lato"/>
                <a:sym typeface="Lato"/>
              </a:rPr>
              <a:t>6</a:t>
            </a:fld>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Conclusions &amp; Recommendations</a:t>
            </a:r>
            <a:endParaRPr/>
          </a:p>
        </p:txBody>
      </p:sp>
      <p:sp>
        <p:nvSpPr>
          <p:cNvPr id="129" name="Google Shape;129;p19"/>
          <p:cNvSpPr txBox="1">
            <a:spLocks noGrp="1"/>
          </p:cNvSpPr>
          <p:nvPr>
            <p:ph type="body" idx="1"/>
          </p:nvPr>
        </p:nvSpPr>
        <p:spPr>
          <a:xfrm>
            <a:off x="729450" y="1853850"/>
            <a:ext cx="8201400" cy="29961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Instead of promoting our programs on Twitter, we could highlight the opportunities that are available to students after graduating from the program, such as career advancement, increased earning potential and the ability to make a difference in the industry.</a:t>
            </a:r>
            <a:endParaRPr sz="1500"/>
          </a:p>
          <a:p>
            <a:pPr marL="457200" lvl="0" indent="-323850" algn="l" rtl="0">
              <a:spcBef>
                <a:spcPts val="0"/>
              </a:spcBef>
              <a:spcAft>
                <a:spcPts val="0"/>
              </a:spcAft>
              <a:buSzPts val="1500"/>
              <a:buChar char="●"/>
            </a:pPr>
            <a:r>
              <a:rPr lang="en" sz="1500"/>
              <a:t>One amazing analysis that I encountered was UChicago has least number of duplicate tweets in comparison with Harvard, Columbia, and Upenn. Recurring Tweets are a violation no matter how they are done, which indicates an increased percentage of messages to be spam. </a:t>
            </a:r>
            <a:endParaRPr sz="1500"/>
          </a:p>
          <a:p>
            <a:pPr marL="0" lvl="0" indent="0" algn="l" rtl="0">
              <a:spcBef>
                <a:spcPts val="1200"/>
              </a:spcBef>
              <a:spcAft>
                <a:spcPts val="1200"/>
              </a:spcAft>
              <a:buNone/>
            </a:pPr>
            <a:endParaRPr sz="1500"/>
          </a:p>
        </p:txBody>
      </p:sp>
      <p:sp>
        <p:nvSpPr>
          <p:cNvPr id="130" name="Google Shape;130;p1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latin typeface="Lato"/>
                <a:ea typeface="Lato"/>
                <a:cs typeface="Lato"/>
                <a:sym typeface="Lato"/>
              </a:rPr>
              <a:t>7</a:t>
            </a:fld>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body" idx="1"/>
          </p:nvPr>
        </p:nvSpPr>
        <p:spPr>
          <a:xfrm>
            <a:off x="729450" y="1753750"/>
            <a:ext cx="8201400" cy="1251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3700"/>
              <a:t>                     THANK YOU!                   </a:t>
            </a:r>
            <a:endParaRPr sz="3700"/>
          </a:p>
        </p:txBody>
      </p:sp>
      <p:sp>
        <p:nvSpPr>
          <p:cNvPr id="136" name="Google Shape;136;p2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latin typeface="Lato"/>
                <a:ea typeface="Lato"/>
                <a:cs typeface="Lato"/>
                <a:sym typeface="Lato"/>
              </a:rPr>
              <a:t>8</a:t>
            </a:fld>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664</Words>
  <Application>Microsoft Office PowerPoint</Application>
  <PresentationFormat>On-screen Show (16:9)</PresentationFormat>
  <Paragraphs>46</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Lato</vt:lpstr>
      <vt:lpstr>Raleway</vt:lpstr>
      <vt:lpstr>Streamline</vt:lpstr>
      <vt:lpstr>Big Data Final Project</vt:lpstr>
      <vt:lpstr>Executive Summary</vt:lpstr>
      <vt:lpstr>Executive Summary</vt:lpstr>
      <vt:lpstr>Data Source &amp; Methodologies</vt:lpstr>
      <vt:lpstr>Data Source &amp; Methodologies</vt:lpstr>
      <vt:lpstr>Conclusions &amp; Recommendations</vt:lpstr>
      <vt:lpstr>Conclusions &amp; 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Final Project</dc:title>
  <cp:lastModifiedBy>Narasimha Kamath</cp:lastModifiedBy>
  <cp:revision>1</cp:revision>
  <dcterms:modified xsi:type="dcterms:W3CDTF">2021-03-20T02:02:22Z</dcterms:modified>
</cp:coreProperties>
</file>