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ora Medium"/>
      <p:regular r:id="rId17"/>
      <p:bold r:id="rId18"/>
      <p:italic r:id="rId19"/>
      <p:boldItalic r:id="rId20"/>
    </p:embeddedFon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Lora"/>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zb3Judz0GbFxrnrQEeeyWmDqd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466424-2AEE-4633-9B33-14C4673260F4}">
  <a:tblStyle styleId="{4B466424-2AEE-4633-9B33-14C4673260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oraMedium-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font" Target="fonts/LoraMedium-regular.fntdata"/><Relationship Id="rId16" Type="http://schemas.openxmlformats.org/officeDocument/2006/relationships/slide" Target="slides/slide11.xml"/><Relationship Id="rId19" Type="http://schemas.openxmlformats.org/officeDocument/2006/relationships/font" Target="fonts/LoraMedium-italic.fntdata"/><Relationship Id="rId18" Type="http://schemas.openxmlformats.org/officeDocument/2006/relationships/font" Target="fonts/Lora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5e858b24d_5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15e858b24d_5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6a9312f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16a9312f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e858b24d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15e858b24d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af1b7a1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15af1b7a1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d25972a2ba80f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8d25972a2ba80fc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e858b24d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15e858b24d_5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858b24d_5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15e858b24d_5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15e858b24d_0_23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15e858b24d_0_238"/>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 name="Google Shape;12;g215e858b24d_0_238"/>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2"/>
              </a:buClr>
              <a:buSzPts val="2100"/>
              <a:buNone/>
              <a:defRPr sz="2100">
                <a:solidFill>
                  <a:schemeClr val="lt2"/>
                </a:solidFill>
              </a:defRPr>
            </a:lvl1pPr>
            <a:lvl2pPr lvl="1" algn="l">
              <a:lnSpc>
                <a:spcPct val="100000"/>
              </a:lnSpc>
              <a:spcBef>
                <a:spcPts val="0"/>
              </a:spcBef>
              <a:spcAft>
                <a:spcPts val="0"/>
              </a:spcAft>
              <a:buClr>
                <a:schemeClr val="lt2"/>
              </a:buClr>
              <a:buSzPts val="2100"/>
              <a:buNone/>
              <a:defRPr sz="2100">
                <a:solidFill>
                  <a:schemeClr val="lt2"/>
                </a:solidFill>
              </a:defRPr>
            </a:lvl2pPr>
            <a:lvl3pPr lvl="2" algn="l">
              <a:lnSpc>
                <a:spcPct val="100000"/>
              </a:lnSpc>
              <a:spcBef>
                <a:spcPts val="0"/>
              </a:spcBef>
              <a:spcAft>
                <a:spcPts val="0"/>
              </a:spcAft>
              <a:buClr>
                <a:schemeClr val="lt2"/>
              </a:buClr>
              <a:buSzPts val="2100"/>
              <a:buNone/>
              <a:defRPr sz="2100">
                <a:solidFill>
                  <a:schemeClr val="lt2"/>
                </a:solidFill>
              </a:defRPr>
            </a:lvl3pPr>
            <a:lvl4pPr lvl="3" algn="l">
              <a:lnSpc>
                <a:spcPct val="100000"/>
              </a:lnSpc>
              <a:spcBef>
                <a:spcPts val="0"/>
              </a:spcBef>
              <a:spcAft>
                <a:spcPts val="0"/>
              </a:spcAft>
              <a:buClr>
                <a:schemeClr val="lt2"/>
              </a:buClr>
              <a:buSzPts val="2100"/>
              <a:buNone/>
              <a:defRPr sz="2100">
                <a:solidFill>
                  <a:schemeClr val="lt2"/>
                </a:solidFill>
              </a:defRPr>
            </a:lvl4pPr>
            <a:lvl5pPr lvl="4" algn="l">
              <a:lnSpc>
                <a:spcPct val="100000"/>
              </a:lnSpc>
              <a:spcBef>
                <a:spcPts val="0"/>
              </a:spcBef>
              <a:spcAft>
                <a:spcPts val="0"/>
              </a:spcAft>
              <a:buClr>
                <a:schemeClr val="lt2"/>
              </a:buClr>
              <a:buSzPts val="2100"/>
              <a:buNone/>
              <a:defRPr sz="2100">
                <a:solidFill>
                  <a:schemeClr val="lt2"/>
                </a:solidFill>
              </a:defRPr>
            </a:lvl5pPr>
            <a:lvl6pPr lvl="5" algn="l">
              <a:lnSpc>
                <a:spcPct val="100000"/>
              </a:lnSpc>
              <a:spcBef>
                <a:spcPts val="0"/>
              </a:spcBef>
              <a:spcAft>
                <a:spcPts val="0"/>
              </a:spcAft>
              <a:buClr>
                <a:schemeClr val="lt2"/>
              </a:buClr>
              <a:buSzPts val="2100"/>
              <a:buNone/>
              <a:defRPr sz="2100">
                <a:solidFill>
                  <a:schemeClr val="lt2"/>
                </a:solidFill>
              </a:defRPr>
            </a:lvl6pPr>
            <a:lvl7pPr lvl="6" algn="l">
              <a:lnSpc>
                <a:spcPct val="100000"/>
              </a:lnSpc>
              <a:spcBef>
                <a:spcPts val="0"/>
              </a:spcBef>
              <a:spcAft>
                <a:spcPts val="0"/>
              </a:spcAft>
              <a:buClr>
                <a:schemeClr val="lt2"/>
              </a:buClr>
              <a:buSzPts val="2100"/>
              <a:buNone/>
              <a:defRPr sz="2100">
                <a:solidFill>
                  <a:schemeClr val="lt2"/>
                </a:solidFill>
              </a:defRPr>
            </a:lvl7pPr>
            <a:lvl8pPr lvl="7" algn="l">
              <a:lnSpc>
                <a:spcPct val="100000"/>
              </a:lnSpc>
              <a:spcBef>
                <a:spcPts val="0"/>
              </a:spcBef>
              <a:spcAft>
                <a:spcPts val="0"/>
              </a:spcAft>
              <a:buClr>
                <a:schemeClr val="lt2"/>
              </a:buClr>
              <a:buSzPts val="2100"/>
              <a:buNone/>
              <a:defRPr sz="2100">
                <a:solidFill>
                  <a:schemeClr val="lt2"/>
                </a:solidFill>
              </a:defRPr>
            </a:lvl8pPr>
            <a:lvl9pPr lvl="8" algn="l">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215e858b24d_0_2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15e858b24d_0_27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15e858b24d_0_279"/>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5" name="Google Shape;55;g215e858b24d_0_2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g215e858b24d_0_283"/>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13300"/>
              <a:buNone/>
              <a:defRPr sz="13300">
                <a:solidFill>
                  <a:schemeClr val="lt1"/>
                </a:solidFill>
              </a:defRPr>
            </a:lvl1pPr>
            <a:lvl2pPr lvl="1" algn="l">
              <a:lnSpc>
                <a:spcPct val="100000"/>
              </a:lnSpc>
              <a:spcBef>
                <a:spcPts val="0"/>
              </a:spcBef>
              <a:spcAft>
                <a:spcPts val="0"/>
              </a:spcAft>
              <a:buClr>
                <a:schemeClr val="lt1"/>
              </a:buClr>
              <a:buSzPts val="13300"/>
              <a:buNone/>
              <a:defRPr sz="13300">
                <a:solidFill>
                  <a:schemeClr val="lt1"/>
                </a:solidFill>
              </a:defRPr>
            </a:lvl2pPr>
            <a:lvl3pPr lvl="2" algn="l">
              <a:lnSpc>
                <a:spcPct val="100000"/>
              </a:lnSpc>
              <a:spcBef>
                <a:spcPts val="0"/>
              </a:spcBef>
              <a:spcAft>
                <a:spcPts val="0"/>
              </a:spcAft>
              <a:buClr>
                <a:schemeClr val="lt1"/>
              </a:buClr>
              <a:buSzPts val="13300"/>
              <a:buNone/>
              <a:defRPr sz="13300">
                <a:solidFill>
                  <a:schemeClr val="lt1"/>
                </a:solidFill>
              </a:defRPr>
            </a:lvl3pPr>
            <a:lvl4pPr lvl="3" algn="l">
              <a:lnSpc>
                <a:spcPct val="100000"/>
              </a:lnSpc>
              <a:spcBef>
                <a:spcPts val="0"/>
              </a:spcBef>
              <a:spcAft>
                <a:spcPts val="0"/>
              </a:spcAft>
              <a:buClr>
                <a:schemeClr val="lt1"/>
              </a:buClr>
              <a:buSzPts val="13300"/>
              <a:buNone/>
              <a:defRPr sz="13300">
                <a:solidFill>
                  <a:schemeClr val="lt1"/>
                </a:solidFill>
              </a:defRPr>
            </a:lvl4pPr>
            <a:lvl5pPr lvl="4" algn="l">
              <a:lnSpc>
                <a:spcPct val="100000"/>
              </a:lnSpc>
              <a:spcBef>
                <a:spcPts val="0"/>
              </a:spcBef>
              <a:spcAft>
                <a:spcPts val="0"/>
              </a:spcAft>
              <a:buClr>
                <a:schemeClr val="lt1"/>
              </a:buClr>
              <a:buSzPts val="13300"/>
              <a:buNone/>
              <a:defRPr sz="13300">
                <a:solidFill>
                  <a:schemeClr val="lt1"/>
                </a:solidFill>
              </a:defRPr>
            </a:lvl5pPr>
            <a:lvl6pPr lvl="5" algn="l">
              <a:lnSpc>
                <a:spcPct val="100000"/>
              </a:lnSpc>
              <a:spcBef>
                <a:spcPts val="0"/>
              </a:spcBef>
              <a:spcAft>
                <a:spcPts val="0"/>
              </a:spcAft>
              <a:buClr>
                <a:schemeClr val="lt1"/>
              </a:buClr>
              <a:buSzPts val="13300"/>
              <a:buNone/>
              <a:defRPr sz="13300">
                <a:solidFill>
                  <a:schemeClr val="lt1"/>
                </a:solidFill>
              </a:defRPr>
            </a:lvl6pPr>
            <a:lvl7pPr lvl="6" algn="l">
              <a:lnSpc>
                <a:spcPct val="100000"/>
              </a:lnSpc>
              <a:spcBef>
                <a:spcPts val="0"/>
              </a:spcBef>
              <a:spcAft>
                <a:spcPts val="0"/>
              </a:spcAft>
              <a:buClr>
                <a:schemeClr val="lt1"/>
              </a:buClr>
              <a:buSzPts val="13300"/>
              <a:buNone/>
              <a:defRPr sz="13300">
                <a:solidFill>
                  <a:schemeClr val="lt1"/>
                </a:solidFill>
              </a:defRPr>
            </a:lvl7pPr>
            <a:lvl8pPr lvl="7" algn="l">
              <a:lnSpc>
                <a:spcPct val="100000"/>
              </a:lnSpc>
              <a:spcBef>
                <a:spcPts val="0"/>
              </a:spcBef>
              <a:spcAft>
                <a:spcPts val="0"/>
              </a:spcAft>
              <a:buClr>
                <a:schemeClr val="lt1"/>
              </a:buClr>
              <a:buSzPts val="13300"/>
              <a:buNone/>
              <a:defRPr sz="13300">
                <a:solidFill>
                  <a:schemeClr val="lt1"/>
                </a:solidFill>
              </a:defRPr>
            </a:lvl8pPr>
            <a:lvl9pPr lvl="8" algn="l">
              <a:lnSpc>
                <a:spcPct val="100000"/>
              </a:lnSpc>
              <a:spcBef>
                <a:spcPts val="0"/>
              </a:spcBef>
              <a:spcAft>
                <a:spcPts val="0"/>
              </a:spcAft>
              <a:buClr>
                <a:schemeClr val="lt1"/>
              </a:buClr>
              <a:buSzPts val="13300"/>
              <a:buNone/>
              <a:defRPr sz="13300">
                <a:solidFill>
                  <a:schemeClr val="lt1"/>
                </a:solidFill>
              </a:defRPr>
            </a:lvl9pPr>
          </a:lstStyle>
          <a:p>
            <a:r>
              <a:t>xx%</a:t>
            </a:r>
          </a:p>
        </p:txBody>
      </p:sp>
      <p:sp>
        <p:nvSpPr>
          <p:cNvPr id="58" name="Google Shape;58;g215e858b24d_0_283"/>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59" name="Google Shape;59;g215e858b24d_0_2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215e858b24d_0_28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g215e858b24d_0_28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g215e858b24d_0_28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215e858b24d_0_28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g215e858b24d_0_28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g215e858b24d_0_25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15e858b24d_0_255"/>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17" name="Google Shape;17;g215e858b24d_0_25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8" name="Google Shape;18;g215e858b24d_0_25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9" name="Google Shape;19;g215e858b24d_0_2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15e858b24d_0_24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15e858b24d_0_24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3" name="Google Shape;23;g215e858b24d_0_24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4" name="Google Shape;24;g215e858b24d_0_248"/>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25" name="Google Shape;25;g215e858b24d_0_248"/>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6" name="Google Shape;26;g215e858b24d_0_24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215e858b24d_0_26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15e858b24d_0_261"/>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30" name="Google Shape;30;g215e858b24d_0_2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g215e858b24d_0_28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3" name="Shape 33"/>
        <p:cNvGrpSpPr/>
        <p:nvPr/>
      </p:nvGrpSpPr>
      <p:grpSpPr>
        <a:xfrm>
          <a:off x="0" y="0"/>
          <a:ext cx="0" cy="0"/>
          <a:chOff x="0" y="0"/>
          <a:chExt cx="0" cy="0"/>
        </a:xfrm>
      </p:grpSpPr>
      <p:sp>
        <p:nvSpPr>
          <p:cNvPr id="34" name="Google Shape;34;g215e858b24d_0_24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5" name="Google Shape;35;g215e858b24d_0_24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6" name="Google Shape;36;g215e858b24d_0_243"/>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g215e858b24d_0_2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15e858b24d_0_26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15e858b24d_0_265"/>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1" name="Google Shape;41;g215e858b24d_0_265"/>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42" name="Google Shape;42;g215e858b24d_0_2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g215e858b24d_0_270"/>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g215e858b24d_0_27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15e858b24d_0_27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215e858b24d_0_273"/>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9" name="Google Shape;49;g215e858b24d_0_273"/>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accent2"/>
              </a:buClr>
              <a:buSzPts val="2100"/>
              <a:buNone/>
              <a:defRPr sz="2100">
                <a:solidFill>
                  <a:schemeClr val="accent2"/>
                </a:solidFill>
              </a:defRPr>
            </a:lvl1pPr>
            <a:lvl2pPr lvl="1" algn="l">
              <a:lnSpc>
                <a:spcPct val="100000"/>
              </a:lnSpc>
              <a:spcBef>
                <a:spcPts val="0"/>
              </a:spcBef>
              <a:spcAft>
                <a:spcPts val="0"/>
              </a:spcAft>
              <a:buClr>
                <a:schemeClr val="accent2"/>
              </a:buClr>
              <a:buSzPts val="2100"/>
              <a:buNone/>
              <a:defRPr sz="2100">
                <a:solidFill>
                  <a:schemeClr val="accent2"/>
                </a:solidFill>
              </a:defRPr>
            </a:lvl2pPr>
            <a:lvl3pPr lvl="2" algn="l">
              <a:lnSpc>
                <a:spcPct val="100000"/>
              </a:lnSpc>
              <a:spcBef>
                <a:spcPts val="0"/>
              </a:spcBef>
              <a:spcAft>
                <a:spcPts val="0"/>
              </a:spcAft>
              <a:buClr>
                <a:schemeClr val="accent2"/>
              </a:buClr>
              <a:buSzPts val="2100"/>
              <a:buNone/>
              <a:defRPr sz="2100">
                <a:solidFill>
                  <a:schemeClr val="accent2"/>
                </a:solidFill>
              </a:defRPr>
            </a:lvl3pPr>
            <a:lvl4pPr lvl="3" algn="l">
              <a:lnSpc>
                <a:spcPct val="100000"/>
              </a:lnSpc>
              <a:spcBef>
                <a:spcPts val="0"/>
              </a:spcBef>
              <a:spcAft>
                <a:spcPts val="0"/>
              </a:spcAft>
              <a:buClr>
                <a:schemeClr val="accent2"/>
              </a:buClr>
              <a:buSzPts val="2100"/>
              <a:buNone/>
              <a:defRPr sz="2100">
                <a:solidFill>
                  <a:schemeClr val="accent2"/>
                </a:solidFill>
              </a:defRPr>
            </a:lvl4pPr>
            <a:lvl5pPr lvl="4" algn="l">
              <a:lnSpc>
                <a:spcPct val="100000"/>
              </a:lnSpc>
              <a:spcBef>
                <a:spcPts val="0"/>
              </a:spcBef>
              <a:spcAft>
                <a:spcPts val="0"/>
              </a:spcAft>
              <a:buClr>
                <a:schemeClr val="accent2"/>
              </a:buClr>
              <a:buSzPts val="2100"/>
              <a:buNone/>
              <a:defRPr sz="2100">
                <a:solidFill>
                  <a:schemeClr val="accent2"/>
                </a:solidFill>
              </a:defRPr>
            </a:lvl5pPr>
            <a:lvl6pPr lvl="5" algn="l">
              <a:lnSpc>
                <a:spcPct val="100000"/>
              </a:lnSpc>
              <a:spcBef>
                <a:spcPts val="0"/>
              </a:spcBef>
              <a:spcAft>
                <a:spcPts val="0"/>
              </a:spcAft>
              <a:buClr>
                <a:schemeClr val="accent2"/>
              </a:buClr>
              <a:buSzPts val="2100"/>
              <a:buNone/>
              <a:defRPr sz="2100">
                <a:solidFill>
                  <a:schemeClr val="accent2"/>
                </a:solidFill>
              </a:defRPr>
            </a:lvl6pPr>
            <a:lvl7pPr lvl="6" algn="l">
              <a:lnSpc>
                <a:spcPct val="100000"/>
              </a:lnSpc>
              <a:spcBef>
                <a:spcPts val="0"/>
              </a:spcBef>
              <a:spcAft>
                <a:spcPts val="0"/>
              </a:spcAft>
              <a:buClr>
                <a:schemeClr val="accent2"/>
              </a:buClr>
              <a:buSzPts val="2100"/>
              <a:buNone/>
              <a:defRPr sz="2100">
                <a:solidFill>
                  <a:schemeClr val="accent2"/>
                </a:solidFill>
              </a:defRPr>
            </a:lvl7pPr>
            <a:lvl8pPr lvl="7" algn="l">
              <a:lnSpc>
                <a:spcPct val="100000"/>
              </a:lnSpc>
              <a:spcBef>
                <a:spcPts val="0"/>
              </a:spcBef>
              <a:spcAft>
                <a:spcPts val="0"/>
              </a:spcAft>
              <a:buClr>
                <a:schemeClr val="accent2"/>
              </a:buClr>
              <a:buSzPts val="2100"/>
              <a:buNone/>
              <a:defRPr sz="2100">
                <a:solidFill>
                  <a:schemeClr val="accent2"/>
                </a:solidFill>
              </a:defRPr>
            </a:lvl8pPr>
            <a:lvl9pPr lvl="8" algn="l">
              <a:lnSpc>
                <a:spcPct val="100000"/>
              </a:lnSpc>
              <a:spcBef>
                <a:spcPts val="0"/>
              </a:spcBef>
              <a:spcAft>
                <a:spcPts val="0"/>
              </a:spcAft>
              <a:buClr>
                <a:schemeClr val="accent2"/>
              </a:buClr>
              <a:buSzPts val="2100"/>
              <a:buNone/>
              <a:defRPr sz="2100">
                <a:solidFill>
                  <a:schemeClr val="accent2"/>
                </a:solidFill>
              </a:defRPr>
            </a:lvl9pPr>
          </a:lstStyle>
          <a:p/>
        </p:txBody>
      </p:sp>
      <p:sp>
        <p:nvSpPr>
          <p:cNvPr id="50" name="Google Shape;50;g215e858b24d_0_273"/>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1" name="Google Shape;51;g215e858b24d_0_2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15e858b24d_0_2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9pPr>
          </a:lstStyle>
          <a:p/>
        </p:txBody>
      </p:sp>
      <p:sp>
        <p:nvSpPr>
          <p:cNvPr id="7" name="Google Shape;7;g215e858b24d_0_2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Roboto"/>
              <a:buChar char="●"/>
              <a:defRPr b="0" i="0" sz="1700" u="none" cap="none" strike="noStrike">
                <a:solidFill>
                  <a:schemeClr val="dk2"/>
                </a:solidFill>
                <a:latin typeface="Roboto"/>
                <a:ea typeface="Roboto"/>
                <a:cs typeface="Roboto"/>
                <a:sym typeface="Roboto"/>
              </a:defRPr>
            </a:lvl1pPr>
            <a:lvl2pPr indent="-323850" lvl="1" marL="914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2pPr>
            <a:lvl3pPr indent="-323850" lvl="2" marL="1371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3pPr>
            <a:lvl4pPr indent="-323850" lvl="3" marL="1828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4pPr>
            <a:lvl5pPr indent="-323850" lvl="4" marL="22860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5pPr>
            <a:lvl6pPr indent="-323850" lvl="5" marL="27432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6pPr>
            <a:lvl7pPr indent="-323850" lvl="6" marL="3200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7pPr>
            <a:lvl8pPr indent="-323850" lvl="7" marL="3657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8pPr>
            <a:lvl9pPr indent="-323850" lvl="8" marL="4114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9pPr>
          </a:lstStyle>
          <a:p/>
        </p:txBody>
      </p:sp>
      <p:sp>
        <p:nvSpPr>
          <p:cNvPr id="8" name="Google Shape;8;g215e858b24d_0_2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lms.sunstone.i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https://github.com/TeamHub110022/LootManiac" TargetMode="External"/><Relationship Id="rId6" Type="http://schemas.openxmlformats.org/officeDocument/2006/relationships/image" Target="../media/image2.png"/><Relationship Id="rId7" Type="http://schemas.openxmlformats.org/officeDocument/2006/relationships/hyperlink" Target="http://lms.sunstone.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
          <p:cNvSpPr txBox="1"/>
          <p:nvPr>
            <p:ph type="ctrTitle"/>
          </p:nvPr>
        </p:nvSpPr>
        <p:spPr>
          <a:xfrm>
            <a:off x="1100050" y="904456"/>
            <a:ext cx="10058400" cy="17724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639323"/>
              </a:buClr>
              <a:buSzPts val="8000"/>
              <a:buFont typeface="Calibri"/>
              <a:buNone/>
            </a:pPr>
            <a:r>
              <a:rPr lang="en-US" sz="10300">
                <a:highlight>
                  <a:srgbClr val="FFFFFF"/>
                </a:highlight>
                <a:latin typeface="Montserrat SemiBold"/>
                <a:ea typeface="Montserrat SemiBold"/>
                <a:cs typeface="Montserrat SemiBold"/>
                <a:sym typeface="Montserrat SemiBold"/>
              </a:rPr>
              <a:t>LOOT MANIAC</a:t>
            </a:r>
            <a:endParaRPr sz="10300">
              <a:highlight>
                <a:srgbClr val="FFFFFF"/>
              </a:highlight>
              <a:latin typeface="Montserrat SemiBold"/>
              <a:ea typeface="Montserrat SemiBold"/>
              <a:cs typeface="Montserrat SemiBold"/>
              <a:sym typeface="Montserrat SemiBold"/>
            </a:endParaRPr>
          </a:p>
        </p:txBody>
      </p:sp>
      <p:sp>
        <p:nvSpPr>
          <p:cNvPr id="71" name="Google Shape;71;p1"/>
          <p:cNvSpPr txBox="1"/>
          <p:nvPr>
            <p:ph idx="1" type="subTitle"/>
          </p:nvPr>
        </p:nvSpPr>
        <p:spPr>
          <a:xfrm>
            <a:off x="721895" y="4179841"/>
            <a:ext cx="10988841" cy="22590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SzPts val="2080"/>
              <a:buNone/>
            </a:pPr>
            <a:r>
              <a:rPr b="1" lang="en-US" sz="2980">
                <a:solidFill>
                  <a:srgbClr val="FFFFFF"/>
                </a:solidFill>
              </a:rPr>
              <a:t>A PRESENTATION BY THE HUB</a:t>
            </a:r>
            <a:endParaRPr b="1" sz="298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-CHIRAG PREMRAJ</a:t>
            </a:r>
            <a:endParaRPr b="1" sz="246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-JAGADESH RAMESH</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-JAMES VASANTHAN</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-MOHAMMED ALJAMIN</a:t>
            </a:r>
            <a:r>
              <a:rPr b="1" lang="en-US" sz="2460"/>
              <a:t> </a:t>
            </a:r>
            <a:endParaRPr sz="1355"/>
          </a:p>
        </p:txBody>
      </p:sp>
      <p:sp>
        <p:nvSpPr>
          <p:cNvPr id="72" name="Google Shape;72;p1"/>
          <p:cNvSpPr txBox="1"/>
          <p:nvPr/>
        </p:nvSpPr>
        <p:spPr>
          <a:xfrm>
            <a:off x="1212336" y="2676856"/>
            <a:ext cx="510138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An Application for </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Transfering your Money</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to Everyone </a:t>
            </a:r>
            <a:endParaRPr b="0" i="1" sz="2800" u="sng" cap="none" strike="noStrike">
              <a:solidFill>
                <a:schemeClr val="accent1"/>
              </a:solidFill>
              <a:latin typeface="Rockwell"/>
              <a:ea typeface="Rockwell"/>
              <a:cs typeface="Rockwell"/>
              <a:sym typeface="Rockwell"/>
            </a:endParaRPr>
          </a:p>
        </p:txBody>
      </p:sp>
      <p:sp>
        <p:nvSpPr>
          <p:cNvPr id="73" name="Google Shape;73;p1">
            <a:hlinkClick r:id="rId3"/>
          </p:cNvPr>
          <p:cNvSpPr txBox="1"/>
          <p:nvPr/>
        </p:nvSpPr>
        <p:spPr>
          <a:xfrm>
            <a:off x="721895" y="6401007"/>
            <a:ext cx="47645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Calibri"/>
                <a:ea typeface="Calibri"/>
                <a:cs typeface="Calibri"/>
                <a:sym typeface="Calibri"/>
              </a:rPr>
              <a:t>lms.sunstone.in</a:t>
            </a:r>
            <a:endParaRPr b="1" i="0" sz="2000" u="none" cap="none" strike="noStrike">
              <a:solidFill>
                <a:schemeClr val="lt1"/>
              </a:solidFill>
              <a:latin typeface="Calibri"/>
              <a:ea typeface="Calibri"/>
              <a:cs typeface="Calibri"/>
              <a:sym typeface="Calibri"/>
            </a:endParaRPr>
          </a:p>
        </p:txBody>
      </p:sp>
      <p:pic>
        <p:nvPicPr>
          <p:cNvPr id="74" name="Google Shape;74;p1"/>
          <p:cNvPicPr preferRelativeResize="0"/>
          <p:nvPr/>
        </p:nvPicPr>
        <p:blipFill rotWithShape="1">
          <a:blip r:embed="rId4">
            <a:alphaModFix/>
          </a:blip>
          <a:srcRect b="0" l="0" r="0" t="0"/>
          <a:stretch/>
        </p:blipFill>
        <p:spPr>
          <a:xfrm>
            <a:off x="83014" y="6401007"/>
            <a:ext cx="518565" cy="311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15e858b24d_5_29"/>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Schedule Estimation</a:t>
            </a:r>
            <a:endParaRPr>
              <a:solidFill>
                <a:srgbClr val="D9D9D9"/>
              </a:solidFill>
            </a:endParaRPr>
          </a:p>
        </p:txBody>
      </p:sp>
      <p:graphicFrame>
        <p:nvGraphicFramePr>
          <p:cNvPr id="130" name="Google Shape;130;g215e858b24d_5_29"/>
          <p:cNvGraphicFramePr/>
          <p:nvPr/>
        </p:nvGraphicFramePr>
        <p:xfrm>
          <a:off x="889034" y="1904915"/>
          <a:ext cx="3000000" cy="3000000"/>
        </p:xfrm>
        <a:graphic>
          <a:graphicData uri="http://schemas.openxmlformats.org/drawingml/2006/table">
            <a:tbl>
              <a:tblPr>
                <a:noFill/>
                <a:tableStyleId>{4B466424-2AEE-4633-9B33-14C4673260F4}</a:tableStyleId>
              </a:tblPr>
              <a:tblGrid>
                <a:gridCol w="3468950"/>
                <a:gridCol w="3491900"/>
                <a:gridCol w="3491900"/>
              </a:tblGrid>
              <a:tr h="7590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Task</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Start Date</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End Date</a:t>
                      </a:r>
                      <a:endParaRPr b="1" sz="20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Requirement Gathering</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Design and Architecture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Development</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Testing and Quality Assurance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t>Deployment and Fixes</a:t>
                      </a:r>
                      <a:endParaRPr b="1"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30/03/23</a:t>
                      </a:r>
                      <a:endParaRPr b="1" sz="1400" u="none" cap="none" strike="noStrike"/>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id="135" name="Google Shape;135;g216a9312f0c_0_0"/>
          <p:cNvPicPr preferRelativeResize="0"/>
          <p:nvPr/>
        </p:nvPicPr>
        <p:blipFill rotWithShape="1">
          <a:blip r:embed="rId4">
            <a:alphaModFix/>
          </a:blip>
          <a:srcRect b="27600" l="21030" r="21852" t="24746"/>
          <a:stretch/>
        </p:blipFill>
        <p:spPr>
          <a:xfrm>
            <a:off x="4507925" y="3051638"/>
            <a:ext cx="635975" cy="412525"/>
          </a:xfrm>
          <a:prstGeom prst="rect">
            <a:avLst/>
          </a:prstGeom>
          <a:noFill/>
          <a:ln>
            <a:noFill/>
          </a:ln>
        </p:spPr>
      </p:pic>
      <p:sp>
        <p:nvSpPr>
          <p:cNvPr id="136" name="Google Shape;136;g216a9312f0c_0_0"/>
          <p:cNvSpPr txBox="1"/>
          <p:nvPr/>
        </p:nvSpPr>
        <p:spPr>
          <a:xfrm>
            <a:off x="5143900" y="2175050"/>
            <a:ext cx="6732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FFFFFF"/>
                </a:solidFill>
                <a:latin typeface="Lora"/>
                <a:ea typeface="Lora"/>
                <a:cs typeface="Lora"/>
                <a:sym typeface="Lora"/>
              </a:rPr>
              <a:t>GitHub Link</a:t>
            </a:r>
            <a:endParaRPr b="1" i="0" sz="3100" u="none" cap="none" strike="noStrike">
              <a:solidFill>
                <a:srgbClr val="FFFFFF"/>
              </a:solidFill>
              <a:latin typeface="Lora"/>
              <a:ea typeface="Lora"/>
              <a:cs typeface="Lora"/>
              <a:sym typeface="Lora"/>
            </a:endParaRPr>
          </a:p>
        </p:txBody>
      </p:sp>
      <p:sp>
        <p:nvSpPr>
          <p:cNvPr id="137" name="Google Shape;137;g216a9312f0c_0_0">
            <a:hlinkClick r:id="rId5"/>
          </p:cNvPr>
          <p:cNvSpPr txBox="1"/>
          <p:nvPr/>
        </p:nvSpPr>
        <p:spPr>
          <a:xfrm>
            <a:off x="5143900" y="2973200"/>
            <a:ext cx="68706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rgbClr val="FFFFFF"/>
                </a:solidFill>
                <a:latin typeface="Calibri"/>
                <a:ea typeface="Calibri"/>
                <a:cs typeface="Calibri"/>
                <a:sym typeface="Calibri"/>
              </a:rPr>
              <a:t>https://github.com/TeamHub110022/LootManiac</a:t>
            </a:r>
            <a:endParaRPr b="1" i="0" sz="2500" u="none" cap="none" strike="noStrike">
              <a:solidFill>
                <a:srgbClr val="FFFFFF"/>
              </a:solidFill>
              <a:latin typeface="Calibri"/>
              <a:ea typeface="Calibri"/>
              <a:cs typeface="Calibri"/>
              <a:sym typeface="Calibri"/>
            </a:endParaRPr>
          </a:p>
        </p:txBody>
      </p:sp>
      <p:sp>
        <p:nvSpPr>
          <p:cNvPr id="138" name="Google Shape;138;g216a9312f0c_0_0"/>
          <p:cNvSpPr txBox="1"/>
          <p:nvPr/>
        </p:nvSpPr>
        <p:spPr>
          <a:xfrm>
            <a:off x="5582746" y="4353943"/>
            <a:ext cx="610402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FFFF00"/>
                </a:solidFill>
                <a:latin typeface="Merriweather"/>
                <a:ea typeface="Merriweather"/>
                <a:cs typeface="Merriweather"/>
                <a:sym typeface="Merriweather"/>
              </a:rPr>
              <a:t>Thank You….!</a:t>
            </a:r>
            <a:endParaRPr b="0" i="0" sz="6000" u="none" cap="none" strike="noStrike">
              <a:solidFill>
                <a:srgbClr val="FFFF00"/>
              </a:solidFill>
              <a:latin typeface="Merriweather"/>
              <a:ea typeface="Merriweather"/>
              <a:cs typeface="Merriweather"/>
              <a:sym typeface="Merriweather"/>
            </a:endParaRPr>
          </a:p>
        </p:txBody>
      </p:sp>
      <p:pic>
        <p:nvPicPr>
          <p:cNvPr id="139" name="Google Shape;139;g216a9312f0c_0_0"/>
          <p:cNvPicPr preferRelativeResize="0"/>
          <p:nvPr/>
        </p:nvPicPr>
        <p:blipFill rotWithShape="1">
          <a:blip r:embed="rId6">
            <a:alphaModFix/>
          </a:blip>
          <a:srcRect b="0" l="0" r="0" t="0"/>
          <a:stretch/>
        </p:blipFill>
        <p:spPr>
          <a:xfrm>
            <a:off x="4522858" y="3771351"/>
            <a:ext cx="621042" cy="396284"/>
          </a:xfrm>
          <a:prstGeom prst="rect">
            <a:avLst/>
          </a:prstGeom>
          <a:noFill/>
          <a:ln>
            <a:noFill/>
          </a:ln>
        </p:spPr>
      </p:pic>
      <p:sp>
        <p:nvSpPr>
          <p:cNvPr id="140" name="Google Shape;140;g216a9312f0c_0_0"/>
          <p:cNvSpPr txBox="1"/>
          <p:nvPr/>
        </p:nvSpPr>
        <p:spPr>
          <a:xfrm>
            <a:off x="5332950" y="3699195"/>
            <a:ext cx="25410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lt1"/>
                </a:solidFill>
                <a:latin typeface="Calibri"/>
                <a:ea typeface="Calibri"/>
                <a:cs typeface="Calibri"/>
                <a:sym typeface="Calibri"/>
              </a:rPr>
              <a:t>lms.</a:t>
            </a:r>
            <a:r>
              <a:rPr b="1" i="0" lang="en-US" sz="2800" u="sng" cap="none" strike="noStrike">
                <a:solidFill>
                  <a:schemeClr val="lt1"/>
                </a:solidFill>
                <a:latin typeface="Calibri"/>
                <a:ea typeface="Calibri"/>
                <a:cs typeface="Calibri"/>
                <a:sym typeface="Calibri"/>
                <a:hlinkClick r:id="rId7">
                  <a:extLst>
                    <a:ext uri="{A12FA001-AC4F-418D-AE19-62706E023703}">
                      <ahyp:hlinkClr val="tx"/>
                    </a:ext>
                  </a:extLst>
                </a:hlinkClick>
              </a:rPr>
              <a:t>sunstone</a:t>
            </a:r>
            <a:r>
              <a:rPr b="1" i="0" lang="en-US" sz="2800" u="none" cap="none" strike="noStrike">
                <a:solidFill>
                  <a:schemeClr val="lt1"/>
                </a:solidFill>
                <a:latin typeface="Calibri"/>
                <a:ea typeface="Calibri"/>
                <a:cs typeface="Calibri"/>
                <a:sym typeface="Calibri"/>
              </a:rPr>
              <a:t>.in</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15e858b24d_0_306"/>
          <p:cNvSpPr txBox="1"/>
          <p:nvPr>
            <p:ph idx="2" type="body"/>
          </p:nvPr>
        </p:nvSpPr>
        <p:spPr>
          <a:xfrm>
            <a:off x="6443225" y="2025500"/>
            <a:ext cx="5333100" cy="4101600"/>
          </a:xfrm>
          <a:prstGeom prst="rect">
            <a:avLst/>
          </a:prstGeom>
          <a:noFill/>
          <a:ln>
            <a:noFill/>
          </a:ln>
        </p:spPr>
        <p:txBody>
          <a:bodyPr anchorCtr="0" anchor="t" bIns="121900" lIns="121900" spcFirstLastPara="1" rIns="121900" wrap="square" tIns="121900">
            <a:normAutofit/>
          </a:bodyPr>
          <a:lstStyle/>
          <a:p>
            <a:pPr indent="0" lvl="0" marL="0" rtl="0" algn="l">
              <a:lnSpc>
                <a:spcPct val="200000"/>
              </a:lnSpc>
              <a:spcBef>
                <a:spcPts val="0"/>
              </a:spcBef>
              <a:spcAft>
                <a:spcPts val="1600"/>
              </a:spcAft>
              <a:buSzPts val="1700"/>
              <a:buNone/>
            </a:pPr>
            <a:r>
              <a:rPr b="1" lang="en-US" sz="2400">
                <a:solidFill>
                  <a:srgbClr val="262626"/>
                </a:solidFill>
                <a:latin typeface="Lora"/>
                <a:ea typeface="Lora"/>
                <a:cs typeface="Lora"/>
                <a:sym typeface="Lora"/>
              </a:rPr>
              <a:t>8.   SCHEDULE ESTIMATION</a:t>
            </a:r>
            <a:endParaRPr b="1" sz="2400">
              <a:solidFill>
                <a:srgbClr val="262626"/>
              </a:solidFill>
              <a:latin typeface="Lora"/>
              <a:ea typeface="Lora"/>
              <a:cs typeface="Lora"/>
              <a:sym typeface="Lora"/>
            </a:endParaRPr>
          </a:p>
        </p:txBody>
      </p:sp>
      <p:sp>
        <p:nvSpPr>
          <p:cNvPr id="80" name="Google Shape;80;g215e858b24d_0_306"/>
          <p:cNvSpPr txBox="1"/>
          <p:nvPr>
            <p:ph type="title"/>
          </p:nvPr>
        </p:nvSpPr>
        <p:spPr>
          <a:xfrm>
            <a:off x="415633" y="549300"/>
            <a:ext cx="11360700" cy="83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Table Of Contents</a:t>
            </a:r>
            <a:endParaRPr>
              <a:solidFill>
                <a:srgbClr val="D9D9D9"/>
              </a:solidFill>
            </a:endParaRPr>
          </a:p>
        </p:txBody>
      </p:sp>
      <p:sp>
        <p:nvSpPr>
          <p:cNvPr id="81" name="Google Shape;81;g215e858b24d_0_306"/>
          <p:cNvSpPr txBox="1"/>
          <p:nvPr>
            <p:ph idx="1" type="body"/>
          </p:nvPr>
        </p:nvSpPr>
        <p:spPr>
          <a:xfrm>
            <a:off x="415625" y="2115050"/>
            <a:ext cx="5333100" cy="4101600"/>
          </a:xfrm>
          <a:prstGeom prst="rect">
            <a:avLst/>
          </a:prstGeom>
          <a:noFill/>
          <a:ln>
            <a:noFill/>
          </a:ln>
        </p:spPr>
        <p:txBody>
          <a:bodyPr anchorCtr="0" anchor="ctr" bIns="121900" lIns="121900" spcFirstLastPara="1" rIns="121900" wrap="square" tIns="121900">
            <a:normAutofit fontScale="92500" lnSpcReduction="20000"/>
          </a:bodyPr>
          <a:lstStyle/>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INTRODUCTION</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OVERVIEW</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FUNCTIONS &amp; FEATURES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GOALS &amp; SCOPES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DELIVERABLES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ANALYSIS</a:t>
            </a:r>
            <a:endParaRPr b="1" sz="2400">
              <a:solidFill>
                <a:srgbClr val="262626"/>
              </a:solidFill>
              <a:latin typeface="Lora"/>
              <a:ea typeface="Lora"/>
              <a:cs typeface="Lora"/>
              <a:sym typeface="Lora"/>
            </a:endParaRPr>
          </a:p>
          <a:p>
            <a:pPr indent="0" lvl="0" marL="457200" rtl="0" algn="l">
              <a:lnSpc>
                <a:spcPct val="115000"/>
              </a:lnSpc>
              <a:spcBef>
                <a:spcPts val="1600"/>
              </a:spcBef>
              <a:spcAft>
                <a:spcPts val="0"/>
              </a:spcAft>
              <a:buSzPct val="76576"/>
              <a:buNone/>
            </a:pPr>
            <a:r>
              <a:rPr b="1" lang="en-US" sz="2400">
                <a:solidFill>
                  <a:srgbClr val="262626"/>
                </a:solidFill>
                <a:latin typeface="Lora"/>
                <a:ea typeface="Lora"/>
                <a:cs typeface="Lora"/>
                <a:sym typeface="Lora"/>
              </a:rPr>
              <a:t>6.1 POSSIBLE RISKS</a:t>
            </a:r>
            <a:endParaRPr b="1" sz="2400">
              <a:solidFill>
                <a:srgbClr val="262626"/>
              </a:solidFill>
              <a:latin typeface="Lora"/>
              <a:ea typeface="Lora"/>
              <a:cs typeface="Lora"/>
              <a:sym typeface="Lora"/>
            </a:endParaRPr>
          </a:p>
          <a:p>
            <a:pPr indent="-381000" lvl="0" marL="457200" rtl="0" algn="l">
              <a:lnSpc>
                <a:spcPct val="115000"/>
              </a:lnSpc>
              <a:spcBef>
                <a:spcPts val="160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MANAGEMENT</a:t>
            </a:r>
            <a:endParaRPr/>
          </a:p>
          <a:p>
            <a:pPr indent="0" lvl="0" marL="457200" rtl="0" algn="l">
              <a:lnSpc>
                <a:spcPct val="115000"/>
              </a:lnSpc>
              <a:spcBef>
                <a:spcPts val="1600"/>
              </a:spcBef>
              <a:spcAft>
                <a:spcPts val="1600"/>
              </a:spcAft>
              <a:buSzPct val="76576"/>
              <a:buNone/>
            </a:pPr>
            <a:r>
              <a:rPr b="1" lang="en-US" sz="2400">
                <a:solidFill>
                  <a:srgbClr val="262626"/>
                </a:solidFill>
                <a:latin typeface="Lora"/>
                <a:ea typeface="Lora"/>
                <a:cs typeface="Lora"/>
                <a:sym typeface="Lora"/>
              </a:rPr>
              <a:t>7.1 RISK MITIGATION</a:t>
            </a:r>
            <a:endParaRPr b="1" sz="2400">
              <a:solidFill>
                <a:srgbClr val="262626"/>
              </a:solidFill>
              <a:latin typeface="Lora"/>
              <a:ea typeface="Lora"/>
              <a:cs typeface="Lora"/>
              <a:sym typeface="Lora"/>
            </a:endParaRPr>
          </a:p>
        </p:txBody>
      </p:sp>
      <p:cxnSp>
        <p:nvCxnSpPr>
          <p:cNvPr id="82" name="Google Shape;82;g215e858b24d_0_306"/>
          <p:cNvCxnSpPr/>
          <p:nvPr/>
        </p:nvCxnSpPr>
        <p:spPr>
          <a:xfrm>
            <a:off x="6078125" y="2043950"/>
            <a:ext cx="45600" cy="4312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AB620D"/>
              </a:buClr>
              <a:buSzPts val="4800"/>
              <a:buFont typeface="Calibri"/>
              <a:buNone/>
            </a:pPr>
            <a:r>
              <a:rPr lang="en-US">
                <a:solidFill>
                  <a:srgbClr val="D9D9D9"/>
                </a:solidFill>
              </a:rPr>
              <a:t>Introduction</a:t>
            </a:r>
            <a:endParaRPr>
              <a:solidFill>
                <a:srgbClr val="D9D9D9"/>
              </a:solidFill>
            </a:endParaRPr>
          </a:p>
        </p:txBody>
      </p:sp>
      <p:sp>
        <p:nvSpPr>
          <p:cNvPr id="88" name="Google Shape;88;p2"/>
          <p:cNvSpPr txBox="1"/>
          <p:nvPr>
            <p:ph idx="1" type="body"/>
          </p:nvPr>
        </p:nvSpPr>
        <p:spPr>
          <a:xfrm>
            <a:off x="5837350" y="250675"/>
            <a:ext cx="6177600" cy="6392400"/>
          </a:xfrm>
          <a:prstGeom prst="rect">
            <a:avLst/>
          </a:prstGeom>
          <a:noFill/>
          <a:ln>
            <a:noFill/>
          </a:ln>
        </p:spPr>
        <p:txBody>
          <a:bodyPr anchorCtr="0" anchor="ctr" bIns="45700" lIns="0" spcFirstLastPara="1" rIns="0" wrap="square" tIns="45700">
            <a:noAutofit/>
          </a:bodyPr>
          <a:lstStyle/>
          <a:p>
            <a:pPr indent="-450850" lvl="0" marL="609600" rtl="0" algn="l">
              <a:lnSpc>
                <a:spcPct val="90000"/>
              </a:lnSpc>
              <a:spcBef>
                <a:spcPts val="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lays out the project plan for the money transfer application “LootManiac” by the team “HUB”</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The intended viewers of this document are current and future developers of this money transferring application and the esteemed sponsors </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will include but not be limited to a summary of the system functionality the scope of the project, the estimated schedule, included risks and the risk mitigation strategies, the development process, metric and measurements, roles and responsibilities and possible future improvements over the horizon</a:t>
            </a:r>
            <a:endParaRPr sz="2300">
              <a:solidFill>
                <a:srgbClr val="262626"/>
              </a:solidFill>
              <a:latin typeface="Lora"/>
              <a:ea typeface="Lora"/>
              <a:cs typeface="Lora"/>
              <a:sym typeface="Lora"/>
            </a:endParaRPr>
          </a:p>
          <a:p>
            <a:pPr indent="0" lvl="0" marL="91440" rtl="0" algn="l">
              <a:lnSpc>
                <a:spcPct val="90000"/>
              </a:lnSpc>
              <a:spcBef>
                <a:spcPts val="1400"/>
              </a:spcBef>
              <a:spcAft>
                <a:spcPts val="0"/>
              </a:spcAft>
              <a:buSzPts val="2000"/>
              <a:buNone/>
            </a:pPr>
            <a:r>
              <a:t/>
            </a:r>
            <a:endParaRPr sz="23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746241"/>
              </a:buClr>
              <a:buSzPts val="4800"/>
              <a:buFont typeface="Calibri"/>
              <a:buNone/>
            </a:pPr>
            <a:r>
              <a:rPr lang="en-US">
                <a:solidFill>
                  <a:srgbClr val="D9D9D9"/>
                </a:solidFill>
              </a:rPr>
              <a:t>Overview</a:t>
            </a:r>
            <a:endParaRPr>
              <a:solidFill>
                <a:srgbClr val="D9D9D9"/>
              </a:solidFill>
            </a:endParaRPr>
          </a:p>
        </p:txBody>
      </p:sp>
      <p:sp>
        <p:nvSpPr>
          <p:cNvPr id="94" name="Google Shape;94;p3"/>
          <p:cNvSpPr txBox="1"/>
          <p:nvPr>
            <p:ph idx="1" type="body"/>
          </p:nvPr>
        </p:nvSpPr>
        <p:spPr>
          <a:xfrm>
            <a:off x="5926900" y="250675"/>
            <a:ext cx="6087900" cy="6356700"/>
          </a:xfrm>
          <a:prstGeom prst="rect">
            <a:avLst/>
          </a:prstGeom>
          <a:noFill/>
          <a:ln>
            <a:noFill/>
          </a:ln>
        </p:spPr>
        <p:txBody>
          <a:bodyPr anchorCtr="0" anchor="ctr" bIns="45700" lIns="0" spcFirstLastPara="1" rIns="0" wrap="square" tIns="45700">
            <a:normAutofit fontScale="92500"/>
          </a:bodyPr>
          <a:lstStyle/>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The world is on the move constantly, various gadgets being invented and different innovations found.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In this constantly changing world with the constant changes in the currency and various methods of payment ensure that you stay in touch with convenience and comfort with the help of “LootManiac”.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Our app allows easy transfer with just a single touch send and receive money from others on the app with our Hi speed transfers that cost next to nothing.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Now you never have to be behind on payments and also help a friend or stranger in need with ease whenever you want.</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 complications no extra checks just set up your account link your wallet and you are set to go.</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Also involve yourself in our app’s social aspect for some exciting prizes.</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So what are you waiting for, get set up and step up your money management game now.</a:t>
            </a:r>
            <a:endParaRPr sz="2100">
              <a:solidFill>
                <a:srgbClr val="262626"/>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739B"/>
              </a:buClr>
              <a:buSzPts val="4800"/>
              <a:buFont typeface="Calibri"/>
              <a:buNone/>
            </a:pPr>
            <a:r>
              <a:rPr lang="en-US">
                <a:solidFill>
                  <a:srgbClr val="D9D9D9"/>
                </a:solidFill>
              </a:rPr>
              <a:t>Functions &amp; Features</a:t>
            </a:r>
            <a:endParaRPr>
              <a:solidFill>
                <a:srgbClr val="D9D9D9"/>
              </a:solidFill>
            </a:endParaRPr>
          </a:p>
        </p:txBody>
      </p:sp>
      <p:sp>
        <p:nvSpPr>
          <p:cNvPr id="100" name="Google Shape;100;p4"/>
          <p:cNvSpPr txBox="1"/>
          <p:nvPr>
            <p:ph idx="1" type="body"/>
          </p:nvPr>
        </p:nvSpPr>
        <p:spPr>
          <a:xfrm>
            <a:off x="5873175" y="202350"/>
            <a:ext cx="6159600" cy="6423000"/>
          </a:xfrm>
          <a:prstGeom prst="rect">
            <a:avLst/>
          </a:prstGeom>
          <a:noFill/>
          <a:ln>
            <a:noFill/>
          </a:ln>
        </p:spPr>
        <p:txBody>
          <a:bodyPr anchorCtr="0" anchor="ctr" bIns="45700" lIns="0" spcFirstLastPara="1" rIns="0" wrap="square" tIns="45700">
            <a:noAutofit/>
          </a:bodyPr>
          <a:lstStyle/>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web application will primarily run on the browser and will function to track and allow transfer of money between accounts</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Plans for a mobile app in the future are in talks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application will allow for users to login the application to send and request money from others also using this app</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This app will store the customer information and restrict unauthorized access from outside</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The app contains several quality of life features to make the transfer between users easier</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Setting your status to request donations allows others to send money</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Helping others on the app can gain you points that can be used in discounts for purchases or towards a weekly raffle with select e-gifts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You can also use this application to pay for products at select locations</a:t>
            </a:r>
            <a:endParaRPr sz="2050">
              <a:solidFill>
                <a:srgbClr val="262626"/>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15af1b7a11_0_5"/>
          <p:cNvSpPr txBox="1"/>
          <p:nvPr>
            <p:ph type="title"/>
          </p:nvPr>
        </p:nvSpPr>
        <p:spPr>
          <a:xfrm>
            <a:off x="415633" y="667900"/>
            <a:ext cx="4941900" cy="33453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Goals and Scopes</a:t>
            </a:r>
            <a:endParaRPr>
              <a:solidFill>
                <a:srgbClr val="D9D9D9"/>
              </a:solidFill>
            </a:endParaRPr>
          </a:p>
        </p:txBody>
      </p:sp>
      <p:sp>
        <p:nvSpPr>
          <p:cNvPr id="106" name="Google Shape;106;g215af1b7a11_0_5"/>
          <p:cNvSpPr txBox="1"/>
          <p:nvPr>
            <p:ph idx="1" type="body"/>
          </p:nvPr>
        </p:nvSpPr>
        <p:spPr>
          <a:xfrm>
            <a:off x="5855275" y="143250"/>
            <a:ext cx="6195600" cy="6553500"/>
          </a:xfrm>
          <a:prstGeom prst="rect">
            <a:avLst/>
          </a:prstGeom>
          <a:noFill/>
          <a:ln>
            <a:noFill/>
          </a:ln>
        </p:spPr>
        <p:txBody>
          <a:bodyPr anchorCtr="0" anchor="ctr" bIns="121900" lIns="121900" spcFirstLastPara="1" rIns="121900" wrap="square" tIns="121900">
            <a:noAutofit/>
          </a:bodyPr>
          <a:lstStyle/>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Users should be able to link their banks from various districts</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pay for products with the app with a single touch</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send money to other users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Request for money should be sent seamlessly on the application</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Those who want to help someone in need should be able to help that person with ease</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Ability to keep track of your money with an detailed activity tracker</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Anonymity must be provided for purchases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Status could be set as an open request for donations for help from others</a:t>
            </a:r>
            <a:endParaRPr sz="2200">
              <a:solidFill>
                <a:srgbClr val="262626"/>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8d25972a2ba80fc_0"/>
          <p:cNvSpPr txBox="1"/>
          <p:nvPr>
            <p:ph type="title"/>
          </p:nvPr>
        </p:nvSpPr>
        <p:spPr>
          <a:xfrm>
            <a:off x="1077000" y="3087775"/>
            <a:ext cx="3891300" cy="896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Deliverables</a:t>
            </a:r>
            <a:endParaRPr>
              <a:solidFill>
                <a:srgbClr val="D9D9D9"/>
              </a:solidFill>
            </a:endParaRPr>
          </a:p>
        </p:txBody>
      </p:sp>
      <p:sp>
        <p:nvSpPr>
          <p:cNvPr id="112" name="Google Shape;112;g18d25972a2ba80fc_0"/>
          <p:cNvSpPr txBox="1"/>
          <p:nvPr>
            <p:ph idx="1" type="body"/>
          </p:nvPr>
        </p:nvSpPr>
        <p:spPr>
          <a:xfrm>
            <a:off x="5874325" y="0"/>
            <a:ext cx="6317700" cy="6858000"/>
          </a:xfrm>
          <a:prstGeom prst="rect">
            <a:avLst/>
          </a:prstGeom>
          <a:noFill/>
          <a:ln>
            <a:noFill/>
          </a:ln>
        </p:spPr>
        <p:txBody>
          <a:bodyPr anchorCtr="0" anchor="t" bIns="121900" lIns="121900" spcFirstLastPara="1" rIns="121900" wrap="square" tIns="121900">
            <a:noAutofit/>
          </a:bodyPr>
          <a:lstStyle/>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A deliverable is a final deadline or project milestone that can be provided to external or internal customers.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It is the end result or one of many end results in a project plan that can be quantifiable.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Track Deliverables feature lets you know the status of deliverables dispatched to you by Bank like cheque book, debit/ credit card, bank statements etc. </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The deliverable status can be tracked by logging into Internet Banking or iMobile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(Services &gt; Check Status &gt; Track Deliverables).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Once you submit the number, we will call you to assist with iMobile activation. Please ensure that the mobile number is registered for mobile banking and has GPRS facility activated.</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search on the basis of account number</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track the status of the deliverables dispatched in the past 90 days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If your deliverable is returned to ICICI Bank, you can request for re-dispatch directly from iMobile app or Internet Banking by giving the preferred address for re-dispatch viz. communication address, base branch or any other Bank branch.</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15e858b24d_5_15"/>
          <p:cNvSpPr txBox="1"/>
          <p:nvPr>
            <p:ph type="title"/>
          </p:nvPr>
        </p:nvSpPr>
        <p:spPr>
          <a:xfrm>
            <a:off x="1090525" y="3298800"/>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Analysis</a:t>
            </a:r>
            <a:endParaRPr>
              <a:solidFill>
                <a:srgbClr val="D9D9D9"/>
              </a:solidFill>
            </a:endParaRPr>
          </a:p>
        </p:txBody>
      </p:sp>
      <p:sp>
        <p:nvSpPr>
          <p:cNvPr id="118" name="Google Shape;118;g215e858b24d_5_15"/>
          <p:cNvSpPr txBox="1"/>
          <p:nvPr>
            <p:ph idx="1" type="body"/>
          </p:nvPr>
        </p:nvSpPr>
        <p:spPr>
          <a:xfrm>
            <a:off x="5891075" y="179050"/>
            <a:ext cx="6300900" cy="64821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2000" u="sng">
                <a:solidFill>
                  <a:srgbClr val="262626"/>
                </a:solidFill>
                <a:latin typeface="Lora"/>
                <a:ea typeface="Lora"/>
                <a:cs typeface="Lora"/>
                <a:sym typeface="Lora"/>
              </a:rPr>
              <a:t>Possible</a:t>
            </a:r>
            <a:r>
              <a:rPr b="1" lang="en-US" sz="2000">
                <a:solidFill>
                  <a:srgbClr val="262626"/>
                </a:solidFill>
                <a:latin typeface="Lora"/>
                <a:ea typeface="Lora"/>
                <a:cs typeface="Lora"/>
                <a:sym typeface="Lora"/>
              </a:rPr>
              <a:t> </a:t>
            </a:r>
            <a:r>
              <a:rPr b="1" lang="en-US" sz="2000" u="sng">
                <a:solidFill>
                  <a:srgbClr val="262626"/>
                </a:solidFill>
                <a:latin typeface="Lora"/>
                <a:ea typeface="Lora"/>
                <a:cs typeface="Lora"/>
                <a:sym typeface="Lora"/>
              </a:rPr>
              <a:t>Risks</a:t>
            </a:r>
            <a:endParaRPr b="1" sz="2000" u="sng">
              <a:solidFill>
                <a:srgbClr val="262626"/>
              </a:solidFill>
              <a:latin typeface="Lora"/>
              <a:ea typeface="Lora"/>
              <a:cs typeface="Lora"/>
              <a:sym typeface="Lora"/>
            </a:endParaRPr>
          </a:p>
          <a:p>
            <a:pPr indent="-339725" lvl="0" marL="457200" rtl="0" algn="l">
              <a:lnSpc>
                <a:spcPct val="115000"/>
              </a:lnSpc>
              <a:spcBef>
                <a:spcPts val="160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Security</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have a robust security system to prevent hacking, data breaches, and identity theft.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Compliance</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comply with various legal and regulatory requirements, such as anti-money laundering (AML) and know-your-customer (KYC)regulations, to prevent fraud and illegal activities.</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Technical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Technical risks such as system failures, bugs, and errors can lead to lost transactions, customer dissatisfaction, and reputational damage are to be accounted for.</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Operational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Incorrect transaction processing, delays in fund transfers, and inadequate customer service can result in customer complaints and loss of trust.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Verification</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Identity of the user will not be verified and could lead to possible criminal activities</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15e858b24d_5_41"/>
          <p:cNvSpPr txBox="1"/>
          <p:nvPr>
            <p:ph type="title"/>
          </p:nvPr>
        </p:nvSpPr>
        <p:spPr>
          <a:xfrm>
            <a:off x="768225" y="3209275"/>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Management</a:t>
            </a:r>
            <a:endParaRPr>
              <a:solidFill>
                <a:srgbClr val="D9D9D9"/>
              </a:solidFill>
            </a:endParaRPr>
          </a:p>
        </p:txBody>
      </p:sp>
      <p:sp>
        <p:nvSpPr>
          <p:cNvPr id="124" name="Google Shape;124;g215e858b24d_5_41"/>
          <p:cNvSpPr txBox="1"/>
          <p:nvPr/>
        </p:nvSpPr>
        <p:spPr>
          <a:xfrm>
            <a:off x="5922375" y="242950"/>
            <a:ext cx="6028200" cy="636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262626"/>
                </a:solidFill>
                <a:latin typeface="Lora"/>
                <a:ea typeface="Lora"/>
                <a:cs typeface="Lora"/>
                <a:sym typeface="Lora"/>
              </a:rPr>
              <a:t>Risk</a:t>
            </a:r>
            <a:r>
              <a:rPr b="1" i="0" lang="en-US" sz="2000" u="none" cap="none" strike="noStrike">
                <a:solidFill>
                  <a:srgbClr val="262626"/>
                </a:solidFill>
                <a:latin typeface="Lora"/>
                <a:ea typeface="Lora"/>
                <a:cs typeface="Lora"/>
                <a:sym typeface="Lora"/>
              </a:rPr>
              <a:t> </a:t>
            </a:r>
            <a:r>
              <a:rPr b="1" i="0" lang="en-US" sz="2000" u="sng" cap="none" strike="noStrike">
                <a:solidFill>
                  <a:srgbClr val="262626"/>
                </a:solidFill>
                <a:latin typeface="Lora"/>
                <a:ea typeface="Lora"/>
                <a:cs typeface="Lora"/>
                <a:sym typeface="Lora"/>
              </a:rPr>
              <a:t>Mitigation</a:t>
            </a:r>
            <a:endParaRPr b="1" i="0" sz="2000" u="sng" cap="none" strike="noStrike">
              <a:solidFill>
                <a:srgbClr val="262626"/>
              </a:solidFill>
              <a:latin typeface="Lora"/>
              <a:ea typeface="Lora"/>
              <a:cs typeface="Lora"/>
              <a:sym typeface="Lora"/>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Security</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security risks by implementing multi-factor authentication, encryption, firewalls, user verification processes, use secure communication channels, and provide user education on security best practices.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Compliance</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compliance risks, developers will work with legal experts to ensure that our app complies with regulations can implement content filtering and monitoring processes to adjust for regulations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Technical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technical risks by performing regular testing and maintenance of their app, using reliable software development practices, and investing in robust IT infrastructure.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Operational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operational risks, developers will ensure that our app is designed with customer needs in mind, and that customer service is responsive, timely, and effective.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Verification</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The App will need robust and skilled live anti-fraud department to crack down and identify any possible criminal activities before it causes a problem</a:t>
            </a:r>
            <a:endParaRPr b="0" i="0" sz="1750" u="none" cap="none" strike="noStrike">
              <a:solidFill>
                <a:srgbClr val="26262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2023-03-04T10:14:43Z</dcterms:created>
  <dc:creator>KM14774</dc:creator>
</cp:coreProperties>
</file>