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Lora Medium"/>
      <p:regular r:id="rId16"/>
      <p:bold r:id="rId17"/>
      <p:italic r:id="rId18"/>
      <p:boldItalic r:id="rId19"/>
    </p:embeddedFont>
    <p:embeddedFont>
      <p:font typeface="Montserrat SemiBold"/>
      <p:regular r:id="rId20"/>
      <p:bold r:id="rId21"/>
      <p:italic r:id="rId22"/>
      <p:boldItalic r:id="rId23"/>
    </p:embeddedFont>
    <p:embeddedFont>
      <p:font typeface="Roboto"/>
      <p:regular r:id="rId24"/>
      <p:bold r:id="rId25"/>
      <p:italic r:id="rId26"/>
      <p:boldItalic r:id="rId27"/>
    </p:embeddedFont>
    <p:embeddedFont>
      <p:font typeface="Lora"/>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giCS9is/i/e1X2eKY4/pgYzxfI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F398D7-16B9-4CB0-9153-8403947C8B9F}">
  <a:tblStyle styleId="{A0F398D7-16B9-4CB0-9153-8403947C8B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SemiBold-regular.fntdata"/><Relationship Id="rId22" Type="http://schemas.openxmlformats.org/officeDocument/2006/relationships/font" Target="fonts/MontserratSemiBold-italic.fntdata"/><Relationship Id="rId21" Type="http://schemas.openxmlformats.org/officeDocument/2006/relationships/font" Target="fonts/MontserratSemiBold-bold.fntdata"/><Relationship Id="rId24" Type="http://schemas.openxmlformats.org/officeDocument/2006/relationships/font" Target="fonts/Roboto-regular.fntdata"/><Relationship Id="rId23" Type="http://schemas.openxmlformats.org/officeDocument/2006/relationships/font" Target="fonts/Montserrat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ora-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boldItalic.fntdata"/><Relationship Id="rId30" Type="http://schemas.openxmlformats.org/officeDocument/2006/relationships/font" Target="fonts/Lora-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font" Target="fonts/LoraMedium-bold.fntdata"/><Relationship Id="rId16" Type="http://schemas.openxmlformats.org/officeDocument/2006/relationships/font" Target="fonts/LoraMedium-regular.fntdata"/><Relationship Id="rId19" Type="http://schemas.openxmlformats.org/officeDocument/2006/relationships/font" Target="fonts/LoraMedium-boldItalic.fntdata"/><Relationship Id="rId18" Type="http://schemas.openxmlformats.org/officeDocument/2006/relationships/font" Target="fonts/Lora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5e858b24d_5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5e858b24d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5e858b24d_0_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5e858b24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5af1b7a1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5af1b7a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d25972a2ba80fc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d25972a2ba80f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5e858b24d_5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5e858b24d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5e858b24d_5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5e858b24d_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215e858b24d_0_238"/>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g215e858b24d_0_238"/>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g215e858b24d_0_238"/>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g215e858b24d_0_2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g215e858b24d_0_283"/>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g215e858b24d_0_283"/>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57" name="Google Shape;57;g215e858b24d_0_28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g215e858b24d_0_28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g215e858b24d_0_28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3F3F3F"/>
              </a:buClr>
              <a:buSzPts val="4800"/>
              <a:buFont typeface="Calibri"/>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2" name="Google Shape;62;g215e858b24d_0_289"/>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rtl="0" algn="l">
              <a:lnSpc>
                <a:spcPct val="90000"/>
              </a:lnSpc>
              <a:spcBef>
                <a:spcPts val="1200"/>
              </a:spcBef>
              <a:spcAft>
                <a:spcPts val="0"/>
              </a:spcAft>
              <a:buSzPts val="1800"/>
              <a:buChar char="●"/>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63" name="Google Shape;63;g215e858b24d_0_289"/>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215e858b24d_0_28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g215e858b24d_0_28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g215e858b24d_0_24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g215e858b24d_0_24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g215e858b24d_0_243"/>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g215e858b24d_0_2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215e858b24d_0_248"/>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215e858b24d_0_248"/>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g215e858b24d_0_248"/>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g215e858b24d_0_248"/>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4" name="Google Shape;24;g215e858b24d_0_248"/>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5" name="Google Shape;25;g215e858b24d_0_24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g215e858b24d_0_25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15e858b24d_0_255"/>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9" name="Google Shape;29;g215e858b24d_0_255"/>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215e858b24d_0_255"/>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1" name="Google Shape;31;g215e858b24d_0_2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15e858b24d_0_261"/>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215e858b24d_0_261"/>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5" name="Google Shape;35;g215e858b24d_0_2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215e858b24d_0_265"/>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215e858b24d_0_265"/>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g215e858b24d_0_265"/>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0" name="Google Shape;40;g215e858b24d_0_26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g215e858b24d_0_270"/>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g215e858b24d_0_27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g215e858b24d_0_273"/>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215e858b24d_0_273"/>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7" name="Google Shape;47;g215e858b24d_0_273"/>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48" name="Google Shape;48;g215e858b24d_0_273"/>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9" name="Google Shape;49;g215e858b24d_0_2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215e858b24d_0_279"/>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215e858b24d_0_279"/>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3" name="Google Shape;53;g215e858b24d_0_27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g215e858b24d_0_23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7" name="Google Shape;7;g215e858b24d_0_23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8" name="Google Shape;8;g215e858b24d_0_2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1"/>
          <p:cNvSpPr txBox="1"/>
          <p:nvPr>
            <p:ph type="ctrTitle"/>
          </p:nvPr>
        </p:nvSpPr>
        <p:spPr>
          <a:xfrm>
            <a:off x="1100050" y="904456"/>
            <a:ext cx="10058400" cy="177240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rgbClr val="639323"/>
              </a:buClr>
              <a:buSzPts val="8000"/>
              <a:buFont typeface="Calibri"/>
              <a:buNone/>
            </a:pPr>
            <a:r>
              <a:rPr lang="en-US" sz="10300">
                <a:solidFill>
                  <a:srgbClr val="33394B"/>
                </a:solidFill>
                <a:highlight>
                  <a:srgbClr val="FFFFFF"/>
                </a:highlight>
                <a:latin typeface="Montserrat SemiBold"/>
                <a:ea typeface="Montserrat SemiBold"/>
                <a:cs typeface="Montserrat SemiBold"/>
                <a:sym typeface="Montserrat SemiBold"/>
              </a:rPr>
              <a:t>LOOT MANIAC</a:t>
            </a:r>
            <a:endParaRPr sz="10300">
              <a:solidFill>
                <a:srgbClr val="33394B"/>
              </a:solidFill>
              <a:highlight>
                <a:srgbClr val="FFFFFF"/>
              </a:highlight>
              <a:latin typeface="Montserrat SemiBold"/>
              <a:ea typeface="Montserrat SemiBold"/>
              <a:cs typeface="Montserrat SemiBold"/>
              <a:sym typeface="Montserrat SemiBold"/>
            </a:endParaRPr>
          </a:p>
        </p:txBody>
      </p:sp>
      <p:sp>
        <p:nvSpPr>
          <p:cNvPr id="71" name="Google Shape;71;p1"/>
          <p:cNvSpPr txBox="1"/>
          <p:nvPr>
            <p:ph idx="1" type="subTitle"/>
          </p:nvPr>
        </p:nvSpPr>
        <p:spPr>
          <a:xfrm>
            <a:off x="1100041" y="4179841"/>
            <a:ext cx="10058400" cy="2259000"/>
          </a:xfrm>
          <a:prstGeom prst="rect">
            <a:avLst/>
          </a:prstGeom>
          <a:noFill/>
          <a:ln>
            <a:noFill/>
          </a:ln>
        </p:spPr>
        <p:txBody>
          <a:bodyPr anchorCtr="0" anchor="t" bIns="45700" lIns="91425" spcFirstLastPara="1" rIns="91425" wrap="square" tIns="45700">
            <a:noAutofit/>
          </a:bodyPr>
          <a:lstStyle/>
          <a:p>
            <a:pPr indent="0" lvl="0" marL="0" rtl="0" algn="r">
              <a:lnSpc>
                <a:spcPct val="70000"/>
              </a:lnSpc>
              <a:spcBef>
                <a:spcPts val="0"/>
              </a:spcBef>
              <a:spcAft>
                <a:spcPts val="0"/>
              </a:spcAft>
              <a:buSzPts val="2080"/>
              <a:buNone/>
            </a:pPr>
            <a:r>
              <a:rPr b="1" lang="en-US" sz="2980">
                <a:solidFill>
                  <a:srgbClr val="FFFFFF"/>
                </a:solidFill>
              </a:rPr>
              <a:t>A PROJECT </a:t>
            </a:r>
            <a:r>
              <a:rPr b="1" lang="en-US" sz="2980">
                <a:solidFill>
                  <a:srgbClr val="FFFFFF"/>
                </a:solidFill>
              </a:rPr>
              <a:t>BY THE HUB</a:t>
            </a:r>
            <a:endParaRPr b="1" sz="2980">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-CHIRAG PREMRAJ</a:t>
            </a:r>
            <a:endParaRPr b="1" sz="2460">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-JAGADESH</a:t>
            </a:r>
            <a:endParaRPr sz="1679">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-JAMES VASANTHAN</a:t>
            </a:r>
            <a:endParaRPr sz="1679">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-MOHAMMED ALJAMIN</a:t>
            </a:r>
            <a:r>
              <a:rPr b="1" lang="en-US" sz="2460"/>
              <a:t> </a:t>
            </a:r>
            <a:endParaRPr sz="135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15e858b24d_5_29"/>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US">
                <a:solidFill>
                  <a:srgbClr val="D9D9D9"/>
                </a:solidFill>
              </a:rPr>
              <a:t>Schedule Estimation</a:t>
            </a:r>
            <a:endParaRPr>
              <a:solidFill>
                <a:srgbClr val="D9D9D9"/>
              </a:solidFill>
            </a:endParaRPr>
          </a:p>
        </p:txBody>
      </p:sp>
      <p:graphicFrame>
        <p:nvGraphicFramePr>
          <p:cNvPr id="127" name="Google Shape;127;g215e858b24d_5_29"/>
          <p:cNvGraphicFramePr/>
          <p:nvPr/>
        </p:nvGraphicFramePr>
        <p:xfrm>
          <a:off x="952500" y="2013750"/>
          <a:ext cx="3000000" cy="3000000"/>
        </p:xfrm>
        <a:graphic>
          <a:graphicData uri="http://schemas.openxmlformats.org/drawingml/2006/table">
            <a:tbl>
              <a:tblPr>
                <a:noFill/>
                <a:tableStyleId>{A0F398D7-16B9-4CB0-9153-8403947C8B9F}</a:tableStyleId>
              </a:tblPr>
              <a:tblGrid>
                <a:gridCol w="2612075"/>
                <a:gridCol w="2612075"/>
                <a:gridCol w="2612075"/>
                <a:gridCol w="2612075"/>
              </a:tblGrid>
              <a:tr h="759075">
                <a:tc>
                  <a:txBody>
                    <a:bodyPr/>
                    <a:lstStyle/>
                    <a:p>
                      <a:pPr indent="0" lvl="0" marL="0" rtl="0" algn="ctr">
                        <a:spcBef>
                          <a:spcPts val="0"/>
                        </a:spcBef>
                        <a:spcAft>
                          <a:spcPts val="0"/>
                        </a:spcAft>
                        <a:buNone/>
                      </a:pPr>
                      <a:r>
                        <a:rPr b="1" lang="en-US" sz="2000"/>
                        <a:t>Task</a:t>
                      </a:r>
                      <a:endParaRPr b="1" sz="2000"/>
                    </a:p>
                  </a:txBody>
                  <a:tcPr marT="91425" marB="91425" marR="91425" marL="91425" anchor="ctr"/>
                </a:tc>
                <a:tc>
                  <a:txBody>
                    <a:bodyPr/>
                    <a:lstStyle/>
                    <a:p>
                      <a:pPr indent="0" lvl="0" marL="0" rtl="0" algn="ctr">
                        <a:spcBef>
                          <a:spcPts val="0"/>
                        </a:spcBef>
                        <a:spcAft>
                          <a:spcPts val="0"/>
                        </a:spcAft>
                        <a:buNone/>
                      </a:pPr>
                      <a:r>
                        <a:rPr b="1" lang="en-US" sz="2000"/>
                        <a:t>Description</a:t>
                      </a:r>
                      <a:endParaRPr b="1" sz="2000"/>
                    </a:p>
                  </a:txBody>
                  <a:tcPr marT="91425" marB="91425" marR="91425" marL="91425" anchor="ctr"/>
                </a:tc>
                <a:tc>
                  <a:txBody>
                    <a:bodyPr/>
                    <a:lstStyle/>
                    <a:p>
                      <a:pPr indent="0" lvl="0" marL="0" rtl="0" algn="ctr">
                        <a:spcBef>
                          <a:spcPts val="0"/>
                        </a:spcBef>
                        <a:spcAft>
                          <a:spcPts val="0"/>
                        </a:spcAft>
                        <a:buNone/>
                      </a:pPr>
                      <a:r>
                        <a:rPr b="1" lang="en-US" sz="2000"/>
                        <a:t>Start Date</a:t>
                      </a:r>
                      <a:endParaRPr b="1" sz="2000"/>
                    </a:p>
                  </a:txBody>
                  <a:tcPr marT="91425" marB="91425" marR="91425" marL="91425" anchor="ctr"/>
                </a:tc>
                <a:tc>
                  <a:txBody>
                    <a:bodyPr/>
                    <a:lstStyle/>
                    <a:p>
                      <a:pPr indent="0" lvl="0" marL="0" rtl="0" algn="ctr">
                        <a:spcBef>
                          <a:spcPts val="0"/>
                        </a:spcBef>
                        <a:spcAft>
                          <a:spcPts val="0"/>
                        </a:spcAft>
                        <a:buNone/>
                      </a:pPr>
                      <a:r>
                        <a:rPr b="1" lang="en-US" sz="2000"/>
                        <a:t>End Date</a:t>
                      </a:r>
                      <a:endParaRPr b="1" sz="2000"/>
                    </a:p>
                  </a:txBody>
                  <a:tcPr marT="91425" marB="91425" marR="91425" marL="91425" anchor="ctr"/>
                </a:tc>
              </a:tr>
              <a:tr h="759075">
                <a:tc>
                  <a:txBody>
                    <a:bodyPr/>
                    <a:lstStyle/>
                    <a:p>
                      <a:pPr indent="0" lvl="0" marL="0" rtl="0" algn="ctr">
                        <a:spcBef>
                          <a:spcPts val="0"/>
                        </a:spcBef>
                        <a:spcAft>
                          <a:spcPts val="0"/>
                        </a:spcAft>
                        <a:buNone/>
                      </a:pPr>
                      <a:r>
                        <a:rPr b="1" lang="en-US" sz="1600"/>
                        <a:t>Requirement Gathering</a:t>
                      </a:r>
                      <a:endParaRPr b="1" sz="1600"/>
                    </a:p>
                  </a:txBody>
                  <a:tcPr marT="91425" marB="91425" marR="91425" marL="91425" anchor="ctr"/>
                </a:tc>
                <a:tc>
                  <a:txBody>
                    <a:bodyPr/>
                    <a:lstStyle/>
                    <a:p>
                      <a:pPr indent="0" lvl="0" marL="0" rtl="0" algn="l">
                        <a:spcBef>
                          <a:spcPts val="0"/>
                        </a:spcBef>
                        <a:spcAft>
                          <a:spcPts val="0"/>
                        </a:spcAft>
                        <a:buNone/>
                      </a:pPr>
                      <a:r>
                        <a:rPr lang="en-US"/>
                        <a:t>determine the requirements for the web application </a:t>
                      </a:r>
                      <a:endParaRPr/>
                    </a:p>
                  </a:txBody>
                  <a:tcPr marT="91425" marB="91425" marR="91425" marL="91425"/>
                </a:tc>
                <a:tc>
                  <a:txBody>
                    <a:bodyPr/>
                    <a:lstStyle/>
                    <a:p>
                      <a:pPr indent="0" lvl="0" marL="0" rtl="0" algn="l">
                        <a:spcBef>
                          <a:spcPts val="0"/>
                        </a:spcBef>
                        <a:spcAft>
                          <a:spcPts val="0"/>
                        </a:spcAft>
                        <a:buNone/>
                      </a:pPr>
                      <a:r>
                        <a:rPr lang="en-US"/>
                        <a:t>06/03/23</a:t>
                      </a:r>
                      <a:endParaRPr/>
                    </a:p>
                  </a:txBody>
                  <a:tcPr marT="91425" marB="91425" marR="91425" marL="91425"/>
                </a:tc>
                <a:tc>
                  <a:txBody>
                    <a:bodyPr/>
                    <a:lstStyle/>
                    <a:p>
                      <a:pPr indent="0" lvl="0" marL="0" rtl="0" algn="l">
                        <a:spcBef>
                          <a:spcPts val="0"/>
                        </a:spcBef>
                        <a:spcAft>
                          <a:spcPts val="0"/>
                        </a:spcAft>
                        <a:buNone/>
                      </a:pPr>
                      <a:r>
                        <a:rPr lang="en-US"/>
                        <a:t>08/03/23</a:t>
                      </a:r>
                      <a:endParaRPr/>
                    </a:p>
                  </a:txBody>
                  <a:tcPr marT="91425" marB="91425" marR="91425" marL="91425"/>
                </a:tc>
              </a:tr>
              <a:tr h="759075">
                <a:tc>
                  <a:txBody>
                    <a:bodyPr/>
                    <a:lstStyle/>
                    <a:p>
                      <a:pPr indent="0" lvl="0" marL="0" rtl="0" algn="ctr">
                        <a:spcBef>
                          <a:spcPts val="0"/>
                        </a:spcBef>
                        <a:spcAft>
                          <a:spcPts val="0"/>
                        </a:spcAft>
                        <a:buNone/>
                      </a:pPr>
                      <a:r>
                        <a:rPr b="1" lang="en-US" sz="1600"/>
                        <a:t>Design and Architecture</a:t>
                      </a:r>
                      <a:endParaRPr b="1" sz="1600"/>
                    </a:p>
                  </a:txBody>
                  <a:tcPr marT="91425" marB="91425" marR="91425" marL="91425" anchor="ctr"/>
                </a:tc>
                <a:tc>
                  <a:txBody>
                    <a:bodyPr/>
                    <a:lstStyle/>
                    <a:p>
                      <a:pPr indent="0" lvl="0" marL="0" rtl="0" algn="l">
                        <a:spcBef>
                          <a:spcPts val="0"/>
                        </a:spcBef>
                        <a:spcAft>
                          <a:spcPts val="0"/>
                        </a:spcAft>
                        <a:buNone/>
                      </a:pPr>
                      <a:r>
                        <a:rPr lang="en-US"/>
                        <a:t>create the prototype model for the main application</a:t>
                      </a:r>
                      <a:endParaRPr/>
                    </a:p>
                  </a:txBody>
                  <a:tcPr marT="91425" marB="91425" marR="91425" marL="91425"/>
                </a:tc>
                <a:tc>
                  <a:txBody>
                    <a:bodyPr/>
                    <a:lstStyle/>
                    <a:p>
                      <a:pPr indent="0" lvl="0" marL="0" rtl="0" algn="l">
                        <a:spcBef>
                          <a:spcPts val="0"/>
                        </a:spcBef>
                        <a:spcAft>
                          <a:spcPts val="0"/>
                        </a:spcAft>
                        <a:buNone/>
                      </a:pPr>
                      <a:r>
                        <a:rPr lang="en-US"/>
                        <a:t>08/03/23</a:t>
                      </a:r>
                      <a:endParaRPr/>
                    </a:p>
                  </a:txBody>
                  <a:tcPr marT="91425" marB="91425" marR="91425" marL="91425"/>
                </a:tc>
                <a:tc>
                  <a:txBody>
                    <a:bodyPr/>
                    <a:lstStyle/>
                    <a:p>
                      <a:pPr indent="0" lvl="0" marL="0" rtl="0" algn="l">
                        <a:spcBef>
                          <a:spcPts val="0"/>
                        </a:spcBef>
                        <a:spcAft>
                          <a:spcPts val="0"/>
                        </a:spcAft>
                        <a:buNone/>
                      </a:pPr>
                      <a:r>
                        <a:rPr lang="en-US"/>
                        <a:t>10/03/23</a:t>
                      </a:r>
                      <a:endParaRPr/>
                    </a:p>
                  </a:txBody>
                  <a:tcPr marT="91425" marB="91425" marR="91425" marL="91425"/>
                </a:tc>
              </a:tr>
              <a:tr h="759075">
                <a:tc>
                  <a:txBody>
                    <a:bodyPr/>
                    <a:lstStyle/>
                    <a:p>
                      <a:pPr indent="0" lvl="0" marL="0" rtl="0" algn="ctr">
                        <a:spcBef>
                          <a:spcPts val="0"/>
                        </a:spcBef>
                        <a:spcAft>
                          <a:spcPts val="0"/>
                        </a:spcAft>
                        <a:buNone/>
                      </a:pPr>
                      <a:r>
                        <a:rPr b="1" lang="en-US" sz="1800"/>
                        <a:t>Development</a:t>
                      </a:r>
                      <a:endParaRPr b="1" sz="1800"/>
                    </a:p>
                  </a:txBody>
                  <a:tcPr marT="91425" marB="91425" marR="91425" marL="91425" anchor="ctr"/>
                </a:tc>
                <a:tc>
                  <a:txBody>
                    <a:bodyPr/>
                    <a:lstStyle/>
                    <a:p>
                      <a:pPr indent="0" lvl="0" marL="0" rtl="0" algn="l">
                        <a:spcBef>
                          <a:spcPts val="0"/>
                        </a:spcBef>
                        <a:spcAft>
                          <a:spcPts val="0"/>
                        </a:spcAft>
                        <a:buNone/>
                      </a:pPr>
                      <a:r>
                        <a:rPr lang="en-US"/>
                        <a:t>code the front and back end </a:t>
                      </a:r>
                      <a:r>
                        <a:rPr lang="en-US"/>
                        <a:t>separately</a:t>
                      </a:r>
                      <a:r>
                        <a:rPr lang="en-US"/>
                        <a:t> combining them together at the end</a:t>
                      </a:r>
                      <a:endParaRPr/>
                    </a:p>
                  </a:txBody>
                  <a:tcPr marT="91425" marB="91425" marR="91425" marL="91425"/>
                </a:tc>
                <a:tc>
                  <a:txBody>
                    <a:bodyPr/>
                    <a:lstStyle/>
                    <a:p>
                      <a:pPr indent="0" lvl="0" marL="0" rtl="0" algn="l">
                        <a:spcBef>
                          <a:spcPts val="0"/>
                        </a:spcBef>
                        <a:spcAft>
                          <a:spcPts val="0"/>
                        </a:spcAft>
                        <a:buNone/>
                      </a:pPr>
                      <a:r>
                        <a:rPr lang="en-US"/>
                        <a:t>10/03/23</a:t>
                      </a:r>
                      <a:endParaRPr/>
                    </a:p>
                  </a:txBody>
                  <a:tcPr marT="91425" marB="91425" marR="91425" marL="91425"/>
                </a:tc>
                <a:tc>
                  <a:txBody>
                    <a:bodyPr/>
                    <a:lstStyle/>
                    <a:p>
                      <a:pPr indent="0" lvl="0" marL="0" rtl="0" algn="l">
                        <a:spcBef>
                          <a:spcPts val="0"/>
                        </a:spcBef>
                        <a:spcAft>
                          <a:spcPts val="0"/>
                        </a:spcAft>
                        <a:buNone/>
                      </a:pPr>
                      <a:r>
                        <a:rPr lang="en-US"/>
                        <a:t>24/03/23</a:t>
                      </a:r>
                      <a:endParaRPr/>
                    </a:p>
                  </a:txBody>
                  <a:tcPr marT="91425" marB="91425" marR="91425" marL="91425"/>
                </a:tc>
              </a:tr>
              <a:tr h="759075">
                <a:tc>
                  <a:txBody>
                    <a:bodyPr/>
                    <a:lstStyle/>
                    <a:p>
                      <a:pPr indent="0" lvl="0" marL="0" rtl="0" algn="ctr">
                        <a:spcBef>
                          <a:spcPts val="0"/>
                        </a:spcBef>
                        <a:spcAft>
                          <a:spcPts val="0"/>
                        </a:spcAft>
                        <a:buNone/>
                      </a:pPr>
                      <a:r>
                        <a:rPr b="1" lang="en-US" sz="1600"/>
                        <a:t>Testing and Quality Assurance</a:t>
                      </a:r>
                      <a:endParaRPr b="1" sz="1600"/>
                    </a:p>
                  </a:txBody>
                  <a:tcPr marT="91425" marB="91425" marR="91425" marL="91425" anchor="ctr"/>
                </a:tc>
                <a:tc>
                  <a:txBody>
                    <a:bodyPr/>
                    <a:lstStyle/>
                    <a:p>
                      <a:pPr indent="0" lvl="0" marL="0" rtl="0" algn="l">
                        <a:spcBef>
                          <a:spcPts val="0"/>
                        </a:spcBef>
                        <a:spcAft>
                          <a:spcPts val="0"/>
                        </a:spcAft>
                        <a:buNone/>
                      </a:pPr>
                      <a:r>
                        <a:rPr lang="en-US"/>
                        <a:t>conduct user testing and find errors and handle them swiftly</a:t>
                      </a:r>
                      <a:endParaRPr/>
                    </a:p>
                  </a:txBody>
                  <a:tcPr marT="91425" marB="91425" marR="91425" marL="91425"/>
                </a:tc>
                <a:tc>
                  <a:txBody>
                    <a:bodyPr/>
                    <a:lstStyle/>
                    <a:p>
                      <a:pPr indent="0" lvl="0" marL="0" rtl="0" algn="l">
                        <a:spcBef>
                          <a:spcPts val="0"/>
                        </a:spcBef>
                        <a:spcAft>
                          <a:spcPts val="0"/>
                        </a:spcAft>
                        <a:buNone/>
                      </a:pPr>
                      <a:r>
                        <a:rPr lang="en-US"/>
                        <a:t>24/03/23</a:t>
                      </a:r>
                      <a:endParaRPr/>
                    </a:p>
                  </a:txBody>
                  <a:tcPr marT="91425" marB="91425" marR="91425" marL="91425"/>
                </a:tc>
                <a:tc>
                  <a:txBody>
                    <a:bodyPr/>
                    <a:lstStyle/>
                    <a:p>
                      <a:pPr indent="0" lvl="0" marL="0" rtl="0" algn="l">
                        <a:spcBef>
                          <a:spcPts val="0"/>
                        </a:spcBef>
                        <a:spcAft>
                          <a:spcPts val="0"/>
                        </a:spcAft>
                        <a:buNone/>
                      </a:pPr>
                      <a:r>
                        <a:rPr lang="en-US"/>
                        <a:t>26/03/23</a:t>
                      </a:r>
                      <a:endParaRPr/>
                    </a:p>
                  </a:txBody>
                  <a:tcPr marT="91425" marB="91425" marR="91425" marL="91425"/>
                </a:tc>
              </a:tr>
              <a:tr h="759075">
                <a:tc>
                  <a:txBody>
                    <a:bodyPr/>
                    <a:lstStyle/>
                    <a:p>
                      <a:pPr indent="0" lvl="0" marL="0" rtl="0" algn="ctr">
                        <a:spcBef>
                          <a:spcPts val="0"/>
                        </a:spcBef>
                        <a:spcAft>
                          <a:spcPts val="0"/>
                        </a:spcAft>
                        <a:buNone/>
                      </a:pPr>
                      <a:r>
                        <a:rPr b="1" lang="en-US" sz="1700"/>
                        <a:t>Deployment and Fixes</a:t>
                      </a:r>
                      <a:endParaRPr b="1" sz="1700"/>
                    </a:p>
                  </a:txBody>
                  <a:tcPr marT="91425" marB="91425" marR="91425" marL="91425" anchor="ctr"/>
                </a:tc>
                <a:tc>
                  <a:txBody>
                    <a:bodyPr/>
                    <a:lstStyle/>
                    <a:p>
                      <a:pPr indent="0" lvl="0" marL="0" rtl="0" algn="l">
                        <a:spcBef>
                          <a:spcPts val="0"/>
                        </a:spcBef>
                        <a:spcAft>
                          <a:spcPts val="0"/>
                        </a:spcAft>
                        <a:buNone/>
                      </a:pPr>
                      <a:r>
                        <a:rPr lang="en-US"/>
                        <a:t>Deploy the main app and perform updates as </a:t>
                      </a:r>
                      <a:r>
                        <a:rPr lang="en-US"/>
                        <a:t>necessary</a:t>
                      </a:r>
                      <a:r>
                        <a:rPr lang="en-US"/>
                        <a:t> </a:t>
                      </a:r>
                      <a:endParaRPr/>
                    </a:p>
                  </a:txBody>
                  <a:tcPr marT="91425" marB="91425" marR="91425" marL="91425"/>
                </a:tc>
                <a:tc>
                  <a:txBody>
                    <a:bodyPr/>
                    <a:lstStyle/>
                    <a:p>
                      <a:pPr indent="0" lvl="0" marL="0" rtl="0" algn="l">
                        <a:spcBef>
                          <a:spcPts val="0"/>
                        </a:spcBef>
                        <a:spcAft>
                          <a:spcPts val="0"/>
                        </a:spcAft>
                        <a:buNone/>
                      </a:pPr>
                      <a:r>
                        <a:rPr lang="en-US"/>
                        <a:t>26/03/23</a:t>
                      </a:r>
                      <a:endParaRPr/>
                    </a:p>
                  </a:txBody>
                  <a:tcPr marT="91425" marB="91425" marR="91425" marL="91425"/>
                </a:tc>
                <a:tc>
                  <a:txBody>
                    <a:bodyPr/>
                    <a:lstStyle/>
                    <a:p>
                      <a:pPr indent="0" lvl="0" marL="0" rtl="0" algn="l">
                        <a:spcBef>
                          <a:spcPts val="0"/>
                        </a:spcBef>
                        <a:spcAft>
                          <a:spcPts val="0"/>
                        </a:spcAft>
                        <a:buNone/>
                      </a:pPr>
                      <a:r>
                        <a:rPr lang="en-US"/>
                        <a:t>30/03/23</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15e858b24d_0_306"/>
          <p:cNvSpPr txBox="1"/>
          <p:nvPr>
            <p:ph idx="2" type="body"/>
          </p:nvPr>
        </p:nvSpPr>
        <p:spPr>
          <a:xfrm>
            <a:off x="6443225" y="2025500"/>
            <a:ext cx="5333100" cy="4101600"/>
          </a:xfrm>
          <a:prstGeom prst="rect">
            <a:avLst/>
          </a:prstGeom>
        </p:spPr>
        <p:txBody>
          <a:bodyPr anchorCtr="0" anchor="t" bIns="121900" lIns="121900" spcFirstLastPara="1" rIns="121900" wrap="square" tIns="121900">
            <a:normAutofit/>
          </a:bodyPr>
          <a:lstStyle/>
          <a:p>
            <a:pPr indent="0" lvl="0" marL="0" rtl="0" algn="l">
              <a:lnSpc>
                <a:spcPct val="200000"/>
              </a:lnSpc>
              <a:spcBef>
                <a:spcPts val="0"/>
              </a:spcBef>
              <a:spcAft>
                <a:spcPts val="1600"/>
              </a:spcAft>
              <a:buNone/>
            </a:pPr>
            <a:r>
              <a:rPr b="1" lang="en-US" sz="2400">
                <a:solidFill>
                  <a:srgbClr val="262626"/>
                </a:solidFill>
                <a:latin typeface="Lora"/>
                <a:ea typeface="Lora"/>
                <a:cs typeface="Lora"/>
                <a:sym typeface="Lora"/>
              </a:rPr>
              <a:t>8.  </a:t>
            </a:r>
            <a:r>
              <a:rPr b="1" lang="en-US" sz="2400">
                <a:solidFill>
                  <a:srgbClr val="262626"/>
                </a:solidFill>
                <a:latin typeface="Lora"/>
                <a:ea typeface="Lora"/>
                <a:cs typeface="Lora"/>
                <a:sym typeface="Lora"/>
              </a:rPr>
              <a:t> SCHEDULE ESTIMATION</a:t>
            </a:r>
            <a:endParaRPr b="1" sz="2400">
              <a:solidFill>
                <a:srgbClr val="262626"/>
              </a:solidFill>
              <a:latin typeface="Lora"/>
              <a:ea typeface="Lora"/>
              <a:cs typeface="Lora"/>
              <a:sym typeface="Lora"/>
            </a:endParaRPr>
          </a:p>
        </p:txBody>
      </p:sp>
      <p:sp>
        <p:nvSpPr>
          <p:cNvPr id="77" name="Google Shape;77;g215e858b24d_0_306"/>
          <p:cNvSpPr txBox="1"/>
          <p:nvPr>
            <p:ph type="title"/>
          </p:nvPr>
        </p:nvSpPr>
        <p:spPr>
          <a:xfrm>
            <a:off x="415633" y="5493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solidFill>
                  <a:srgbClr val="D9D9D9"/>
                </a:solidFill>
              </a:rPr>
              <a:t>Table Of Contents</a:t>
            </a:r>
            <a:endParaRPr>
              <a:solidFill>
                <a:srgbClr val="D9D9D9"/>
              </a:solidFill>
            </a:endParaRPr>
          </a:p>
        </p:txBody>
      </p:sp>
      <p:sp>
        <p:nvSpPr>
          <p:cNvPr id="78" name="Google Shape;78;g215e858b24d_0_306"/>
          <p:cNvSpPr txBox="1"/>
          <p:nvPr>
            <p:ph idx="1" type="body"/>
          </p:nvPr>
        </p:nvSpPr>
        <p:spPr>
          <a:xfrm>
            <a:off x="415625" y="2115050"/>
            <a:ext cx="5333100" cy="4101600"/>
          </a:xfrm>
          <a:prstGeom prst="rect">
            <a:avLst/>
          </a:prstGeom>
        </p:spPr>
        <p:txBody>
          <a:bodyPr anchorCtr="0" anchor="ctr" bIns="121900" lIns="121900" spcFirstLastPara="1" rIns="121900" wrap="square" tIns="121900">
            <a:normAutofit lnSpcReduction="20000"/>
          </a:bodyPr>
          <a:lstStyle/>
          <a:p>
            <a:pPr indent="-381000" lvl="0" marL="457200" rtl="0" algn="l">
              <a:spcBef>
                <a:spcPts val="0"/>
              </a:spcBef>
              <a:spcAft>
                <a:spcPts val="0"/>
              </a:spcAft>
              <a:buClr>
                <a:srgbClr val="262626"/>
              </a:buClr>
              <a:buSzPts val="2400"/>
              <a:buFont typeface="Lora"/>
              <a:buAutoNum type="arabicPeriod"/>
            </a:pPr>
            <a:r>
              <a:rPr b="1" lang="en-US" sz="2400">
                <a:solidFill>
                  <a:srgbClr val="262626"/>
                </a:solidFill>
                <a:latin typeface="Lora"/>
                <a:ea typeface="Lora"/>
                <a:cs typeface="Lora"/>
                <a:sym typeface="Lora"/>
              </a:rPr>
              <a:t>INTRODUCTION</a:t>
            </a:r>
            <a:endParaRPr b="1" sz="2400">
              <a:solidFill>
                <a:srgbClr val="262626"/>
              </a:solidFill>
              <a:latin typeface="Lora"/>
              <a:ea typeface="Lora"/>
              <a:cs typeface="Lora"/>
              <a:sym typeface="Lora"/>
            </a:endParaRPr>
          </a:p>
          <a:p>
            <a:pPr indent="-381000" lvl="0" marL="457200" rtl="0" algn="l">
              <a:spcBef>
                <a:spcPts val="0"/>
              </a:spcBef>
              <a:spcAft>
                <a:spcPts val="0"/>
              </a:spcAft>
              <a:buClr>
                <a:srgbClr val="262626"/>
              </a:buClr>
              <a:buSzPts val="2400"/>
              <a:buFont typeface="Lora"/>
              <a:buAutoNum type="arabicPeriod"/>
            </a:pPr>
            <a:r>
              <a:rPr b="1" lang="en-US" sz="2400">
                <a:solidFill>
                  <a:srgbClr val="262626"/>
                </a:solidFill>
                <a:latin typeface="Lora"/>
                <a:ea typeface="Lora"/>
                <a:cs typeface="Lora"/>
                <a:sym typeface="Lora"/>
              </a:rPr>
              <a:t>OVERVIEW</a:t>
            </a:r>
            <a:endParaRPr b="1" sz="2400">
              <a:solidFill>
                <a:srgbClr val="262626"/>
              </a:solidFill>
              <a:latin typeface="Lora"/>
              <a:ea typeface="Lora"/>
              <a:cs typeface="Lora"/>
              <a:sym typeface="Lora"/>
            </a:endParaRPr>
          </a:p>
          <a:p>
            <a:pPr indent="-381000" lvl="0" marL="457200" rtl="0" algn="l">
              <a:spcBef>
                <a:spcPts val="0"/>
              </a:spcBef>
              <a:spcAft>
                <a:spcPts val="0"/>
              </a:spcAft>
              <a:buClr>
                <a:srgbClr val="262626"/>
              </a:buClr>
              <a:buSzPts val="2400"/>
              <a:buFont typeface="Lora"/>
              <a:buAutoNum type="arabicPeriod"/>
            </a:pPr>
            <a:r>
              <a:rPr b="1" lang="en-US" sz="2400">
                <a:solidFill>
                  <a:srgbClr val="262626"/>
                </a:solidFill>
                <a:latin typeface="Lora"/>
                <a:ea typeface="Lora"/>
                <a:cs typeface="Lora"/>
                <a:sym typeface="Lora"/>
              </a:rPr>
              <a:t>FUNCTIONS &amp; FEATURES</a:t>
            </a:r>
            <a:endParaRPr b="1" sz="2400">
              <a:solidFill>
                <a:srgbClr val="262626"/>
              </a:solidFill>
              <a:latin typeface="Lora"/>
              <a:ea typeface="Lora"/>
              <a:cs typeface="Lora"/>
              <a:sym typeface="Lora"/>
            </a:endParaRPr>
          </a:p>
          <a:p>
            <a:pPr indent="-381000" lvl="0" marL="457200" rtl="0" algn="l">
              <a:spcBef>
                <a:spcPts val="0"/>
              </a:spcBef>
              <a:spcAft>
                <a:spcPts val="0"/>
              </a:spcAft>
              <a:buClr>
                <a:srgbClr val="262626"/>
              </a:buClr>
              <a:buSzPts val="2400"/>
              <a:buFont typeface="Lora"/>
              <a:buAutoNum type="arabicPeriod"/>
            </a:pPr>
            <a:r>
              <a:rPr b="1" lang="en-US" sz="2400">
                <a:solidFill>
                  <a:srgbClr val="262626"/>
                </a:solidFill>
                <a:latin typeface="Lora"/>
                <a:ea typeface="Lora"/>
                <a:cs typeface="Lora"/>
                <a:sym typeface="Lora"/>
              </a:rPr>
              <a:t>GOALS &amp; SCOPES</a:t>
            </a:r>
            <a:endParaRPr b="1" sz="2400">
              <a:solidFill>
                <a:srgbClr val="262626"/>
              </a:solidFill>
              <a:latin typeface="Lora"/>
              <a:ea typeface="Lora"/>
              <a:cs typeface="Lora"/>
              <a:sym typeface="Lora"/>
            </a:endParaRPr>
          </a:p>
          <a:p>
            <a:pPr indent="-381000" lvl="0" marL="457200" rtl="0" algn="l">
              <a:spcBef>
                <a:spcPts val="0"/>
              </a:spcBef>
              <a:spcAft>
                <a:spcPts val="0"/>
              </a:spcAft>
              <a:buClr>
                <a:srgbClr val="262626"/>
              </a:buClr>
              <a:buSzPts val="2400"/>
              <a:buFont typeface="Lora"/>
              <a:buAutoNum type="arabicPeriod"/>
            </a:pPr>
            <a:r>
              <a:rPr b="1" lang="en-US" sz="2400">
                <a:solidFill>
                  <a:srgbClr val="262626"/>
                </a:solidFill>
                <a:latin typeface="Lora"/>
                <a:ea typeface="Lora"/>
                <a:cs typeface="Lora"/>
                <a:sym typeface="Lora"/>
              </a:rPr>
              <a:t>DELIVERABLES</a:t>
            </a:r>
            <a:endParaRPr b="1" sz="2400">
              <a:solidFill>
                <a:srgbClr val="262626"/>
              </a:solidFill>
              <a:latin typeface="Lora"/>
              <a:ea typeface="Lora"/>
              <a:cs typeface="Lora"/>
              <a:sym typeface="Lora"/>
            </a:endParaRPr>
          </a:p>
          <a:p>
            <a:pPr indent="-381000" lvl="0" marL="457200" rtl="0" algn="l">
              <a:spcBef>
                <a:spcPts val="0"/>
              </a:spcBef>
              <a:spcAft>
                <a:spcPts val="0"/>
              </a:spcAft>
              <a:buClr>
                <a:srgbClr val="262626"/>
              </a:buClr>
              <a:buSzPts val="2400"/>
              <a:buFont typeface="Lora"/>
              <a:buAutoNum type="arabicPeriod"/>
            </a:pPr>
            <a:r>
              <a:rPr b="1" lang="en-US" sz="2400">
                <a:solidFill>
                  <a:srgbClr val="262626"/>
                </a:solidFill>
                <a:latin typeface="Lora"/>
                <a:ea typeface="Lora"/>
                <a:cs typeface="Lora"/>
                <a:sym typeface="Lora"/>
              </a:rPr>
              <a:t>RISK ANALYSIS</a:t>
            </a:r>
            <a:endParaRPr b="1" sz="2400">
              <a:solidFill>
                <a:srgbClr val="262626"/>
              </a:solidFill>
              <a:latin typeface="Lora"/>
              <a:ea typeface="Lora"/>
              <a:cs typeface="Lora"/>
              <a:sym typeface="Lora"/>
            </a:endParaRPr>
          </a:p>
          <a:p>
            <a:pPr indent="0" lvl="0" marL="457200" rtl="0" algn="l">
              <a:spcBef>
                <a:spcPts val="1600"/>
              </a:spcBef>
              <a:spcAft>
                <a:spcPts val="0"/>
              </a:spcAft>
              <a:buNone/>
            </a:pPr>
            <a:r>
              <a:rPr b="1" lang="en-US" sz="2400">
                <a:solidFill>
                  <a:srgbClr val="262626"/>
                </a:solidFill>
                <a:latin typeface="Lora"/>
                <a:ea typeface="Lora"/>
                <a:cs typeface="Lora"/>
                <a:sym typeface="Lora"/>
              </a:rPr>
              <a:t>6.1 POSSIBLE RISKS</a:t>
            </a:r>
            <a:endParaRPr b="1" sz="2400">
              <a:solidFill>
                <a:srgbClr val="262626"/>
              </a:solidFill>
              <a:latin typeface="Lora"/>
              <a:ea typeface="Lora"/>
              <a:cs typeface="Lora"/>
              <a:sym typeface="Lora"/>
            </a:endParaRPr>
          </a:p>
          <a:p>
            <a:pPr indent="-381000" lvl="0" marL="457200" rtl="0" algn="l">
              <a:spcBef>
                <a:spcPts val="1600"/>
              </a:spcBef>
              <a:spcAft>
                <a:spcPts val="0"/>
              </a:spcAft>
              <a:buClr>
                <a:srgbClr val="262626"/>
              </a:buClr>
              <a:buSzPts val="2400"/>
              <a:buFont typeface="Lora"/>
              <a:buAutoNum type="arabicPeriod"/>
            </a:pPr>
            <a:r>
              <a:rPr b="1" lang="en-US" sz="2400">
                <a:solidFill>
                  <a:srgbClr val="262626"/>
                </a:solidFill>
                <a:latin typeface="Lora"/>
                <a:ea typeface="Lora"/>
                <a:cs typeface="Lora"/>
                <a:sym typeface="Lora"/>
              </a:rPr>
              <a:t>RISK MANAGEMENT</a:t>
            </a:r>
            <a:endParaRPr b="1" sz="2400">
              <a:solidFill>
                <a:srgbClr val="262626"/>
              </a:solidFill>
              <a:latin typeface="Lora"/>
              <a:ea typeface="Lora"/>
              <a:cs typeface="Lora"/>
              <a:sym typeface="Lora"/>
            </a:endParaRPr>
          </a:p>
          <a:p>
            <a:pPr indent="0" lvl="0" marL="457200" rtl="0" algn="l">
              <a:spcBef>
                <a:spcPts val="1600"/>
              </a:spcBef>
              <a:spcAft>
                <a:spcPts val="1600"/>
              </a:spcAft>
              <a:buNone/>
            </a:pPr>
            <a:r>
              <a:rPr b="1" lang="en-US" sz="2400">
                <a:solidFill>
                  <a:srgbClr val="262626"/>
                </a:solidFill>
                <a:latin typeface="Lora"/>
                <a:ea typeface="Lora"/>
                <a:cs typeface="Lora"/>
                <a:sym typeface="Lora"/>
              </a:rPr>
              <a:t>7.1 RISK MITIGATION</a:t>
            </a:r>
            <a:endParaRPr b="1" sz="2400">
              <a:solidFill>
                <a:srgbClr val="262626"/>
              </a:solidFill>
              <a:latin typeface="Lora"/>
              <a:ea typeface="Lora"/>
              <a:cs typeface="Lora"/>
              <a:sym typeface="Lora"/>
            </a:endParaRPr>
          </a:p>
        </p:txBody>
      </p:sp>
      <p:cxnSp>
        <p:nvCxnSpPr>
          <p:cNvPr id="79" name="Google Shape;79;g215e858b24d_0_306"/>
          <p:cNvCxnSpPr/>
          <p:nvPr/>
        </p:nvCxnSpPr>
        <p:spPr>
          <a:xfrm>
            <a:off x="6078125" y="2043950"/>
            <a:ext cx="45600" cy="4312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415633" y="667900"/>
            <a:ext cx="4941900" cy="33453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AB620D"/>
              </a:buClr>
              <a:buSzPts val="4800"/>
              <a:buFont typeface="Calibri"/>
              <a:buNone/>
            </a:pPr>
            <a:r>
              <a:rPr lang="en-US">
                <a:solidFill>
                  <a:srgbClr val="D9D9D9"/>
                </a:solidFill>
              </a:rPr>
              <a:t>Introduction</a:t>
            </a:r>
            <a:endParaRPr>
              <a:solidFill>
                <a:srgbClr val="D9D9D9"/>
              </a:solidFill>
            </a:endParaRPr>
          </a:p>
        </p:txBody>
      </p:sp>
      <p:sp>
        <p:nvSpPr>
          <p:cNvPr id="85" name="Google Shape;85;p2"/>
          <p:cNvSpPr txBox="1"/>
          <p:nvPr>
            <p:ph idx="1" type="body"/>
          </p:nvPr>
        </p:nvSpPr>
        <p:spPr>
          <a:xfrm>
            <a:off x="5837350" y="250675"/>
            <a:ext cx="6177600" cy="6392400"/>
          </a:xfrm>
          <a:prstGeom prst="rect">
            <a:avLst/>
          </a:prstGeom>
          <a:noFill/>
          <a:ln>
            <a:noFill/>
          </a:ln>
        </p:spPr>
        <p:txBody>
          <a:bodyPr anchorCtr="0" anchor="ctr" bIns="45700" lIns="0" spcFirstLastPara="1" rIns="0" wrap="square" tIns="45700">
            <a:noAutofit/>
          </a:bodyPr>
          <a:lstStyle/>
          <a:p>
            <a:pPr indent="-450850" lvl="0" marL="609600" rtl="0" algn="l">
              <a:lnSpc>
                <a:spcPct val="90000"/>
              </a:lnSpc>
              <a:spcBef>
                <a:spcPts val="0"/>
              </a:spcBef>
              <a:spcAft>
                <a:spcPts val="0"/>
              </a:spcAft>
              <a:buClr>
                <a:srgbClr val="262626"/>
              </a:buClr>
              <a:buSzPts val="2300"/>
              <a:buFont typeface="Lora"/>
              <a:buChar char="●"/>
            </a:pPr>
            <a:r>
              <a:rPr lang="en-US" sz="2300">
                <a:solidFill>
                  <a:srgbClr val="262626"/>
                </a:solidFill>
                <a:latin typeface="Lora"/>
                <a:ea typeface="Lora"/>
                <a:cs typeface="Lora"/>
                <a:sym typeface="Lora"/>
              </a:rPr>
              <a:t>This Document lays out the project plan for the money transfer application “LootManiac” by the team “HUB”</a:t>
            </a:r>
            <a:endParaRPr sz="2300">
              <a:solidFill>
                <a:srgbClr val="262626"/>
              </a:solidFill>
              <a:latin typeface="Lora"/>
              <a:ea typeface="Lora"/>
              <a:cs typeface="Lora"/>
              <a:sym typeface="Lora"/>
            </a:endParaRPr>
          </a:p>
          <a:p>
            <a:pPr indent="-450850" lvl="0" marL="609600" rtl="0" algn="l">
              <a:lnSpc>
                <a:spcPct val="90000"/>
              </a:lnSpc>
              <a:spcBef>
                <a:spcPts val="1400"/>
              </a:spcBef>
              <a:spcAft>
                <a:spcPts val="0"/>
              </a:spcAft>
              <a:buClr>
                <a:srgbClr val="262626"/>
              </a:buClr>
              <a:buSzPts val="2300"/>
              <a:buFont typeface="Lora"/>
              <a:buChar char="●"/>
            </a:pPr>
            <a:r>
              <a:rPr lang="en-US" sz="2300">
                <a:solidFill>
                  <a:srgbClr val="262626"/>
                </a:solidFill>
                <a:latin typeface="Lora"/>
                <a:ea typeface="Lora"/>
                <a:cs typeface="Lora"/>
                <a:sym typeface="Lora"/>
              </a:rPr>
              <a:t>The intended viewers of this document are current and future developers of this money transferring application and the esteemed sponsors </a:t>
            </a:r>
            <a:endParaRPr sz="2300">
              <a:solidFill>
                <a:srgbClr val="262626"/>
              </a:solidFill>
              <a:latin typeface="Lora"/>
              <a:ea typeface="Lora"/>
              <a:cs typeface="Lora"/>
              <a:sym typeface="Lora"/>
            </a:endParaRPr>
          </a:p>
          <a:p>
            <a:pPr indent="-450850" lvl="0" marL="609600" rtl="0" algn="l">
              <a:lnSpc>
                <a:spcPct val="90000"/>
              </a:lnSpc>
              <a:spcBef>
                <a:spcPts val="1400"/>
              </a:spcBef>
              <a:spcAft>
                <a:spcPts val="0"/>
              </a:spcAft>
              <a:buClr>
                <a:srgbClr val="262626"/>
              </a:buClr>
              <a:buSzPts val="2300"/>
              <a:buFont typeface="Lora"/>
              <a:buChar char="●"/>
            </a:pPr>
            <a:r>
              <a:rPr lang="en-US" sz="2300">
                <a:solidFill>
                  <a:srgbClr val="262626"/>
                </a:solidFill>
                <a:latin typeface="Lora"/>
                <a:ea typeface="Lora"/>
                <a:cs typeface="Lora"/>
                <a:sym typeface="Lora"/>
              </a:rPr>
              <a:t>This document will include but not be limited to a summary of the system functionality the scope of the project, the estimated schedule, included risks and the risk mitigation strategies, the development process, metric and measurements, roles and responsibilities and possible future improvements over the horizon</a:t>
            </a:r>
            <a:endParaRPr sz="2300">
              <a:solidFill>
                <a:srgbClr val="262626"/>
              </a:solidFill>
              <a:latin typeface="Lora"/>
              <a:ea typeface="Lora"/>
              <a:cs typeface="Lora"/>
              <a:sym typeface="Lora"/>
            </a:endParaRPr>
          </a:p>
          <a:p>
            <a:pPr indent="0" lvl="0" marL="91440" rtl="0" algn="l">
              <a:lnSpc>
                <a:spcPct val="90000"/>
              </a:lnSpc>
              <a:spcBef>
                <a:spcPts val="1400"/>
              </a:spcBef>
              <a:spcAft>
                <a:spcPts val="0"/>
              </a:spcAft>
              <a:buSzPts val="2000"/>
              <a:buNone/>
            </a:pPr>
            <a:r>
              <a:t/>
            </a:r>
            <a:endParaRPr sz="23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415633" y="667900"/>
            <a:ext cx="4941900" cy="33453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746241"/>
              </a:buClr>
              <a:buSzPts val="4800"/>
              <a:buFont typeface="Calibri"/>
              <a:buNone/>
            </a:pPr>
            <a:r>
              <a:rPr lang="en-US">
                <a:solidFill>
                  <a:srgbClr val="D9D9D9"/>
                </a:solidFill>
              </a:rPr>
              <a:t>Overview</a:t>
            </a:r>
            <a:endParaRPr>
              <a:solidFill>
                <a:srgbClr val="D9D9D9"/>
              </a:solidFill>
            </a:endParaRPr>
          </a:p>
        </p:txBody>
      </p:sp>
      <p:sp>
        <p:nvSpPr>
          <p:cNvPr id="91" name="Google Shape;91;p3"/>
          <p:cNvSpPr txBox="1"/>
          <p:nvPr>
            <p:ph idx="1" type="body"/>
          </p:nvPr>
        </p:nvSpPr>
        <p:spPr>
          <a:xfrm>
            <a:off x="5926900" y="250675"/>
            <a:ext cx="6087900" cy="6356700"/>
          </a:xfrm>
          <a:prstGeom prst="rect">
            <a:avLst/>
          </a:prstGeom>
          <a:noFill/>
          <a:ln>
            <a:noFill/>
          </a:ln>
        </p:spPr>
        <p:txBody>
          <a:bodyPr anchorCtr="0" anchor="ctr" bIns="45700" lIns="0" spcFirstLastPara="1" rIns="0" wrap="square" tIns="45700">
            <a:normAutofit/>
          </a:bodyPr>
          <a:lstStyle/>
          <a:p>
            <a:pPr indent="-361950" lvl="0" marL="457200" rtl="0" algn="l">
              <a:lnSpc>
                <a:spcPct val="80000"/>
              </a:lnSpc>
              <a:spcBef>
                <a:spcPts val="0"/>
              </a:spcBef>
              <a:spcAft>
                <a:spcPts val="0"/>
              </a:spcAft>
              <a:buClr>
                <a:srgbClr val="262626"/>
              </a:buClr>
              <a:buSzPts val="2100"/>
              <a:buFont typeface="Lora"/>
              <a:buChar char="●"/>
            </a:pPr>
            <a:r>
              <a:rPr lang="en-US" sz="2100">
                <a:solidFill>
                  <a:srgbClr val="262626"/>
                </a:solidFill>
                <a:latin typeface="Lora"/>
                <a:ea typeface="Lora"/>
                <a:cs typeface="Lora"/>
                <a:sym typeface="Lora"/>
              </a:rPr>
              <a:t>The world is on the move constantly, various gadgets being invented and different innovations found. </a:t>
            </a:r>
            <a:endParaRPr sz="2100">
              <a:solidFill>
                <a:srgbClr val="262626"/>
              </a:solidFill>
              <a:latin typeface="Lora"/>
              <a:ea typeface="Lora"/>
              <a:cs typeface="Lora"/>
              <a:sym typeface="Lora"/>
            </a:endParaRPr>
          </a:p>
          <a:p>
            <a:pPr indent="-361950" lvl="0" marL="457200" rtl="0" algn="l">
              <a:lnSpc>
                <a:spcPct val="80000"/>
              </a:lnSpc>
              <a:spcBef>
                <a:spcPts val="0"/>
              </a:spcBef>
              <a:spcAft>
                <a:spcPts val="0"/>
              </a:spcAft>
              <a:buClr>
                <a:srgbClr val="262626"/>
              </a:buClr>
              <a:buSzPts val="2100"/>
              <a:buFont typeface="Lora"/>
              <a:buChar char="●"/>
            </a:pPr>
            <a:r>
              <a:rPr lang="en-US" sz="2100">
                <a:solidFill>
                  <a:srgbClr val="262626"/>
                </a:solidFill>
                <a:latin typeface="Lora"/>
                <a:ea typeface="Lora"/>
                <a:cs typeface="Lora"/>
                <a:sym typeface="Lora"/>
              </a:rPr>
              <a:t>In this constantly changing world with the constant changes in the currency and various methods of payment ensure that you stay in touch with convenience and comfort with the help of “LootManiac”. </a:t>
            </a:r>
            <a:endParaRPr sz="2100">
              <a:solidFill>
                <a:srgbClr val="262626"/>
              </a:solidFill>
              <a:latin typeface="Lora"/>
              <a:ea typeface="Lora"/>
              <a:cs typeface="Lora"/>
              <a:sym typeface="Lora"/>
            </a:endParaRPr>
          </a:p>
          <a:p>
            <a:pPr indent="-361950" lvl="0" marL="457200" rtl="0" algn="l">
              <a:lnSpc>
                <a:spcPct val="80000"/>
              </a:lnSpc>
              <a:spcBef>
                <a:spcPts val="0"/>
              </a:spcBef>
              <a:spcAft>
                <a:spcPts val="0"/>
              </a:spcAft>
              <a:buClr>
                <a:srgbClr val="262626"/>
              </a:buClr>
              <a:buSzPts val="2100"/>
              <a:buFont typeface="Lora"/>
              <a:buChar char="●"/>
            </a:pPr>
            <a:r>
              <a:rPr lang="en-US" sz="2100">
                <a:solidFill>
                  <a:srgbClr val="262626"/>
                </a:solidFill>
                <a:latin typeface="Lora"/>
                <a:ea typeface="Lora"/>
                <a:cs typeface="Lora"/>
                <a:sym typeface="Lora"/>
              </a:rPr>
              <a:t>Our app allows easy transfer with just a single touch send and </a:t>
            </a:r>
            <a:r>
              <a:rPr lang="en-US" sz="2100">
                <a:solidFill>
                  <a:srgbClr val="262626"/>
                </a:solidFill>
                <a:latin typeface="Lora"/>
                <a:ea typeface="Lora"/>
                <a:cs typeface="Lora"/>
                <a:sym typeface="Lora"/>
              </a:rPr>
              <a:t>receive</a:t>
            </a:r>
            <a:r>
              <a:rPr lang="en-US" sz="2100">
                <a:solidFill>
                  <a:srgbClr val="262626"/>
                </a:solidFill>
                <a:latin typeface="Lora"/>
                <a:ea typeface="Lora"/>
                <a:cs typeface="Lora"/>
                <a:sym typeface="Lora"/>
              </a:rPr>
              <a:t> money from others on the app with our Hi speed transfers that cost next to nothing. </a:t>
            </a:r>
            <a:endParaRPr sz="2100">
              <a:solidFill>
                <a:srgbClr val="262626"/>
              </a:solidFill>
              <a:latin typeface="Lora"/>
              <a:ea typeface="Lora"/>
              <a:cs typeface="Lora"/>
              <a:sym typeface="Lora"/>
            </a:endParaRPr>
          </a:p>
          <a:p>
            <a:pPr indent="-361950" lvl="0" marL="457200" rtl="0" algn="l">
              <a:lnSpc>
                <a:spcPct val="80000"/>
              </a:lnSpc>
              <a:spcBef>
                <a:spcPts val="0"/>
              </a:spcBef>
              <a:spcAft>
                <a:spcPts val="0"/>
              </a:spcAft>
              <a:buClr>
                <a:srgbClr val="262626"/>
              </a:buClr>
              <a:buSzPts val="2100"/>
              <a:buFont typeface="Lora"/>
              <a:buChar char="●"/>
            </a:pPr>
            <a:r>
              <a:rPr lang="en-US" sz="2100">
                <a:solidFill>
                  <a:srgbClr val="262626"/>
                </a:solidFill>
                <a:latin typeface="Lora"/>
                <a:ea typeface="Lora"/>
                <a:cs typeface="Lora"/>
                <a:sym typeface="Lora"/>
              </a:rPr>
              <a:t>Now you never have to be behind on payments and also help a friend or stranger in need with ease whenever you want.</a:t>
            </a:r>
            <a:endParaRPr sz="2100">
              <a:solidFill>
                <a:srgbClr val="262626"/>
              </a:solidFill>
              <a:latin typeface="Lora"/>
              <a:ea typeface="Lora"/>
              <a:cs typeface="Lora"/>
              <a:sym typeface="Lora"/>
            </a:endParaRPr>
          </a:p>
          <a:p>
            <a:pPr indent="-361950" lvl="0" marL="457200" rtl="0" algn="l">
              <a:lnSpc>
                <a:spcPct val="80000"/>
              </a:lnSpc>
              <a:spcBef>
                <a:spcPts val="0"/>
              </a:spcBef>
              <a:spcAft>
                <a:spcPts val="0"/>
              </a:spcAft>
              <a:buClr>
                <a:srgbClr val="262626"/>
              </a:buClr>
              <a:buSzPts val="2100"/>
              <a:buFont typeface="Lora"/>
              <a:buChar char="●"/>
            </a:pPr>
            <a:r>
              <a:rPr lang="en-US" sz="2100">
                <a:solidFill>
                  <a:srgbClr val="262626"/>
                </a:solidFill>
                <a:latin typeface="Lora"/>
                <a:ea typeface="Lora"/>
                <a:cs typeface="Lora"/>
                <a:sym typeface="Lora"/>
              </a:rPr>
              <a:t>No complications no extra checks just set up your account link your wallet and </a:t>
            </a:r>
            <a:r>
              <a:rPr lang="en-US" sz="2100">
                <a:solidFill>
                  <a:srgbClr val="262626"/>
                </a:solidFill>
                <a:latin typeface="Lora"/>
                <a:ea typeface="Lora"/>
                <a:cs typeface="Lora"/>
                <a:sym typeface="Lora"/>
              </a:rPr>
              <a:t>you are set to go.</a:t>
            </a:r>
            <a:endParaRPr sz="2100">
              <a:solidFill>
                <a:srgbClr val="262626"/>
              </a:solidFill>
              <a:latin typeface="Lora"/>
              <a:ea typeface="Lora"/>
              <a:cs typeface="Lora"/>
              <a:sym typeface="Lora"/>
            </a:endParaRPr>
          </a:p>
          <a:p>
            <a:pPr indent="-361950" lvl="0" marL="457200" rtl="0" algn="l">
              <a:lnSpc>
                <a:spcPct val="80000"/>
              </a:lnSpc>
              <a:spcBef>
                <a:spcPts val="0"/>
              </a:spcBef>
              <a:spcAft>
                <a:spcPts val="0"/>
              </a:spcAft>
              <a:buClr>
                <a:srgbClr val="262626"/>
              </a:buClr>
              <a:buSzPts val="2100"/>
              <a:buFont typeface="Lora"/>
              <a:buChar char="●"/>
            </a:pPr>
            <a:r>
              <a:rPr lang="en-US" sz="2100">
                <a:solidFill>
                  <a:srgbClr val="262626"/>
                </a:solidFill>
                <a:latin typeface="Lora"/>
                <a:ea typeface="Lora"/>
                <a:cs typeface="Lora"/>
                <a:sym typeface="Lora"/>
              </a:rPr>
              <a:t>Also involve yourself in our app’s social aspect for some exciting prizes.</a:t>
            </a:r>
            <a:endParaRPr sz="2100">
              <a:solidFill>
                <a:srgbClr val="262626"/>
              </a:solidFill>
              <a:latin typeface="Lora"/>
              <a:ea typeface="Lora"/>
              <a:cs typeface="Lora"/>
              <a:sym typeface="Lora"/>
            </a:endParaRPr>
          </a:p>
          <a:p>
            <a:pPr indent="-361950" lvl="0" marL="457200" rtl="0" algn="l">
              <a:lnSpc>
                <a:spcPct val="80000"/>
              </a:lnSpc>
              <a:spcBef>
                <a:spcPts val="0"/>
              </a:spcBef>
              <a:spcAft>
                <a:spcPts val="0"/>
              </a:spcAft>
              <a:buClr>
                <a:srgbClr val="262626"/>
              </a:buClr>
              <a:buSzPts val="2100"/>
              <a:buFont typeface="Lora"/>
              <a:buChar char="●"/>
            </a:pPr>
            <a:r>
              <a:rPr lang="en-US" sz="2100">
                <a:solidFill>
                  <a:srgbClr val="262626"/>
                </a:solidFill>
                <a:latin typeface="Lora"/>
                <a:ea typeface="Lora"/>
                <a:cs typeface="Lora"/>
                <a:sym typeface="Lora"/>
              </a:rPr>
              <a:t>So what are you waiting for, get set up and step up your money management game now.</a:t>
            </a:r>
            <a:endParaRPr sz="2100">
              <a:solidFill>
                <a:srgbClr val="262626"/>
              </a:solidFill>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415633" y="667900"/>
            <a:ext cx="4941900" cy="33453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739B"/>
              </a:buClr>
              <a:buSzPts val="4800"/>
              <a:buFont typeface="Calibri"/>
              <a:buNone/>
            </a:pPr>
            <a:r>
              <a:rPr lang="en-US">
                <a:solidFill>
                  <a:srgbClr val="D9D9D9"/>
                </a:solidFill>
              </a:rPr>
              <a:t>Functions &amp; Features</a:t>
            </a:r>
            <a:endParaRPr>
              <a:solidFill>
                <a:srgbClr val="D9D9D9"/>
              </a:solidFill>
            </a:endParaRPr>
          </a:p>
        </p:txBody>
      </p:sp>
      <p:sp>
        <p:nvSpPr>
          <p:cNvPr id="97" name="Google Shape;97;p4"/>
          <p:cNvSpPr txBox="1"/>
          <p:nvPr>
            <p:ph idx="1" type="body"/>
          </p:nvPr>
        </p:nvSpPr>
        <p:spPr>
          <a:xfrm>
            <a:off x="5873175" y="202350"/>
            <a:ext cx="6159600" cy="6423000"/>
          </a:xfrm>
          <a:prstGeom prst="rect">
            <a:avLst/>
          </a:prstGeom>
          <a:noFill/>
          <a:ln>
            <a:noFill/>
          </a:ln>
        </p:spPr>
        <p:txBody>
          <a:bodyPr anchorCtr="0" anchor="ctr" bIns="45700" lIns="0" spcFirstLastPara="1" rIns="0" wrap="square" tIns="45700">
            <a:noAutofit/>
          </a:bodyPr>
          <a:lstStyle/>
          <a:p>
            <a:pPr indent="-434975" lvl="0" marL="609600" rtl="0" algn="l">
              <a:lnSpc>
                <a:spcPct val="80000"/>
              </a:lnSpc>
              <a:spcBef>
                <a:spcPts val="0"/>
              </a:spcBef>
              <a:spcAft>
                <a:spcPts val="0"/>
              </a:spcAft>
              <a:buClr>
                <a:srgbClr val="262626"/>
              </a:buClr>
              <a:buSzPts val="2050"/>
              <a:buFont typeface="Lora"/>
              <a:buChar char="●"/>
            </a:pPr>
            <a:r>
              <a:rPr lang="en-US" sz="2050">
                <a:solidFill>
                  <a:srgbClr val="262626"/>
                </a:solidFill>
                <a:latin typeface="Lora"/>
                <a:ea typeface="Lora"/>
                <a:cs typeface="Lora"/>
                <a:sym typeface="Lora"/>
              </a:rPr>
              <a:t>The web application will primarily run on the browser and will function to track and allow transfer of money between accounts</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Plans for a mobile app in the future are in talks</a:t>
            </a:r>
            <a:endParaRPr sz="2050">
              <a:solidFill>
                <a:srgbClr val="262626"/>
              </a:solidFill>
              <a:latin typeface="Lora"/>
              <a:ea typeface="Lora"/>
              <a:cs typeface="Lora"/>
              <a:sym typeface="Lora"/>
            </a:endParaRPr>
          </a:p>
          <a:p>
            <a:pPr indent="-434975" lvl="0" marL="609600" rtl="0" algn="l">
              <a:lnSpc>
                <a:spcPct val="80000"/>
              </a:lnSpc>
              <a:spcBef>
                <a:spcPts val="0"/>
              </a:spcBef>
              <a:spcAft>
                <a:spcPts val="0"/>
              </a:spcAft>
              <a:buClr>
                <a:srgbClr val="262626"/>
              </a:buClr>
              <a:buSzPts val="2050"/>
              <a:buFont typeface="Lora"/>
              <a:buChar char="●"/>
            </a:pPr>
            <a:r>
              <a:rPr lang="en-US" sz="2050">
                <a:solidFill>
                  <a:srgbClr val="262626"/>
                </a:solidFill>
                <a:latin typeface="Lora"/>
                <a:ea typeface="Lora"/>
                <a:cs typeface="Lora"/>
                <a:sym typeface="Lora"/>
              </a:rPr>
              <a:t>The application will allow for users to login the application to send and request money from others also using this app</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This app will store the customer information and restrict unauthorized access from outside</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The app contains several quality of life features to make the transfer between users easier</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Setting your status to request donations allows others to send money</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Helping others on the app can gain you points that can be used in discounts for purchases or towards a weekly raffle with select e-gifts</a:t>
            </a:r>
            <a:endParaRPr sz="2050">
              <a:solidFill>
                <a:srgbClr val="262626"/>
              </a:solidFill>
              <a:latin typeface="Lora"/>
              <a:ea typeface="Lora"/>
              <a:cs typeface="Lora"/>
              <a:sym typeface="Lora"/>
            </a:endParaRPr>
          </a:p>
          <a:p>
            <a:pPr indent="-434975" lvl="0" marL="609600" rtl="0" algn="l">
              <a:lnSpc>
                <a:spcPct val="80000"/>
              </a:lnSpc>
              <a:spcBef>
                <a:spcPts val="0"/>
              </a:spcBef>
              <a:spcAft>
                <a:spcPts val="0"/>
              </a:spcAft>
              <a:buClr>
                <a:srgbClr val="262626"/>
              </a:buClr>
              <a:buSzPts val="2050"/>
              <a:buFont typeface="Lora"/>
              <a:buChar char="●"/>
            </a:pPr>
            <a:r>
              <a:rPr lang="en-US" sz="2050">
                <a:solidFill>
                  <a:srgbClr val="262626"/>
                </a:solidFill>
                <a:latin typeface="Lora"/>
                <a:ea typeface="Lora"/>
                <a:cs typeface="Lora"/>
                <a:sym typeface="Lora"/>
              </a:rPr>
              <a:t>You can also use this application to pay for products at select locations</a:t>
            </a:r>
            <a:endParaRPr sz="2050">
              <a:solidFill>
                <a:srgbClr val="262626"/>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15af1b7a11_0_5"/>
          <p:cNvSpPr txBox="1"/>
          <p:nvPr>
            <p:ph type="title"/>
          </p:nvPr>
        </p:nvSpPr>
        <p:spPr>
          <a:xfrm>
            <a:off x="415633" y="667900"/>
            <a:ext cx="4941900" cy="33453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n-US">
                <a:solidFill>
                  <a:srgbClr val="D9D9D9"/>
                </a:solidFill>
              </a:rPr>
              <a:t>Goals and Scopes</a:t>
            </a:r>
            <a:endParaRPr>
              <a:solidFill>
                <a:srgbClr val="D9D9D9"/>
              </a:solidFill>
            </a:endParaRPr>
          </a:p>
        </p:txBody>
      </p:sp>
      <p:sp>
        <p:nvSpPr>
          <p:cNvPr id="103" name="Google Shape;103;g215af1b7a11_0_5"/>
          <p:cNvSpPr txBox="1"/>
          <p:nvPr>
            <p:ph idx="1" type="body"/>
          </p:nvPr>
        </p:nvSpPr>
        <p:spPr>
          <a:xfrm>
            <a:off x="5855275" y="143250"/>
            <a:ext cx="6195600" cy="6553500"/>
          </a:xfrm>
          <a:prstGeom prst="rect">
            <a:avLst/>
          </a:prstGeom>
        </p:spPr>
        <p:txBody>
          <a:bodyPr anchorCtr="0" anchor="ctr" bIns="121900" lIns="121900" spcFirstLastPara="1" rIns="121900" wrap="square" tIns="121900">
            <a:noAutofit/>
          </a:bodyPr>
          <a:lstStyle/>
          <a:p>
            <a:pPr indent="-368300" lvl="0" marL="457200" rtl="0" algn="l">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Users should be able to link their banks from </a:t>
            </a:r>
            <a:r>
              <a:rPr lang="en-US" sz="2200">
                <a:solidFill>
                  <a:srgbClr val="262626"/>
                </a:solidFill>
                <a:latin typeface="Lora"/>
                <a:ea typeface="Lora"/>
                <a:cs typeface="Lora"/>
                <a:sym typeface="Lora"/>
              </a:rPr>
              <a:t>various districts</a:t>
            </a:r>
            <a:endParaRPr sz="2200">
              <a:solidFill>
                <a:srgbClr val="262626"/>
              </a:solidFill>
              <a:latin typeface="Lora"/>
              <a:ea typeface="Lora"/>
              <a:cs typeface="Lora"/>
              <a:sym typeface="Lora"/>
            </a:endParaRPr>
          </a:p>
          <a:p>
            <a:pPr indent="-368300" lvl="0" marL="457200" rtl="0" algn="l">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They should be able to pay for products with the app with a single touch</a:t>
            </a:r>
            <a:endParaRPr sz="2200">
              <a:solidFill>
                <a:srgbClr val="262626"/>
              </a:solidFill>
              <a:latin typeface="Lora"/>
              <a:ea typeface="Lora"/>
              <a:cs typeface="Lora"/>
              <a:sym typeface="Lora"/>
            </a:endParaRPr>
          </a:p>
          <a:p>
            <a:pPr indent="-368300" lvl="0" marL="457200" rtl="0" algn="l">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They should be able to send money to other users on the app</a:t>
            </a:r>
            <a:endParaRPr sz="2200">
              <a:solidFill>
                <a:srgbClr val="262626"/>
              </a:solidFill>
              <a:latin typeface="Lora"/>
              <a:ea typeface="Lora"/>
              <a:cs typeface="Lora"/>
              <a:sym typeface="Lora"/>
            </a:endParaRPr>
          </a:p>
          <a:p>
            <a:pPr indent="-368300" lvl="0" marL="457200" rtl="0" algn="l">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Request for money should be sent seamlessly on the application</a:t>
            </a:r>
            <a:endParaRPr sz="2200">
              <a:solidFill>
                <a:srgbClr val="262626"/>
              </a:solidFill>
              <a:latin typeface="Lora"/>
              <a:ea typeface="Lora"/>
              <a:cs typeface="Lora"/>
              <a:sym typeface="Lora"/>
            </a:endParaRPr>
          </a:p>
          <a:p>
            <a:pPr indent="-368300" lvl="0" marL="457200" rtl="0" algn="l">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Those who want to help someone in need should be able to help that person with ease</a:t>
            </a:r>
            <a:endParaRPr sz="2200">
              <a:solidFill>
                <a:srgbClr val="262626"/>
              </a:solidFill>
              <a:latin typeface="Lora"/>
              <a:ea typeface="Lora"/>
              <a:cs typeface="Lora"/>
              <a:sym typeface="Lora"/>
            </a:endParaRPr>
          </a:p>
          <a:p>
            <a:pPr indent="-368300" lvl="0" marL="457200" rtl="0" algn="l">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Ability to keep track of your money with an detailed activity tracker</a:t>
            </a:r>
            <a:endParaRPr sz="2200">
              <a:solidFill>
                <a:srgbClr val="262626"/>
              </a:solidFill>
              <a:latin typeface="Lora"/>
              <a:ea typeface="Lora"/>
              <a:cs typeface="Lora"/>
              <a:sym typeface="Lora"/>
            </a:endParaRPr>
          </a:p>
          <a:p>
            <a:pPr indent="-368300" lvl="0" marL="457200" rtl="0" algn="l">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Anonymity must be provided for purchases on the app</a:t>
            </a:r>
            <a:endParaRPr sz="2200">
              <a:solidFill>
                <a:srgbClr val="262626"/>
              </a:solidFill>
              <a:latin typeface="Lora"/>
              <a:ea typeface="Lora"/>
              <a:cs typeface="Lora"/>
              <a:sym typeface="Lora"/>
            </a:endParaRPr>
          </a:p>
          <a:p>
            <a:pPr indent="-368300" lvl="0" marL="457200" rtl="0" algn="l">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Status could be set as an open request for donations for help from others</a:t>
            </a:r>
            <a:endParaRPr sz="2200">
              <a:solidFill>
                <a:srgbClr val="262626"/>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8d25972a2ba80fc_0"/>
          <p:cNvSpPr txBox="1"/>
          <p:nvPr>
            <p:ph type="title"/>
          </p:nvPr>
        </p:nvSpPr>
        <p:spPr>
          <a:xfrm>
            <a:off x="1077000" y="3087775"/>
            <a:ext cx="3891300" cy="896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solidFill>
                  <a:srgbClr val="D9D9D9"/>
                </a:solidFill>
              </a:rPr>
              <a:t>Deliverables</a:t>
            </a:r>
            <a:endParaRPr>
              <a:solidFill>
                <a:srgbClr val="D9D9D9"/>
              </a:solidFill>
            </a:endParaRPr>
          </a:p>
        </p:txBody>
      </p:sp>
      <p:sp>
        <p:nvSpPr>
          <p:cNvPr id="109" name="Google Shape;109;g18d25972a2ba80fc_0"/>
          <p:cNvSpPr txBox="1"/>
          <p:nvPr>
            <p:ph idx="1" type="body"/>
          </p:nvPr>
        </p:nvSpPr>
        <p:spPr>
          <a:xfrm>
            <a:off x="5874325" y="0"/>
            <a:ext cx="6317700" cy="6858000"/>
          </a:xfrm>
          <a:prstGeom prst="rect">
            <a:avLst/>
          </a:prstGeom>
        </p:spPr>
        <p:txBody>
          <a:bodyPr anchorCtr="0" anchor="t" bIns="121900" lIns="121900" spcFirstLastPara="1" rIns="121900" wrap="square" tIns="121900">
            <a:noAutofit/>
          </a:bodyPr>
          <a:lstStyle/>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A deliverable is a final deadline or project milestone that can be provided to external or internal customers.</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It is the end result or one of many end results in a project plan that can be quantifiable.</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Track Deliverables feature lets you know the status of deliverables dispatched to you by Bank like cheque book, debit/ credit card, bank statements etc. </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The deliverable status can be tracked by logging into Internet Banking or iMobile</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(Services &gt; Check Status &gt; Track Deliverables).</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Once you submit the number, we will call you to assist with iMobile activation. Please ensure that the mobile number is registered for mobile banking and has GPRS facility activated.</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You can search on the basis of account number</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You can track the status of the deliverables dispatched in the past 90 days</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If your deliverable is returned to ICICI Bank, you can request for re-dispatch directly from iMobile app or Internet Banking by giving the preferred address for re-dispatch viz. communication address, base branch or any other Bank branch.</a:t>
            </a:r>
            <a:endParaRPr sz="1750">
              <a:solidFill>
                <a:srgbClr val="262626"/>
              </a:solidFill>
              <a:latin typeface="Lora Medium"/>
              <a:ea typeface="Lora Medium"/>
              <a:cs typeface="Lora Medium"/>
              <a:sym typeface="Lora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15e858b24d_5_15"/>
          <p:cNvSpPr txBox="1"/>
          <p:nvPr>
            <p:ph type="title"/>
          </p:nvPr>
        </p:nvSpPr>
        <p:spPr>
          <a:xfrm>
            <a:off x="1090525" y="3298800"/>
            <a:ext cx="4596000" cy="12192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solidFill>
                  <a:srgbClr val="D9D9D9"/>
                </a:solidFill>
              </a:rPr>
              <a:t>Risk Analysis</a:t>
            </a:r>
            <a:endParaRPr>
              <a:solidFill>
                <a:srgbClr val="D9D9D9"/>
              </a:solidFill>
            </a:endParaRPr>
          </a:p>
        </p:txBody>
      </p:sp>
      <p:sp>
        <p:nvSpPr>
          <p:cNvPr id="115" name="Google Shape;115;g215e858b24d_5_15"/>
          <p:cNvSpPr txBox="1"/>
          <p:nvPr>
            <p:ph idx="1" type="body"/>
          </p:nvPr>
        </p:nvSpPr>
        <p:spPr>
          <a:xfrm>
            <a:off x="5891075" y="179050"/>
            <a:ext cx="6300900" cy="64821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sz="2000" u="sng">
                <a:solidFill>
                  <a:srgbClr val="262626"/>
                </a:solidFill>
                <a:latin typeface="Lora Medium"/>
                <a:ea typeface="Lora Medium"/>
                <a:cs typeface="Lora Medium"/>
                <a:sym typeface="Lora Medium"/>
              </a:rPr>
              <a:t> </a:t>
            </a:r>
            <a:r>
              <a:rPr b="1" lang="en-US" sz="2000" u="sng">
                <a:solidFill>
                  <a:srgbClr val="262626"/>
                </a:solidFill>
                <a:latin typeface="Lora"/>
                <a:ea typeface="Lora"/>
                <a:cs typeface="Lora"/>
                <a:sym typeface="Lora"/>
              </a:rPr>
              <a:t>Possible</a:t>
            </a:r>
            <a:r>
              <a:rPr b="1" lang="en-US" sz="2000">
                <a:solidFill>
                  <a:srgbClr val="262626"/>
                </a:solidFill>
                <a:latin typeface="Lora"/>
                <a:ea typeface="Lora"/>
                <a:cs typeface="Lora"/>
                <a:sym typeface="Lora"/>
              </a:rPr>
              <a:t> </a:t>
            </a:r>
            <a:r>
              <a:rPr b="1" lang="en-US" sz="2000" u="sng">
                <a:solidFill>
                  <a:srgbClr val="262626"/>
                </a:solidFill>
                <a:latin typeface="Lora"/>
                <a:ea typeface="Lora"/>
                <a:cs typeface="Lora"/>
                <a:sym typeface="Lora"/>
              </a:rPr>
              <a:t>Risks</a:t>
            </a:r>
            <a:endParaRPr b="1" sz="2000" u="sng">
              <a:solidFill>
                <a:srgbClr val="262626"/>
              </a:solidFill>
              <a:latin typeface="Lora"/>
              <a:ea typeface="Lora"/>
              <a:cs typeface="Lora"/>
              <a:sym typeface="Lora"/>
            </a:endParaRPr>
          </a:p>
          <a:p>
            <a:pPr indent="-339725" lvl="0" marL="457200" rtl="0" algn="l">
              <a:spcBef>
                <a:spcPts val="160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Security</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LootManiac must have a robust security system to prevent hacking, data breaches, and identity theft.</a:t>
            </a:r>
            <a:endParaRPr sz="1750">
              <a:solidFill>
                <a:srgbClr val="262626"/>
              </a:solidFill>
              <a:latin typeface="Lora Medium"/>
              <a:ea typeface="Lora Medium"/>
              <a:cs typeface="Lora Medium"/>
              <a:sym typeface="Lora Medium"/>
            </a:endParaRPr>
          </a:p>
          <a:p>
            <a:pPr indent="-339725" lvl="0" marL="457200" rtl="0" algn="l">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Compliance</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a:t>
            </a:r>
            <a:r>
              <a:rPr b="1" lang="en-US" sz="1750" u="sng">
                <a:solidFill>
                  <a:srgbClr val="262626"/>
                </a:solidFill>
                <a:latin typeface="Lora"/>
                <a:ea typeface="Lora"/>
                <a:cs typeface="Lora"/>
                <a:sym typeface="Lora"/>
              </a:rPr>
              <a:t>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LootManiac must comply with various legal and regulatory requirements, such as anti-money laundering (AML) an</a:t>
            </a:r>
            <a:r>
              <a:rPr lang="en-US" sz="1750">
                <a:solidFill>
                  <a:srgbClr val="262626"/>
                </a:solidFill>
                <a:latin typeface="Lora Medium"/>
                <a:ea typeface="Lora Medium"/>
                <a:cs typeface="Lora Medium"/>
                <a:sym typeface="Lora Medium"/>
              </a:rPr>
              <a:t>d know-your-customer (KYC)</a:t>
            </a:r>
            <a:r>
              <a:rPr lang="en-US" sz="1750">
                <a:solidFill>
                  <a:srgbClr val="262626"/>
                </a:solidFill>
                <a:latin typeface="Lora Medium"/>
                <a:ea typeface="Lora Medium"/>
                <a:cs typeface="Lora Medium"/>
                <a:sym typeface="Lora Medium"/>
              </a:rPr>
              <a:t>regulations, to prevent fraud and illegal activities.</a:t>
            </a:r>
            <a:endParaRPr sz="1750">
              <a:solidFill>
                <a:srgbClr val="262626"/>
              </a:solidFill>
              <a:latin typeface="Lora Medium"/>
              <a:ea typeface="Lora Medium"/>
              <a:cs typeface="Lora Medium"/>
              <a:sym typeface="Lora Medium"/>
            </a:endParaRPr>
          </a:p>
          <a:p>
            <a:pPr indent="-339725" lvl="0" marL="457200" rtl="0" algn="l">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Technical</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Technical risks such as system failures, bugs, and errors can lead to lost transactions, customer dissatisfaction, and reputational damage are to be accounted for.</a:t>
            </a:r>
            <a:endParaRPr sz="1750">
              <a:solidFill>
                <a:srgbClr val="262626"/>
              </a:solidFill>
              <a:latin typeface="Lora Medium"/>
              <a:ea typeface="Lora Medium"/>
              <a:cs typeface="Lora Medium"/>
              <a:sym typeface="Lora Medium"/>
            </a:endParaRPr>
          </a:p>
          <a:p>
            <a:pPr indent="-339725" lvl="0" marL="457200" rtl="0" algn="l">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Operational</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Incorrect transaction processing, delays in fund transfers, and inadequate customer service can result in customer complaints and loss of trust.</a:t>
            </a:r>
            <a:endParaRPr sz="1750">
              <a:solidFill>
                <a:srgbClr val="262626"/>
              </a:solidFill>
              <a:latin typeface="Lora Medium"/>
              <a:ea typeface="Lora Medium"/>
              <a:cs typeface="Lora Medium"/>
              <a:sym typeface="Lora Medium"/>
            </a:endParaRPr>
          </a:p>
          <a:p>
            <a:pPr indent="-339725" lvl="0" marL="457200" rtl="0" algn="l">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Verification</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Identity of the user will not be verified and could lead to possible criminal activities</a:t>
            </a:r>
            <a:endParaRPr sz="1750">
              <a:solidFill>
                <a:srgbClr val="262626"/>
              </a:solidFill>
              <a:latin typeface="Lora Medium"/>
              <a:ea typeface="Lora Medium"/>
              <a:cs typeface="Lora Medium"/>
              <a:sym typeface="Lora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15e858b24d_5_41"/>
          <p:cNvSpPr txBox="1"/>
          <p:nvPr>
            <p:ph type="title"/>
          </p:nvPr>
        </p:nvSpPr>
        <p:spPr>
          <a:xfrm>
            <a:off x="768225" y="3209275"/>
            <a:ext cx="4596000" cy="12192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solidFill>
                  <a:srgbClr val="D9D9D9"/>
                </a:solidFill>
              </a:rPr>
              <a:t>Risk Management</a:t>
            </a:r>
            <a:endParaRPr>
              <a:solidFill>
                <a:srgbClr val="D9D9D9"/>
              </a:solidFill>
            </a:endParaRPr>
          </a:p>
        </p:txBody>
      </p:sp>
      <p:sp>
        <p:nvSpPr>
          <p:cNvPr id="121" name="Google Shape;121;g215e858b24d_5_41"/>
          <p:cNvSpPr txBox="1"/>
          <p:nvPr/>
        </p:nvSpPr>
        <p:spPr>
          <a:xfrm>
            <a:off x="5922375" y="242950"/>
            <a:ext cx="6028200" cy="636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US" sz="2000" u="sng">
                <a:solidFill>
                  <a:srgbClr val="262626"/>
                </a:solidFill>
                <a:latin typeface="Lora"/>
                <a:ea typeface="Lora"/>
                <a:cs typeface="Lora"/>
                <a:sym typeface="Lora"/>
              </a:rPr>
              <a:t>Risk</a:t>
            </a:r>
            <a:r>
              <a:rPr b="1" lang="en-US" sz="2000">
                <a:solidFill>
                  <a:srgbClr val="262626"/>
                </a:solidFill>
                <a:latin typeface="Lora"/>
                <a:ea typeface="Lora"/>
                <a:cs typeface="Lora"/>
                <a:sym typeface="Lora"/>
              </a:rPr>
              <a:t> </a:t>
            </a:r>
            <a:r>
              <a:rPr b="1" lang="en-US" sz="2000" u="sng">
                <a:solidFill>
                  <a:srgbClr val="262626"/>
                </a:solidFill>
                <a:latin typeface="Lora"/>
                <a:ea typeface="Lora"/>
                <a:cs typeface="Lora"/>
                <a:sym typeface="Lora"/>
              </a:rPr>
              <a:t>Mitigation</a:t>
            </a:r>
            <a:endParaRPr b="1" sz="2000" u="sng">
              <a:solidFill>
                <a:srgbClr val="262626"/>
              </a:solidFill>
              <a:latin typeface="Lora"/>
              <a:ea typeface="Lora"/>
              <a:cs typeface="Lora"/>
              <a:sym typeface="Lora"/>
            </a:endParaRPr>
          </a:p>
          <a:p>
            <a:pPr indent="-339725" lvl="0" marL="457200" rtl="0" algn="l">
              <a:lnSpc>
                <a:spcPct val="100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Security</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Developers can mitigate security risks by implementing multi-factor authentication, encryption, firewalls, user verification processes, use secure communication channels, and provide user education on security best practices.</a:t>
            </a:r>
            <a:endParaRPr sz="1750">
              <a:solidFill>
                <a:srgbClr val="262626"/>
              </a:solidFill>
              <a:latin typeface="Lora Medium"/>
              <a:ea typeface="Lora Medium"/>
              <a:cs typeface="Lora Medium"/>
              <a:sym typeface="Lora Medium"/>
            </a:endParaRPr>
          </a:p>
          <a:p>
            <a:pPr indent="-339725" lvl="0" marL="457200" rtl="0" algn="l">
              <a:lnSpc>
                <a:spcPct val="100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Compliance</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To mitigate compliance risks, developers will work with legal experts to ensure that our app complies with regulations can implement content filtering and monitoring processes to adjust for regulations</a:t>
            </a:r>
            <a:endParaRPr sz="1750">
              <a:solidFill>
                <a:srgbClr val="262626"/>
              </a:solidFill>
              <a:latin typeface="Lora Medium"/>
              <a:ea typeface="Lora Medium"/>
              <a:cs typeface="Lora Medium"/>
              <a:sym typeface="Lora Medium"/>
            </a:endParaRPr>
          </a:p>
          <a:p>
            <a:pPr indent="-339725" lvl="0" marL="457200" rtl="0" algn="l">
              <a:lnSpc>
                <a:spcPct val="100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Technical</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Developers can mitigate technical risks by performing regular testing and maintenance of their app, using reliable software development practices, and investing in robust IT infrastructure.</a:t>
            </a:r>
            <a:endParaRPr sz="1750">
              <a:solidFill>
                <a:srgbClr val="262626"/>
              </a:solidFill>
              <a:latin typeface="Lora Medium"/>
              <a:ea typeface="Lora Medium"/>
              <a:cs typeface="Lora Medium"/>
              <a:sym typeface="Lora Medium"/>
            </a:endParaRPr>
          </a:p>
          <a:p>
            <a:pPr indent="-339725" lvl="0" marL="457200" rtl="0" algn="l">
              <a:lnSpc>
                <a:spcPct val="100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Operational</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lang="en-US" sz="1750">
                <a:solidFill>
                  <a:srgbClr val="262626"/>
                </a:solidFill>
                <a:latin typeface="Lora Medium"/>
                <a:ea typeface="Lora Medium"/>
                <a:cs typeface="Lora Medium"/>
                <a:sym typeface="Lora Medium"/>
              </a:rPr>
              <a:t>: To mitigate operational risks, developers will ensure that our app is designed with customer needs in mind, and that customer service is responsive, timely, and effective.</a:t>
            </a:r>
            <a:endParaRPr sz="1750">
              <a:solidFill>
                <a:srgbClr val="262626"/>
              </a:solidFill>
              <a:latin typeface="Lora Medium"/>
              <a:ea typeface="Lora Medium"/>
              <a:cs typeface="Lora Medium"/>
              <a:sym typeface="Lora Medium"/>
            </a:endParaRPr>
          </a:p>
          <a:p>
            <a:pPr indent="-339725" lvl="0" marL="457200" rtl="0" algn="l">
              <a:lnSpc>
                <a:spcPct val="100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Verification</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The App will need robust and skilled live anti-fraud department to crack down and identify any possible criminal activities before it causes a problem</a:t>
            </a:r>
            <a:endParaRPr sz="1750">
              <a:solidFill>
                <a:srgbClr val="262626"/>
              </a:solidFill>
              <a:latin typeface="Lora Medium"/>
              <a:ea typeface="Lora Medium"/>
              <a:cs typeface="Lora Medium"/>
              <a:sym typeface="Lora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2023-03-04T10:14:43Z</dcterms:created>
  <dc:creator>KM14774</dc:creator>
</cp:coreProperties>
</file>