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892" r:id="rId2"/>
    <p:sldId id="257" r:id="rId3"/>
    <p:sldId id="2895" r:id="rId4"/>
    <p:sldId id="2898" r:id="rId5"/>
    <p:sldId id="2904" r:id="rId6"/>
    <p:sldId id="2902" r:id="rId7"/>
    <p:sldId id="2903" r:id="rId8"/>
    <p:sldId id="2893" r:id="rId9"/>
    <p:sldId id="2901" r:id="rId10"/>
    <p:sldId id="2894" r:id="rId11"/>
    <p:sldId id="2905" r:id="rId12"/>
    <p:sldId id="2899" r:id="rId13"/>
    <p:sldId id="2909" r:id="rId14"/>
  </p:sldIdLst>
  <p:sldSz cx="9144000" cy="6858000" type="screen4x3"/>
  <p:notesSz cx="6858000" cy="9144000"/>
  <p:custDataLst>
    <p:tags r:id="rId16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50A03E6-C0CC-4CDC-B333-958756728917}">
          <p14:sldIdLst>
            <p14:sldId id="2892"/>
            <p14:sldId id="257"/>
            <p14:sldId id="2895"/>
            <p14:sldId id="2898"/>
            <p14:sldId id="2904"/>
            <p14:sldId id="2902"/>
            <p14:sldId id="2903"/>
            <p14:sldId id="2893"/>
            <p14:sldId id="2901"/>
            <p14:sldId id="2894"/>
            <p14:sldId id="2905"/>
            <p14:sldId id="2899"/>
            <p14:sldId id="29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5">
          <p15:clr>
            <a:srgbClr val="A4A3A4"/>
          </p15:clr>
        </p15:guide>
        <p15:guide id="2" pos="288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 伟权" initials="刘" lastIdx="8" clrIdx="0"/>
  <p:cmAuthor id="2" name="79938" initials="7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3" d="100"/>
          <a:sy n="73" d="100"/>
        </p:scale>
        <p:origin x="1083" y="42"/>
      </p:cViewPr>
      <p:guideLst>
        <p:guide orient="horz" pos="2185"/>
        <p:guide pos="28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投入导向</a:t>
            </a:r>
            <a:r>
              <a:rPr lang="en-US" altLang="zh-CN" dirty="0"/>
              <a:t>BCC</a:t>
            </a:r>
            <a:r>
              <a:rPr lang="zh-CN" altLang="en-US" dirty="0"/>
              <a:t>模型基本原理示意图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378-44B8-B66B-A7D05270761A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378-44B8-B66B-A7D05270761A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378-44B8-B66B-A7D0527076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63716543"/>
        <c:axId val="1552196655"/>
      </c:lineChart>
      <c:catAx>
        <c:axId val="14637165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52196655"/>
        <c:crosses val="autoZero"/>
        <c:auto val="1"/>
        <c:lblAlgn val="ctr"/>
        <c:lblOffset val="100"/>
        <c:noMultiLvlLbl val="0"/>
      </c:catAx>
      <c:valAx>
        <c:axId val="1552196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637165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0.85825</cdr:x>
      <cdr:y>0.3794</cdr:y>
    </cdr:from>
    <cdr:to>
      <cdr:x>0.88188</cdr:x>
      <cdr:y>0.41255</cdr:y>
    </cdr:to>
    <cdr:sp macro="" textlink="">
      <cdr:nvSpPr>
        <cdr:cNvPr id="2" name="流程图: 接点 1">
          <a:extLst xmlns:a="http://schemas.openxmlformats.org/drawingml/2006/main">
            <a:ext uri="{FF2B5EF4-FFF2-40B4-BE49-F238E27FC236}">
              <a16:creationId xmlns:a16="http://schemas.microsoft.com/office/drawing/2014/main" id="{064547ED-2980-6F85-7B34-E17A8F320AC8}"/>
            </a:ext>
          </a:extLst>
        </cdr:cNvPr>
        <cdr:cNvSpPr/>
      </cdr:nvSpPr>
      <cdr:spPr>
        <a:xfrm xmlns:a="http://schemas.openxmlformats.org/drawingml/2006/main">
          <a:off x="5231904" y="1541882"/>
          <a:ext cx="144016" cy="134724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CN"/>
        </a:p>
      </cdr:txBody>
    </cdr:sp>
  </cdr:relSizeAnchor>
  <cdr:relSizeAnchor xmlns:cdr="http://schemas.openxmlformats.org/drawingml/2006/chartDrawing">
    <cdr:from>
      <cdr:x>0.84202</cdr:x>
      <cdr:y>0.40538</cdr:y>
    </cdr:from>
    <cdr:to>
      <cdr:x>0.9129</cdr:x>
      <cdr:y>0.49626</cdr:y>
    </cdr:to>
    <cdr:sp macro="" textlink="">
      <cdr:nvSpPr>
        <cdr:cNvPr id="3" name="文本框 2">
          <a:extLst xmlns:a="http://schemas.openxmlformats.org/drawingml/2006/main">
            <a:ext uri="{FF2B5EF4-FFF2-40B4-BE49-F238E27FC236}">
              <a16:creationId xmlns:a16="http://schemas.microsoft.com/office/drawing/2014/main" id="{11BCFBA1-38D1-AAAB-6583-1DE85A1DDB9E}"/>
            </a:ext>
          </a:extLst>
        </cdr:cNvPr>
        <cdr:cNvSpPr txBox="1"/>
      </cdr:nvSpPr>
      <cdr:spPr>
        <a:xfrm xmlns:a="http://schemas.openxmlformats.org/drawingml/2006/main">
          <a:off x="5132980" y="1647480"/>
          <a:ext cx="432048" cy="3693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zh-CN" sz="1800" dirty="0"/>
            <a:t>C</a:t>
          </a:r>
          <a:endParaRPr lang="zh-CN" altLang="en-US" sz="1800" dirty="0"/>
        </a:p>
      </cdr:txBody>
    </cdr:sp>
  </cdr:relSizeAnchor>
  <cdr:relSizeAnchor xmlns:cdr="http://schemas.openxmlformats.org/drawingml/2006/chartDrawing">
    <cdr:from>
      <cdr:x>0.73625</cdr:x>
      <cdr:y>0.38459</cdr:y>
    </cdr:from>
    <cdr:to>
      <cdr:x>0.75991</cdr:x>
      <cdr:y>0.41774</cdr:y>
    </cdr:to>
    <cdr:sp macro="" textlink="">
      <cdr:nvSpPr>
        <cdr:cNvPr id="4" name="流程图: 接点 3">
          <a:extLst xmlns:a="http://schemas.openxmlformats.org/drawingml/2006/main">
            <a:ext uri="{FF2B5EF4-FFF2-40B4-BE49-F238E27FC236}">
              <a16:creationId xmlns:a16="http://schemas.microsoft.com/office/drawing/2014/main" id="{C2605A17-5F7A-1E7F-0781-BEFF28592062}"/>
            </a:ext>
          </a:extLst>
        </cdr:cNvPr>
        <cdr:cNvSpPr/>
      </cdr:nvSpPr>
      <cdr:spPr>
        <a:xfrm xmlns:a="http://schemas.openxmlformats.org/drawingml/2006/main">
          <a:off x="4488160" y="1562971"/>
          <a:ext cx="144261" cy="134724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CN"/>
        </a:p>
      </cdr:txBody>
    </cdr:sp>
  </cdr:relSizeAnchor>
  <cdr:relSizeAnchor xmlns:cdr="http://schemas.openxmlformats.org/drawingml/2006/chartDrawing">
    <cdr:from>
      <cdr:x>0.73686</cdr:x>
      <cdr:y>0.39486</cdr:y>
    </cdr:from>
    <cdr:to>
      <cdr:x>0.79592</cdr:x>
      <cdr:y>0.48573</cdr:y>
    </cdr:to>
    <cdr:sp macro="" textlink="">
      <cdr:nvSpPr>
        <cdr:cNvPr id="5" name="文本框 4">
          <a:extLst xmlns:a="http://schemas.openxmlformats.org/drawingml/2006/main">
            <a:ext uri="{FF2B5EF4-FFF2-40B4-BE49-F238E27FC236}">
              <a16:creationId xmlns:a16="http://schemas.microsoft.com/office/drawing/2014/main" id="{20C87D0B-5AD8-843D-C4CD-D9751AE60BC9}"/>
            </a:ext>
          </a:extLst>
        </cdr:cNvPr>
        <cdr:cNvSpPr txBox="1"/>
      </cdr:nvSpPr>
      <cdr:spPr>
        <a:xfrm xmlns:a="http://schemas.openxmlformats.org/drawingml/2006/main">
          <a:off x="4491894" y="1604694"/>
          <a:ext cx="360040" cy="3693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zh-CN" sz="1800" dirty="0"/>
            <a:t>C’</a:t>
          </a:r>
          <a:endParaRPr lang="zh-CN" altLang="en-US" sz="1800" dirty="0"/>
        </a:p>
      </cdr:txBody>
    </cdr:sp>
  </cdr:relSizeAnchor>
  <cdr:relSizeAnchor xmlns:cdr="http://schemas.openxmlformats.org/drawingml/2006/chartDrawing">
    <cdr:from>
      <cdr:x>0.53099</cdr:x>
      <cdr:y>0.33282</cdr:y>
    </cdr:from>
    <cdr:to>
      <cdr:x>0.59005</cdr:x>
      <cdr:y>0.4237</cdr:y>
    </cdr:to>
    <cdr:sp macro="" textlink="">
      <cdr:nvSpPr>
        <cdr:cNvPr id="6" name="文本框 5">
          <a:extLst xmlns:a="http://schemas.openxmlformats.org/drawingml/2006/main">
            <a:ext uri="{FF2B5EF4-FFF2-40B4-BE49-F238E27FC236}">
              <a16:creationId xmlns:a16="http://schemas.microsoft.com/office/drawing/2014/main" id="{7B41D938-0237-DFB3-464C-C364733F02DE}"/>
            </a:ext>
          </a:extLst>
        </cdr:cNvPr>
        <cdr:cNvSpPr txBox="1"/>
      </cdr:nvSpPr>
      <cdr:spPr>
        <a:xfrm xmlns:a="http://schemas.openxmlformats.org/drawingml/2006/main">
          <a:off x="3236912" y="1352570"/>
          <a:ext cx="360040" cy="3693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zh-CN" sz="1800" dirty="0"/>
            <a:t>C”</a:t>
          </a:r>
          <a:endParaRPr lang="zh-CN" altLang="en-US" sz="1800" dirty="0"/>
        </a:p>
      </cdr:txBody>
    </cdr:sp>
  </cdr:relSizeAnchor>
  <cdr:relSizeAnchor xmlns:cdr="http://schemas.openxmlformats.org/drawingml/2006/chartDrawing">
    <cdr:from>
      <cdr:x>0.2655</cdr:x>
      <cdr:y>0.74069</cdr:y>
    </cdr:from>
    <cdr:to>
      <cdr:x>0.31275</cdr:x>
      <cdr:y>0.83157</cdr:y>
    </cdr:to>
    <cdr:sp macro="" textlink="">
      <cdr:nvSpPr>
        <cdr:cNvPr id="7" name="文本框 6">
          <a:extLst xmlns:a="http://schemas.openxmlformats.org/drawingml/2006/main">
            <a:ext uri="{FF2B5EF4-FFF2-40B4-BE49-F238E27FC236}">
              <a16:creationId xmlns:a16="http://schemas.microsoft.com/office/drawing/2014/main" id="{56CEF23D-17AA-93B4-A2A6-BFC058BA188E}"/>
            </a:ext>
          </a:extLst>
        </cdr:cNvPr>
        <cdr:cNvSpPr txBox="1"/>
      </cdr:nvSpPr>
      <cdr:spPr>
        <a:xfrm xmlns:a="http://schemas.openxmlformats.org/drawingml/2006/main">
          <a:off x="1618469" y="3010154"/>
          <a:ext cx="288032" cy="3693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zh-CN" sz="1800" dirty="0"/>
            <a:t>A</a:t>
          </a:r>
          <a:endParaRPr lang="zh-CN" altLang="en-US" sz="18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33780-C451-4576-A162-3E5813E9C151}" type="slidenum">
              <a:rPr lang="zh-CN" altLang="en-US" smtClean="0">
                <a:solidFill>
                  <a:prstClr val="black"/>
                </a:solidFill>
              </a:rPr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33780-C451-4576-A162-3E5813E9C15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079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33780-C451-4576-A162-3E5813E9C15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772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33780-C451-4576-A162-3E5813E9C15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8957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33780-C451-4576-A162-3E5813E9C151}" type="slidenum">
              <a:rPr lang="zh-CN" altLang="en-US" smtClean="0">
                <a:solidFill>
                  <a:prstClr val="black"/>
                </a:solidFill>
              </a:rPr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323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33780-C451-4576-A162-3E5813E9C15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33780-C451-4576-A162-3E5813E9C15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076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33780-C451-4576-A162-3E5813E9C15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574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33780-C451-4576-A162-3E5813E9C15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433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33780-C451-4576-A162-3E5813E9C15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681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33780-C451-4576-A162-3E5813E9C15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100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33780-C451-4576-A162-3E5813E9C15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646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33780-C451-4576-A162-3E5813E9C15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309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rrowheads="1"/>
          </p:cNvSpPr>
          <p:nvPr userDrawn="1"/>
        </p:nvSpPr>
        <p:spPr bwMode="auto">
          <a:xfrm>
            <a:off x="0" y="6573266"/>
            <a:ext cx="9144000" cy="284734"/>
          </a:xfrm>
          <a:prstGeom prst="rect">
            <a:avLst/>
          </a:prstGeom>
          <a:solidFill>
            <a:srgbClr val="0029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spcBef>
                <a:spcPts val="0"/>
              </a:spcBef>
            </a:pPr>
            <a:endParaRPr lang="zh-CN" altLang="en-US" sz="1350">
              <a:solidFill>
                <a:schemeClr val="lt1"/>
              </a:solidFill>
            </a:endParaRPr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0" y="1"/>
            <a:ext cx="9144000" cy="792163"/>
          </a:xfrm>
          <a:prstGeom prst="rect">
            <a:avLst/>
          </a:prstGeom>
          <a:solidFill>
            <a:srgbClr val="0029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7834-38E5-479E-965B-A5C05B601AD9}" type="datetime1">
              <a:rPr kumimoji="1" lang="zh-CN" altLang="en-US" smtClean="0"/>
              <a:t>2022/10/30</a:t>
            </a:fld>
            <a:endParaRPr kumimoji="1" lang="ja-JP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7019528" y="6533070"/>
            <a:ext cx="20574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kumimoji="1" lang="zh-CN" altLang="en-US" dirty="0"/>
              <a:t>第</a:t>
            </a:r>
            <a:fld id="{4BE6EB75-5CD6-490B-88A2-DA43948BFE0D}" type="slidenum">
              <a:rPr kumimoji="1" lang="ja-JP" altLang="en-US" smtClean="0"/>
              <a:t>‹#›</a:t>
            </a:fld>
            <a:r>
              <a:rPr kumimoji="1" lang="zh-CN" altLang="en-US" dirty="0"/>
              <a:t>页</a:t>
            </a:r>
            <a:endParaRPr kumimoji="1" lang="ja-JP" altLang="en-US" b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0" y="2194966"/>
            <a:ext cx="9144000" cy="134762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 flipV="1">
            <a:off x="-2" y="3597530"/>
            <a:ext cx="9144002" cy="45719"/>
          </a:xfrm>
          <a:prstGeom prst="rect">
            <a:avLst/>
          </a:prstGeom>
          <a:solidFill>
            <a:srgbClr val="00007D"/>
          </a:solidFill>
          <a:ln>
            <a:solidFill>
              <a:srgbClr val="002060"/>
            </a:solidFill>
          </a:ln>
        </p:spPr>
        <p:txBody>
          <a:bodyPr rot="10800000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4400">
              <a:solidFill>
                <a:srgbClr val="1F49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4"/>
          <p:cNvSpPr txBox="1">
            <a:spLocks noChangeArrowheads="1"/>
          </p:cNvSpPr>
          <p:nvPr/>
        </p:nvSpPr>
        <p:spPr bwMode="auto">
          <a:xfrm>
            <a:off x="-178611" y="2527724"/>
            <a:ext cx="9501215" cy="682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25000"/>
              </a:lnSpc>
            </a:pPr>
            <a:r>
              <a:rPr lang="en-US" altLang="zh-CN" sz="3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DEA</a:t>
            </a:r>
            <a:r>
              <a:rPr lang="zh-CN" altLang="en-US" sz="3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（数据包络分析法）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84EDD2D-B9D5-D09D-E7AA-6C3678DF5421}"/>
              </a:ext>
            </a:extLst>
          </p:cNvPr>
          <p:cNvSpPr txBox="1"/>
          <p:nvPr/>
        </p:nvSpPr>
        <p:spPr>
          <a:xfrm>
            <a:off x="2267336" y="4590662"/>
            <a:ext cx="4609323" cy="130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汇报人：李梦冉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汇报时间：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2022.10.30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470535" y="857250"/>
            <a:ext cx="8246745" cy="5432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3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516039D-024C-33AE-3552-188C1334FD50}"/>
                  </a:ext>
                </a:extLst>
              </p:cNvPr>
              <p:cNvSpPr txBox="1"/>
              <p:nvPr/>
            </p:nvSpPr>
            <p:spPr>
              <a:xfrm>
                <a:off x="447330" y="928219"/>
                <a:ext cx="8246745" cy="63250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(1)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投入导向</a:t>
                </a: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BCC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模型：</a:t>
                </a: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BCC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模型是在</a:t>
                </a: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CCR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模型（对偶）的基础上增加了约束条件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0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zh-CN" altLang="en-US" sz="20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=1(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𝜆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≥0)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构成</m:t>
                    </m:r>
                  </m:oMath>
                </a14:m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的，其作用是使投影点的生产规模与被评价</a:t>
                </a: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DMU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的生产规模处于同一水平。</a:t>
                </a: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𝑚𝑖𝑛</m:t>
                      </m:r>
                      <m:r>
                        <a:rPr lang="en-US" altLang="zh-CN" i="1" kern="10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</m:oMath>
                  </m:oMathPara>
                </a14:m>
                <a:endParaRPr lang="zh-CN" altLang="zh-CN" kern="100" dirty="0">
                  <a:effectLst/>
                  <a:latin typeface="Cambria Math" panose="020405030504060302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altLang="zh-CN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  <m:sSub>
                            <m:sSub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zh-CN" kern="100" dirty="0">
                  <a:effectLst/>
                  <a:latin typeface="Cambria Math" panose="020405030504060302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altLang="zh-CN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zh-CN" kern="100" dirty="0">
                  <a:effectLst/>
                  <a:latin typeface="Cambria Math" panose="020405030504060302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zh-CN" altLang="zh-CN" kern="100" dirty="0">
                  <a:effectLst/>
                  <a:latin typeface="Cambria Math" panose="020405030504060302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≥0</m:t>
                      </m:r>
                    </m:oMath>
                  </m:oMathPara>
                </a14:m>
                <a:endParaRPr lang="zh-CN" altLang="zh-CN" kern="100" dirty="0">
                  <a:effectLst/>
                  <a:latin typeface="Cambria Math" panose="020405030504060302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i="1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i="1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=1,2,…,</m:t>
                    </m:r>
                    <m:r>
                      <a:rPr lang="en-US" altLang="zh-CN" i="1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i="1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  <m:r>
                      <a:rPr lang="en-US" altLang="zh-CN" i="1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i="1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=1,2,…,</m:t>
                    </m:r>
                    <m:r>
                      <a:rPr lang="en-US" altLang="zh-CN" i="1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altLang="zh-CN" i="1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  <m:r>
                      <a:rPr lang="en-US" altLang="zh-CN" i="1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zh-CN" i="1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=1,2,…,</m:t>
                    </m:r>
                    <m:r>
                      <a:rPr lang="en-US" altLang="zh-CN" i="1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kern="100" dirty="0">
                    <a:effectLst/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     </a:t>
                </a:r>
                <a:r>
                  <a:rPr lang="zh-CN" altLang="en-US" b="1" kern="100" dirty="0">
                    <a:effectLst/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b="1" kern="100" dirty="0">
                    <a:effectLst/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3-1</a:t>
                </a:r>
                <a:r>
                  <a:rPr lang="zh-CN" altLang="en-US" b="1" kern="100" dirty="0">
                    <a:effectLst/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en-US" altLang="zh-CN" b="1" kern="100" dirty="0">
                  <a:effectLst/>
                  <a:latin typeface="Cambria Math" panose="020405030504060302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zh-CN" altLang="en-US" sz="2000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𝜆</m:t>
                    </m:r>
                    <m:r>
                      <a:rPr lang="zh-CN" altLang="en-US" sz="2000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表示</m:t>
                    </m:r>
                  </m:oMath>
                </a14:m>
                <a:r>
                  <a:rPr lang="en-US" altLang="zh-CN" sz="2000" kern="1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DMU</a:t>
                </a:r>
                <a:r>
                  <a:rPr lang="zh-CN" altLang="en-US" sz="2000" kern="1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的线性组合系数；模型的最优解</a:t>
                </a:r>
                <a14:m>
                  <m:oMath xmlns:m="http://schemas.openxmlformats.org/officeDocument/2006/math">
                    <m:r>
                      <a:rPr lang="zh-CN" altLang="en-US" sz="2000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zh-CN" altLang="en-US" sz="2000" kern="1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代表效率值，</a:t>
                </a:r>
                <a14:m>
                  <m:oMath xmlns:m="http://schemas.openxmlformats.org/officeDocument/2006/math">
                    <m:r>
                      <a:rPr lang="zh-CN" altLang="en-US" sz="2000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𝜃</m:t>
                    </m:r>
                    <m:r>
                      <a:rPr lang="zh-CN" altLang="en-US" sz="2000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的</m:t>
                    </m:r>
                  </m:oMath>
                </a14:m>
                <a:r>
                  <a:rPr lang="zh-CN" altLang="en-US" sz="2000" kern="1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范围是</a:t>
                </a:r>
                <a:r>
                  <a:rPr lang="en-US" altLang="zh-CN" sz="2000" kern="1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(0,1]</a:t>
                </a:r>
                <a:r>
                  <a:rPr lang="zh-CN" altLang="en-US" sz="2000" kern="1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lang="zh-CN" altLang="zh-CN" sz="2000" kern="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:endParaRPr lang="en-US" altLang="zh-CN" kern="100" dirty="0">
                  <a:effectLst/>
                  <a:latin typeface="Cambria Math" panose="020405030504060302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endParaRPr lang="zh-CN" altLang="zh-CN" kern="100" dirty="0">
                  <a:effectLst/>
                  <a:latin typeface="Cambria Math" panose="020405030504060302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516039D-024C-33AE-3552-188C1334F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30" y="928219"/>
                <a:ext cx="8246745" cy="6325001"/>
              </a:xfrm>
              <a:prstGeom prst="rect">
                <a:avLst/>
              </a:prstGeom>
              <a:blipFill>
                <a:blip r:embed="rId3"/>
                <a:stretch>
                  <a:fillRect l="-739" r="-3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2756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470535" y="857250"/>
            <a:ext cx="8246745" cy="5432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3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17806F3A-E880-9371-32B5-5BFA8C581F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5209487"/>
              </p:ext>
            </p:extLst>
          </p:nvPr>
        </p:nvGraphicFramePr>
        <p:xfrm>
          <a:off x="1524000" y="1191245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BD7B6A9-0863-E942-2F46-C91FE4267A14}"/>
              </a:ext>
            </a:extLst>
          </p:cNvPr>
          <p:cNvCxnSpPr>
            <a:cxnSpLocks/>
          </p:cNvCxnSpPr>
          <p:nvPr/>
        </p:nvCxnSpPr>
        <p:spPr>
          <a:xfrm flipV="1">
            <a:off x="1859868" y="1988840"/>
            <a:ext cx="4680520" cy="2880320"/>
          </a:xfrm>
          <a:prstGeom prst="line">
            <a:avLst/>
          </a:prstGeom>
          <a:ln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D9B5E6B3-A8C3-0635-6168-543AB8C60068}"/>
              </a:ext>
            </a:extLst>
          </p:cNvPr>
          <p:cNvSpPr txBox="1"/>
          <p:nvPr/>
        </p:nvSpPr>
        <p:spPr>
          <a:xfrm>
            <a:off x="6472236" y="1830319"/>
            <a:ext cx="165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规模报酬不变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9AB1DEB-7766-3492-1FD4-0A7C31A67168}"/>
              </a:ext>
            </a:extLst>
          </p:cNvPr>
          <p:cNvSpPr txBox="1"/>
          <p:nvPr/>
        </p:nvSpPr>
        <p:spPr>
          <a:xfrm>
            <a:off x="6902666" y="256955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规模报酬可变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1AE8590-D6FC-7348-B6A6-9DC32AFFB225}"/>
              </a:ext>
            </a:extLst>
          </p:cNvPr>
          <p:cNvSpPr txBox="1"/>
          <p:nvPr/>
        </p:nvSpPr>
        <p:spPr>
          <a:xfrm>
            <a:off x="2771800" y="4649991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4759CEF-9F99-BF9A-C653-0B020EA240A0}"/>
              </a:ext>
            </a:extLst>
          </p:cNvPr>
          <p:cNvSpPr txBox="1"/>
          <p:nvPr/>
        </p:nvSpPr>
        <p:spPr>
          <a:xfrm>
            <a:off x="3923928" y="3591221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3BFC227-1438-4360-005C-1967ADDD6F3E}"/>
              </a:ext>
            </a:extLst>
          </p:cNvPr>
          <p:cNvSpPr txBox="1"/>
          <p:nvPr/>
        </p:nvSpPr>
        <p:spPr>
          <a:xfrm>
            <a:off x="1259632" y="5589240"/>
            <a:ext cx="6360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C’-C</a:t>
            </a:r>
            <a:r>
              <a:rPr lang="zh-CN" altLang="en-US" sz="2000" dirty="0"/>
              <a:t>，规模报酬不变；</a:t>
            </a:r>
            <a:r>
              <a:rPr lang="en-US" altLang="zh-CN" sz="2000" dirty="0"/>
              <a:t>C</a:t>
            </a:r>
            <a:r>
              <a:rPr lang="zh-CN" altLang="en-US" sz="2000" dirty="0"/>
              <a:t>”</a:t>
            </a:r>
            <a:r>
              <a:rPr lang="en-US" altLang="zh-CN" sz="2000" dirty="0"/>
              <a:t>-C</a:t>
            </a:r>
            <a:r>
              <a:rPr lang="zh-CN" altLang="en-US" sz="2000" dirty="0"/>
              <a:t>，规模报酬可变</a:t>
            </a:r>
          </a:p>
        </p:txBody>
      </p:sp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AFCEC280-6911-239E-1155-209AAF7F098C}"/>
              </a:ext>
            </a:extLst>
          </p:cNvPr>
          <p:cNvSpPr/>
          <p:nvPr/>
        </p:nvSpPr>
        <p:spPr>
          <a:xfrm>
            <a:off x="5148064" y="2754216"/>
            <a:ext cx="144016" cy="1347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接点 16">
            <a:extLst>
              <a:ext uri="{FF2B5EF4-FFF2-40B4-BE49-F238E27FC236}">
                <a16:creationId xmlns:a16="http://schemas.microsoft.com/office/drawing/2014/main" id="{567C3414-6EEA-A4F2-654B-B883F367C971}"/>
              </a:ext>
            </a:extLst>
          </p:cNvPr>
          <p:cNvSpPr/>
          <p:nvPr/>
        </p:nvSpPr>
        <p:spPr>
          <a:xfrm flipV="1">
            <a:off x="3059832" y="4263906"/>
            <a:ext cx="144016" cy="15016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44E7B20-3471-F05C-D567-47047E9E6FC7}"/>
              </a:ext>
            </a:extLst>
          </p:cNvPr>
          <p:cNvSpPr txBox="1"/>
          <p:nvPr/>
        </p:nvSpPr>
        <p:spPr>
          <a:xfrm>
            <a:off x="5364088" y="3645024"/>
            <a:ext cx="222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生产前沿曲线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7F59AED-D405-333F-2FF2-A2FBD84D6590}"/>
              </a:ext>
            </a:extLst>
          </p:cNvPr>
          <p:cNvCxnSpPr/>
          <p:nvPr/>
        </p:nvCxnSpPr>
        <p:spPr>
          <a:xfrm flipH="1" flipV="1">
            <a:off x="5148064" y="3284984"/>
            <a:ext cx="36004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720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470535" y="857250"/>
            <a:ext cx="8246745" cy="5432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3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EC6B760-BBF8-A7B4-EF68-0CC1E0CCFE17}"/>
                  </a:ext>
                </a:extLst>
              </p:cNvPr>
              <p:cNvSpPr txBox="1"/>
              <p:nvPr/>
            </p:nvSpPr>
            <p:spPr>
              <a:xfrm>
                <a:off x="816926" y="1700808"/>
                <a:ext cx="7848872" cy="3254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kern="100" smtClean="0">
                          <a:effectLst/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𝑚𝑎𝑥</m:t>
                      </m:r>
                      <m:r>
                        <a:rPr lang="en-US" altLang="zh-CN" sz="1800" i="1" kern="100" dirty="0" smtClean="0">
                          <a:effectLst/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∅</m:t>
                      </m:r>
                    </m:oMath>
                  </m:oMathPara>
                </a14:m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.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𝑟𝑗</m:t>
                              </m:r>
                            </m:sub>
                          </m:sSub>
                        </m:e>
                      </m:nary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≥∅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𝑟𝑘</m:t>
                          </m:r>
                        </m:sub>
                      </m:sSub>
                    </m:oMath>
                  </m:oMathPara>
                </a14:m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≥0</m:t>
                      </m:r>
                    </m:oMath>
                  </m:oMathPara>
                </a14:m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=1,2,…,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;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=1,2,…,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;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=1,2,…,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    </a:t>
                </a:r>
                <a:r>
                  <a:rPr lang="zh-CN" altLang="en-US" sz="1800" b="1" kern="100" dirty="0">
                    <a:effectLst/>
                    <a:latin typeface="等线" panose="02010600030101010101" pitchFamily="2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b="1" kern="100" dirty="0">
                    <a:effectLst/>
                    <a:latin typeface="等线" panose="02010600030101010101" pitchFamily="2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3-2</a:t>
                </a:r>
                <a:r>
                  <a:rPr lang="zh-CN" altLang="en-US" sz="1800" b="1" kern="100" dirty="0">
                    <a:effectLst/>
                    <a:latin typeface="等线" panose="02010600030101010101" pitchFamily="2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endParaRPr lang="en-US" altLang="zh-CN" sz="1800" b="1" kern="100" dirty="0">
                  <a:effectLst/>
                  <a:latin typeface="等线" panose="02010600030101010101" pitchFamily="2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EC6B760-BBF8-A7B4-EF68-0CC1E0CCF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26" y="1700808"/>
                <a:ext cx="7848872" cy="3254609"/>
              </a:xfrm>
              <a:prstGeom prst="rect">
                <a:avLst/>
              </a:prstGeom>
              <a:blipFill>
                <a:blip r:embed="rId3"/>
                <a:stretch>
                  <a:fillRect b="-20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D623E459-0012-FEB6-409D-D5ED145D2330}"/>
              </a:ext>
            </a:extLst>
          </p:cNvPr>
          <p:cNvSpPr txBox="1"/>
          <p:nvPr/>
        </p:nvSpPr>
        <p:spPr>
          <a:xfrm>
            <a:off x="827584" y="980728"/>
            <a:ext cx="7889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产出导向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BCC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模型：</a:t>
            </a:r>
          </a:p>
        </p:txBody>
      </p:sp>
    </p:spTree>
    <p:extLst>
      <p:ext uri="{BB962C8B-B14F-4D97-AF65-F5344CB8AC3E}">
        <p14:creationId xmlns:p14="http://schemas.microsoft.com/office/powerpoint/2010/main" val="306205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0" y="2194966"/>
            <a:ext cx="9144000" cy="134762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 flipV="1">
            <a:off x="-2" y="3597530"/>
            <a:ext cx="9144002" cy="45719"/>
          </a:xfrm>
          <a:prstGeom prst="rect">
            <a:avLst/>
          </a:prstGeom>
          <a:solidFill>
            <a:srgbClr val="00007D"/>
          </a:solidFill>
          <a:ln>
            <a:solidFill>
              <a:srgbClr val="002060"/>
            </a:solidFill>
          </a:ln>
        </p:spPr>
        <p:txBody>
          <a:bodyPr rot="10800000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4400">
              <a:solidFill>
                <a:srgbClr val="1F49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4"/>
          <p:cNvSpPr txBox="1">
            <a:spLocks noChangeArrowheads="1"/>
          </p:cNvSpPr>
          <p:nvPr/>
        </p:nvSpPr>
        <p:spPr bwMode="auto">
          <a:xfrm>
            <a:off x="-178609" y="2378232"/>
            <a:ext cx="9501215" cy="1029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25000"/>
              </a:lnSpc>
            </a:pPr>
            <a:r>
              <a:rPr lang="en-US" altLang="zh-CN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Q&amp;A</a:t>
            </a:r>
            <a:endParaRPr lang="zh-CN" alt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443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470535" y="857250"/>
            <a:ext cx="8246745" cy="5432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3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6865" y="831651"/>
            <a:ext cx="8510270" cy="3357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一、数据包络分析法概念</a:t>
            </a:r>
            <a:endParaRPr lang="en-US" altLang="zh-CN" sz="24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数据包络分析（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Data 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Envelopmengt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Analysis,DEA</a:t>
            </a:r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）是一种基于被评价对象间相对比较的非参数技术效率分析方法，是由美国的</a:t>
            </a:r>
            <a:r>
              <a:rPr lang="en-US" altLang="zh-CN" sz="2000" kern="1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Charnes</a:t>
            </a:r>
            <a:r>
              <a:rPr lang="zh-CN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Cooper</a:t>
            </a:r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Rhodes</a:t>
            </a:r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三人于</a:t>
            </a: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1978</a:t>
            </a:r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年首次提出的。</a:t>
            </a:r>
            <a:r>
              <a:rPr lang="en-US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1978</a:t>
            </a:r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2000" kern="1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Charnes</a:t>
            </a:r>
            <a:r>
              <a:rPr lang="zh-CN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Cooper</a:t>
            </a:r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Rhodes</a:t>
            </a:r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三人在《欧洲运筹学杂志》（</a:t>
            </a: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European Journal of Operational Research</a:t>
            </a:r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）上发表了论文“</a:t>
            </a: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Measuring the efficiency of decision making units</a:t>
            </a:r>
            <a:r>
              <a:rPr lang="en-US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”,</a:t>
            </a:r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创立了</a:t>
            </a:r>
            <a:r>
              <a:rPr lang="en-US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DEA</a:t>
            </a:r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理论方法（</a:t>
            </a:r>
            <a:r>
              <a:rPr lang="en-US" altLang="zh-CN" sz="2000" kern="1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Charnes</a:t>
            </a: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A,et</a:t>
            </a: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al.,</a:t>
            </a:r>
            <a:r>
              <a:rPr lang="en-US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1978</a:t>
            </a:r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）。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470535" y="857250"/>
            <a:ext cx="8246745" cy="5432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3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58F52B0-BD58-BCE3-EC81-0BA6968D29D4}"/>
              </a:ext>
            </a:extLst>
          </p:cNvPr>
          <p:cNvSpPr txBox="1"/>
          <p:nvPr/>
        </p:nvSpPr>
        <p:spPr>
          <a:xfrm>
            <a:off x="539552" y="980728"/>
            <a:ext cx="8246745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由此产生第一个</a:t>
            </a:r>
            <a:r>
              <a:rPr lang="en-US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DEA</a:t>
            </a:r>
            <a:r>
              <a:rPr lang="zh-CN" altLang="en-US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模型，</a:t>
            </a:r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在后来的</a:t>
            </a:r>
            <a:r>
              <a:rPr lang="en-US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DEA</a:t>
            </a:r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文献中，以</a:t>
            </a:r>
            <a:r>
              <a:rPr lang="en-US" altLang="zh-CN" sz="2000" kern="10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Charnes</a:t>
            </a: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Cooper</a:t>
            </a:r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Rhodes</a:t>
            </a:r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三人姓氏的首字母来命名他们创立的第一个</a:t>
            </a:r>
            <a:r>
              <a:rPr lang="en-US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DEA</a:t>
            </a:r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模型，即</a:t>
            </a:r>
            <a:r>
              <a:rPr lang="en-US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CCR</a:t>
            </a:r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模型。</a:t>
            </a:r>
            <a:r>
              <a:rPr lang="en-US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CCR</a:t>
            </a:r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模型假设规模收益不变（</a:t>
            </a: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Constant Returns to </a:t>
            </a:r>
            <a:r>
              <a:rPr lang="en-US" altLang="zh-CN" sz="2000" kern="10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Scale,CRS</a:t>
            </a:r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其得出的技术效率包含了规模效率的成分，因此通常被称为</a:t>
            </a:r>
            <a:r>
              <a:rPr lang="zh-CN" altLang="zh-CN" sz="2000" b="1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综合技术效率</a:t>
            </a:r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。其中，被评估单位或组织称为决策单元（</a:t>
            </a: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Decision Making Unit</a:t>
            </a:r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），简称</a:t>
            </a: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DMU</a:t>
            </a:r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en-US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DMU</a:t>
            </a:r>
            <a:r>
              <a:rPr lang="zh-CN" altLang="en-US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之间具有可比性。</a:t>
            </a:r>
            <a:endParaRPr lang="en-US" altLang="zh-CN" sz="20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传统</a:t>
            </a: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DEA</a:t>
            </a: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模型具体又可细分为两种类型：</a:t>
            </a:r>
            <a:endParaRPr lang="en-US" altLang="zh-CN" sz="20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DEA-CCR</a:t>
            </a: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模型：假定规模报酬不变的基础上，测量综合技术效率；（</a:t>
            </a: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DEA-BCC</a:t>
            </a: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模型：假设规模报酬可变，进一步测量纯技术效率和规模效率。</a:t>
            </a:r>
          </a:p>
          <a:p>
            <a:pPr indent="279400" algn="just"/>
            <a:endParaRPr lang="en-US" altLang="zh-CN" sz="1800" i="1" kern="100" dirty="0"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823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470535" y="857250"/>
            <a:ext cx="8246745" cy="5432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3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EE9A975-5907-C833-EBD5-C124E68B749D}"/>
                  </a:ext>
                </a:extLst>
              </p:cNvPr>
              <p:cNvSpPr txBox="1"/>
              <p:nvPr/>
            </p:nvSpPr>
            <p:spPr>
              <a:xfrm>
                <a:off x="539552" y="911564"/>
                <a:ext cx="8177728" cy="5484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2000" kern="1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假设我们要测量一组共</a:t>
                </a:r>
                <a:r>
                  <a:rPr lang="en-US" altLang="zh-CN" sz="2000" kern="1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000" kern="1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个</a:t>
                </a:r>
                <a:r>
                  <a:rPr lang="en-US" altLang="zh-CN" sz="2000" kern="1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DMU</a:t>
                </a:r>
                <a:r>
                  <a:rPr lang="zh-CN" altLang="en-US" sz="2000" kern="1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的技术效率，记为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𝐷𝑀𝑈</m:t>
                        </m:r>
                      </m:e>
                      <m:sub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𝐽</m:t>
                        </m:r>
                      </m:sub>
                    </m:sSub>
                  </m:oMath>
                </a14:m>
                <a:r>
                  <a:rPr lang="en-US" altLang="zh-CN" sz="2000" kern="1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(j=1,2,…,n) </a:t>
                </a:r>
                <a:r>
                  <a:rPr lang="zh-CN" altLang="en-US" sz="2000" kern="1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；每个</a:t>
                </a:r>
                <a:r>
                  <a:rPr lang="en-US" altLang="zh-CN" sz="2000" kern="1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DMU</a:t>
                </a:r>
                <a:r>
                  <a:rPr lang="zh-CN" altLang="en-US" sz="2000" kern="1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有</a:t>
                </a:r>
                <a:r>
                  <a:rPr lang="en-US" altLang="zh-CN" sz="2000" kern="1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m</a:t>
                </a:r>
                <a:r>
                  <a:rPr lang="zh-CN" altLang="en-US" sz="2000" kern="1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种投入，记为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1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kern="1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kern="1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kern="1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000" kern="1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kern="100" dirty="0" err="1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000" kern="1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=1,2,…,m)</a:t>
                </a:r>
                <a:r>
                  <a:rPr lang="zh-CN" altLang="en-US" sz="2000" kern="1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，投入的权重表示为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kern="1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(</a:t>
                </a:r>
                <a:r>
                  <a:rPr lang="en-US" altLang="zh-CN" sz="2000" kern="100" dirty="0" err="1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000" kern="1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=1,2,…,m)</a:t>
                </a:r>
                <a:r>
                  <a:rPr lang="zh-CN" altLang="en-US" sz="2000" kern="1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；</a:t>
                </a:r>
                <a:r>
                  <a:rPr lang="en-US" altLang="zh-CN" sz="2000" kern="1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q</a:t>
                </a:r>
                <a:r>
                  <a:rPr lang="zh-CN" altLang="en-US" sz="2000" kern="1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种产出，记为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sz="2000" kern="1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(r=1,2,…,q)</a:t>
                </a:r>
                <a:r>
                  <a:rPr lang="zh-CN" altLang="en-US" sz="2000" kern="1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，产出的权重表示为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sz="2000" kern="1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(r=1,2,…,q)</a:t>
                </a:r>
                <a:r>
                  <a:rPr lang="zh-CN" altLang="en-US" sz="2000" kern="1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。当前要测量的</a:t>
                </a:r>
                <a:r>
                  <a:rPr lang="en-US" altLang="zh-CN" sz="2000" kern="1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DMU</a:t>
                </a:r>
                <a:r>
                  <a:rPr lang="zh-CN" altLang="en-US" sz="2000" kern="1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𝐷𝑀𝑈</m:t>
                        </m:r>
                      </m:e>
                      <m:sub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000" kern="1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，其产出投入比为：</a:t>
                </a:r>
                <a:endParaRPr lang="en-US" altLang="zh-CN" sz="2000" kern="1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𝑞𝑘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𝑚𝑘</m:t>
                              </m:r>
                            </m:sub>
                          </m:sSub>
                        </m:den>
                      </m:f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𝑟𝑘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𝑖𝑘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𝑣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≥0;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≥0</m:t>
                          </m:r>
                        </m:e>
                      </m:d>
                    </m:oMath>
                  </m:oMathPara>
                </a14:m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sz="2000" kern="1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接下来给要测量的技术效率值附加一项条件，将所有</a:t>
                </a:r>
                <a:r>
                  <a:rPr lang="en-US" altLang="zh-CN" sz="2000" kern="1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DMU</a:t>
                </a:r>
                <a:r>
                  <a:rPr lang="zh-CN" altLang="en-US" sz="2000" kern="1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采用上述权重得出的效率值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000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kern="1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限定在</a:t>
                </a:r>
                <a:r>
                  <a:rPr lang="en-US" altLang="zh-CN" sz="2000" kern="1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[0,1]</a:t>
                </a:r>
                <a:r>
                  <a:rPr lang="zh-CN" altLang="en-US" sz="2000" kern="1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的区间内，即</a:t>
                </a:r>
                <a:endParaRPr lang="en-US" altLang="zh-CN" sz="2000" kern="1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20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sz="20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000" i="1" kern="1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en-US" altLang="zh-CN" sz="2000" i="1" kern="1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 i="1" kern="1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zh-CN" sz="20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kern="10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2000" i="1" kern="10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sz="20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kern="10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i="1" kern="10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𝑟𝑘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sz="20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000" i="1" kern="1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2000" i="1" kern="1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 i="1" kern="1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zh-CN" sz="20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kern="10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000" i="1" kern="10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lang="zh-CN" altLang="zh-CN" sz="20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1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 kern="1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𝑖𝑘</m:t>
                              </m:r>
                            </m:sub>
                          </m:sSub>
                        </m:den>
                      </m:f>
                      <m:r>
                        <a:rPr lang="en-US" altLang="zh-CN" sz="2000" i="1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zh-CN" sz="2000" b="0" i="1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2000" kern="1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CN" kern="1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/>
                <a:endParaRPr lang="zh-CN" altLang="zh-CN" sz="1800" kern="1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EE9A975-5907-C833-EBD5-C124E68B7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911564"/>
                <a:ext cx="8177728" cy="5484771"/>
              </a:xfrm>
              <a:prstGeom prst="rect">
                <a:avLst/>
              </a:prstGeom>
              <a:blipFill>
                <a:blip r:embed="rId3"/>
                <a:stretch>
                  <a:fillRect l="-820" r="-7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3156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470535" y="857250"/>
            <a:ext cx="8246745" cy="5432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3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C5E1F02-57A7-6F3A-A7DD-7517E2379824}"/>
                  </a:ext>
                </a:extLst>
              </p:cNvPr>
              <p:cNvSpPr txBox="1"/>
              <p:nvPr/>
            </p:nvSpPr>
            <p:spPr>
              <a:xfrm>
                <a:off x="611560" y="1052736"/>
                <a:ext cx="8105720" cy="5496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zh-CN" sz="2000" kern="1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(1)</a:t>
                </a:r>
                <a:r>
                  <a:rPr lang="zh-CN" altLang="en-US" sz="2000" kern="1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投入导向的</a:t>
                </a:r>
                <a:r>
                  <a:rPr lang="en-US" altLang="zh-CN" sz="2000" kern="1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CCR</a:t>
                </a:r>
                <a:r>
                  <a:rPr lang="zh-CN" altLang="en-US" sz="2000" kern="1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模型的规划式</a:t>
                </a:r>
                <a:endParaRPr lang="en-US" altLang="zh-CN" sz="2000" kern="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000" kern="1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CCR</a:t>
                </a:r>
                <a:r>
                  <a:rPr lang="zh-CN" altLang="en-US" sz="2000" kern="1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模型是基于规模收益不变的模型，其线性规划模型表示为：</a:t>
                </a:r>
                <a:endParaRPr lang="en-US" altLang="zh-CN" i="1" kern="1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800" kern="100" smtClean="0">
                          <a:effectLst/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max</m:t>
                      </m:r>
                      <m:r>
                        <a:rPr lang="en-US" altLang="zh-CN" sz="1800" kern="100" smtClean="0">
                          <a:effectLst/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⁡</m:t>
                      </m:r>
                      <m:f>
                        <m:f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𝑟𝑘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𝑖𝑘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.</m:t>
                      </m:r>
                      <m:f>
                        <m:f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𝑖𝑟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≤1</m:t>
                      </m:r>
                    </m:oMath>
                  </m:oMathPara>
                </a14:m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800" kern="100" dirty="0">
                    <a:effectLst/>
                    <a:latin typeface="楷体" panose="02010609060101010101" pitchFamily="49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V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≥0</m:t>
                    </m:r>
                  </m:oMath>
                </a14:m>
                <a:r>
                  <a:rPr lang="en-US" altLang="zh-CN" sz="1800" kern="100" dirty="0">
                    <a:effectLst/>
                    <a:latin typeface="楷体" panose="02010609060101010101" pitchFamily="49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;u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≥0</m:t>
                    </m:r>
                  </m:oMath>
                </a14:m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=1,2,…,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;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=1,2,…,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;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=1,2,…,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1800" b="0" i="1" kern="100" smtClean="0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           </m:t>
                    </m:r>
                  </m:oMath>
                </a14:m>
                <a:r>
                  <a:rPr lang="en-US" altLang="zh-CN" sz="1800" b="1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(1-1)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kern="1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这一线性规划模型的含义在于，在使所有</a:t>
                </a:r>
                <a:r>
                  <a:rPr lang="en-US" altLang="zh-CN" sz="2000" kern="1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DMU</a:t>
                </a:r>
                <a:r>
                  <a:rPr lang="zh-CN" altLang="en-US" sz="2000" kern="1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的效率值都不超过</a:t>
                </a:r>
                <a:r>
                  <a:rPr lang="en-US" altLang="zh-CN" sz="2000" kern="1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000" kern="1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的条件下，使被评价</a:t>
                </a:r>
                <a:r>
                  <a:rPr lang="en-US" altLang="zh-CN" sz="2000" kern="1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DMU</a:t>
                </a:r>
                <a:r>
                  <a:rPr lang="zh-CN" altLang="en-US" sz="2000" kern="1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的效率值最大化，因此模型确定的权重</a:t>
                </a:r>
                <a:r>
                  <a:rPr lang="en-US" altLang="zh-CN" sz="2000" kern="1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u</a:t>
                </a:r>
                <a:r>
                  <a:rPr lang="zh-CN" altLang="en-US" sz="2000" kern="1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000" kern="1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v</a:t>
                </a:r>
                <a:r>
                  <a:rPr lang="zh-CN" altLang="en-US" sz="2000" kern="1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是对被评价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10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𝐷𝑀𝑈</m:t>
                        </m:r>
                      </m:e>
                      <m:sub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𝐾</m:t>
                        </m:r>
                      </m:sub>
                    </m:sSub>
                    <m:r>
                      <a:rPr lang="zh-CN" altLang="en-US" sz="2000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最</m:t>
                    </m:r>
                  </m:oMath>
                </a14:m>
                <a:r>
                  <a:rPr lang="zh-CN" altLang="en-US" sz="2000" kern="1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有利的。</a:t>
                </a:r>
                <a:endParaRPr lang="zh-CN" altLang="zh-CN" sz="2000" kern="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zh-CN" altLang="zh-CN" sz="1800" kern="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C5E1F02-57A7-6F3A-A7DD-7517E2379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052736"/>
                <a:ext cx="8105720" cy="5496761"/>
              </a:xfrm>
              <a:prstGeom prst="rect">
                <a:avLst/>
              </a:prstGeom>
              <a:blipFill>
                <a:blip r:embed="rId3"/>
                <a:stretch>
                  <a:fillRect l="-752" r="-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4082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470535" y="857250"/>
            <a:ext cx="8246745" cy="5432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3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EA4A478-810E-A347-65F3-75B6C307F96F}"/>
                  </a:ext>
                </a:extLst>
              </p:cNvPr>
              <p:cNvSpPr txBox="1"/>
              <p:nvPr/>
            </p:nvSpPr>
            <p:spPr>
              <a:xfrm>
                <a:off x="683568" y="1052736"/>
                <a:ext cx="8033712" cy="5257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为什么说</a:t>
                </a:r>
                <a:r>
                  <a:rPr lang="en-US" altLang="zh-CN" sz="20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CCR</a:t>
                </a:r>
                <a:r>
                  <a:rPr lang="zh-CN" altLang="en-US" sz="20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模型是基于规模收益不变的呢？</a:t>
                </a:r>
                <a:endParaRPr lang="en-US" altLang="zh-CN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假设一项生产技术的规模收益不变，则在技术效率保持不变的条件下，如果一个</a:t>
                </a: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DMU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的投入变为原来的</a:t>
                </a: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t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倍（</a:t>
                </a: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t&gt;0)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，其产出也会相应的变为原来的</a:t>
                </a: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t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倍。</a:t>
                </a: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𝐷𝑀𝑈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的投入和产出都变为原来的</a:t>
                </a: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t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倍后，</a:t>
                </a: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CCR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模型的目标函数为：</a:t>
                </a: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𝑚𝑎𝑥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𝑡𝑦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𝑟𝑘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8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nary>
                          <m:naryPr>
                            <m:chr m:val="∑"/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𝑟𝑘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nary>
                          <m:naryPr>
                            <m:chr m:val="∑"/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sSub>
                          <m:sSub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8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CN" sz="280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𝑟𝑘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sz="280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sSub>
                          <m:sSubPr>
                            <m:ctrlPr>
                              <a:rPr lang="en-US" altLang="zh-CN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式（</a:t>
                </a: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1-1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）所示的</a:t>
                </a: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CCR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模型存在的问题是此公式是非线性规划，并且存在无穷多个最优解。假设向量</a:t>
                </a: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u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v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是模型的一个最优解，则</a:t>
                </a:r>
                <a:r>
                  <a:rPr lang="en-US" altLang="zh-CN" sz="2000" dirty="0" err="1">
                    <a:latin typeface="黑体" panose="02010609060101010101" pitchFamily="49" charset="-122"/>
                    <a:ea typeface="黑体" panose="02010609060101010101" pitchFamily="49" charset="-122"/>
                  </a:rPr>
                  <a:t>tu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tv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肯定也是模型（</a:t>
                </a: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1-1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）的最优解。</a:t>
                </a: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/>
                <a:endParaRPr lang="zh-CN" altLang="en-US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EA4A478-810E-A347-65F3-75B6C307F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52736"/>
                <a:ext cx="8033712" cy="5257914"/>
              </a:xfrm>
              <a:prstGeom prst="rect">
                <a:avLst/>
              </a:prstGeom>
              <a:blipFill>
                <a:blip r:embed="rId3"/>
                <a:stretch>
                  <a:fillRect l="-759" r="-1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8146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470535" y="857250"/>
            <a:ext cx="8246745" cy="5432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3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A879B0B-1C63-E768-7066-88FAB9F79DF0}"/>
                  </a:ext>
                </a:extLst>
              </p:cNvPr>
              <p:cNvSpPr txBox="1"/>
              <p:nvPr/>
            </p:nvSpPr>
            <p:spPr>
              <a:xfrm>
                <a:off x="683568" y="980728"/>
                <a:ext cx="8033712" cy="4573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那么，则令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𝑡𝑢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𝜐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𝑡𝑣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非线性模型（</a:t>
                </a: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1-1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）变换为等价的线性规划模型，即投入导向的</a:t>
                </a: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CCR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模型：</a:t>
                </a: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𝑟𝑘</m:t>
                          </m:r>
                        </m:sub>
                      </m:sSub>
                    </m:oMath>
                  </m:oMathPara>
                </a14:m>
                <a:endParaRPr lang="en-US" altLang="zh-CN" sz="2000" dirty="0"/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.</m:t>
                    </m:r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𝑟𝑗</m:t>
                        </m:r>
                      </m:sub>
                    </m:sSub>
                  </m:oMath>
                </a14:m>
                <a:r>
                  <a:rPr lang="en-US" altLang="zh-CN" sz="2000" dirty="0"/>
                  <a:t>-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sz="2000" dirty="0"/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sz="2000" dirty="0"/>
                  <a:t>=1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≥0;</m:t>
                      </m:r>
                      <m:r>
                        <a:rPr lang="zh-CN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zh-CN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altLang="zh-CN" sz="2000" b="0" dirty="0">
                  <a:ea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1,2,…,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        </m:t>
                    </m:r>
                  </m:oMath>
                </a14:m>
                <a:r>
                  <a:rPr lang="en-US" altLang="zh-CN" b="1" dirty="0"/>
                  <a:t>(1-2)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模型（</a:t>
                </a: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1-2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）是以求解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𝐷𝑀𝑈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为例来表述投入导向</a:t>
                </a: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CCR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模型的线性规划。</a:t>
                </a: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A879B0B-1C63-E768-7066-88FAB9F79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980728"/>
                <a:ext cx="8033712" cy="4573240"/>
              </a:xfrm>
              <a:prstGeom prst="rect">
                <a:avLst/>
              </a:prstGeom>
              <a:blipFill>
                <a:blip r:embed="rId3"/>
                <a:stretch>
                  <a:fillRect l="-759" r="-607" b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3806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470535" y="857250"/>
            <a:ext cx="8246745" cy="5432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3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A269C75-2386-4759-C1CE-513DC140A90B}"/>
                  </a:ext>
                </a:extLst>
              </p:cNvPr>
              <p:cNvSpPr txBox="1"/>
              <p:nvPr/>
            </p:nvSpPr>
            <p:spPr>
              <a:xfrm>
                <a:off x="651468" y="1539123"/>
                <a:ext cx="8065811" cy="5114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 smtClean="0">
                          <a:effectLst/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𝑚𝑖𝑛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𝑖𝑘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zh-CN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.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kern="100" smtClean="0"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𝑟𝑗</m:t>
                              </m:r>
                            </m:sub>
                          </m:sSub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effectLst/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effectLst/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effectLst/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effectLst/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zh-CN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kern="100" smtClean="0"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𝑟𝑘</m:t>
                          </m:r>
                        </m:sub>
                      </m:sSub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zh-CN" altLang="zh-CN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𝑣</m:t>
                      </m:r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≥0;</m:t>
                      </m:r>
                      <m:r>
                        <a:rPr lang="zh-CN" altLang="en-US" i="1" kern="100" dirty="0" smtClean="0">
                          <a:effectLst/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≥0</m:t>
                      </m:r>
                    </m:oMath>
                  </m:oMathPara>
                </a14:m>
                <a:endParaRPr lang="en-US" altLang="zh-CN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800" i="1" kern="100" smtClean="0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1800" i="1" kern="100" smtClean="0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=1,2,…,</m:t>
                    </m:r>
                    <m:r>
                      <a:rPr lang="en-US" altLang="zh-CN" sz="1800" i="1" kern="100" smtClean="0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sz="1800" i="1" kern="100" smtClean="0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;</m:t>
                    </m:r>
                    <m:r>
                      <a:rPr lang="en-US" altLang="zh-CN" sz="1800" i="1" kern="100" smtClean="0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1800" i="1" kern="100" smtClean="0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=1,2,…,</m:t>
                    </m:r>
                    <m:r>
                      <a:rPr lang="en-US" altLang="zh-CN" sz="1800" i="1" kern="100" smtClean="0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altLang="zh-CN" sz="1800" i="1" kern="100" smtClean="0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;</m:t>
                    </m:r>
                    <m:r>
                      <a:rPr lang="en-US" altLang="zh-CN" sz="1800" i="1" kern="100" smtClean="0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zh-CN" sz="1800" i="1" kern="100" smtClean="0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=1,2,…,</m:t>
                    </m:r>
                    <m:r>
                      <a:rPr lang="en-US" altLang="zh-CN" sz="1800" i="1" kern="100" smtClean="0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en-US" sz="1800" b="1" kern="100" dirty="0">
                    <a:effectLst/>
                    <a:latin typeface="等线" panose="02010600030101010101" pitchFamily="2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     （</a:t>
                </a:r>
                <a:r>
                  <a:rPr lang="en-US" altLang="zh-CN" b="1" kern="100" dirty="0">
                    <a:latin typeface="等线" panose="02010600030101010101" pitchFamily="2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2-1</a:t>
                </a:r>
                <a:r>
                  <a:rPr lang="zh-CN" altLang="en-US" b="1" kern="100" dirty="0">
                    <a:latin typeface="等线" panose="02010600030101010101" pitchFamily="2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endParaRPr lang="en-US" altLang="zh-CN" sz="1800" b="1" kern="100" dirty="0">
                  <a:effectLst/>
                  <a:latin typeface="等线" panose="02010600030101010101" pitchFamily="2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kern="1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产出导向是以投入既定的条件下，各项产出可以等比例增长的程度来对无效率的状况进行测量，因此被称为产出导向的</a:t>
                </a:r>
                <a:r>
                  <a:rPr lang="en-US" altLang="zh-CN" sz="2000" kern="1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CCR</a:t>
                </a:r>
                <a:r>
                  <a:rPr lang="zh-CN" altLang="en-US" sz="2000" kern="1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模型。</a:t>
                </a:r>
                <a:endParaRPr lang="en-US" altLang="zh-CN" sz="2000" kern="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2000" kern="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:endParaRPr lang="en-US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endPara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A269C75-2386-4759-C1CE-513DC140A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68" y="1539123"/>
                <a:ext cx="8065811" cy="5114092"/>
              </a:xfrm>
              <a:prstGeom prst="rect">
                <a:avLst/>
              </a:prstGeom>
              <a:blipFill>
                <a:blip r:embed="rId3"/>
                <a:stretch>
                  <a:fillRect l="-831" r="-6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08FB0433-A17B-C659-4089-BF77349D6AE8}"/>
              </a:ext>
            </a:extLst>
          </p:cNvPr>
          <p:cNvSpPr txBox="1"/>
          <p:nvPr/>
        </p:nvSpPr>
        <p:spPr>
          <a:xfrm>
            <a:off x="863588" y="980728"/>
            <a:ext cx="72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产出导向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CCR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模型：</a:t>
            </a:r>
          </a:p>
        </p:txBody>
      </p:sp>
    </p:spTree>
    <p:extLst>
      <p:ext uri="{BB962C8B-B14F-4D97-AF65-F5344CB8AC3E}">
        <p14:creationId xmlns:p14="http://schemas.microsoft.com/office/powerpoint/2010/main" val="3541104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470535" y="857250"/>
            <a:ext cx="8246745" cy="5432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3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9F5CD60-FB83-BE5E-78D0-F8D8A949327F}"/>
              </a:ext>
            </a:extLst>
          </p:cNvPr>
          <p:cNvSpPr txBox="1"/>
          <p:nvPr/>
        </p:nvSpPr>
        <p:spPr>
          <a:xfrm>
            <a:off x="683568" y="1106975"/>
            <a:ext cx="8033712" cy="4175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二、基于规模报酬可变的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BCC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CCR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模型假设生产技术的规模收益不变，或者虽然生产技术规模收益可变，但假设所有被评价的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DMU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均处于最有生产规模阶段，即处于规模收益不变的阶段。但实际生产中，许多生产单位并没有处于最优规模的生产状态，因此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CCR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模型的出的技术效率包含了规模效率的成分。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BCC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模型基于规模收益可变（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Variable Returns to 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Scale,VRS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，得出的技术效率排除了规模的影响，因此称为“纯技术效率”（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Pure Technical 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Efficiency,PTE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60764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Tk4M2Y3Y2I0OWJkYTRlNzUyMzQzMWI5MWZiZjhiOGEifQ==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1169</Words>
  <Application>Microsoft Office PowerPoint</Application>
  <PresentationFormat>全屏显示(4:3)</PresentationFormat>
  <Paragraphs>85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等线</vt:lpstr>
      <vt:lpstr>黑体</vt:lpstr>
      <vt:lpstr>楷体</vt:lpstr>
      <vt:lpstr>微软雅黑</vt:lpstr>
      <vt:lpstr>Arial</vt:lpstr>
      <vt:lpstr>Calibri</vt:lpstr>
      <vt:lpstr>Cambria Math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李梦冉</dc:creator>
  <cp:lastModifiedBy>李 梦冉</cp:lastModifiedBy>
  <cp:revision>8</cp:revision>
  <dcterms:created xsi:type="dcterms:W3CDTF">2022-06-22T10:52:00Z</dcterms:created>
  <dcterms:modified xsi:type="dcterms:W3CDTF">2022-10-30T09:57:56Z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ICV">
    <vt:lpwstr>953A1C85F80B44968A2EAAB324C70D5E</vt:lpwstr>
  </property>
</Properties>
</file>