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3"/>
  </p:notesMasterIdLst>
  <p:sldIdLst>
    <p:sldId id="3147" r:id="rId2"/>
    <p:sldId id="3155" r:id="rId3"/>
    <p:sldId id="3163" r:id="rId4"/>
    <p:sldId id="3156" r:id="rId5"/>
    <p:sldId id="3164" r:id="rId6"/>
    <p:sldId id="3157" r:id="rId7"/>
    <p:sldId id="3173" r:id="rId8"/>
    <p:sldId id="3165" r:id="rId9"/>
    <p:sldId id="3182" r:id="rId10"/>
    <p:sldId id="3166" r:id="rId11"/>
    <p:sldId id="3167" r:id="rId12"/>
    <p:sldId id="3168" r:id="rId13"/>
    <p:sldId id="3178" r:id="rId14"/>
    <p:sldId id="3177" r:id="rId15"/>
    <p:sldId id="3179" r:id="rId16"/>
    <p:sldId id="3180" r:id="rId17"/>
    <p:sldId id="3170" r:id="rId18"/>
    <p:sldId id="3171" r:id="rId19"/>
    <p:sldId id="3172" r:id="rId20"/>
    <p:sldId id="3183" r:id="rId21"/>
    <p:sldId id="318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悦" initials="汪" lastIdx="3" clrIdx="0">
    <p:extLst>
      <p:ext uri="{19B8F6BF-5375-455C-9EA6-DF929625EA0E}">
        <p15:presenceInfo xmlns:p15="http://schemas.microsoft.com/office/powerpoint/2012/main" userId="ddec7e80eedefd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62" autoAdjust="0"/>
  </p:normalViewPr>
  <p:slideViewPr>
    <p:cSldViewPr snapToGrid="0">
      <p:cViewPr>
        <p:scale>
          <a:sx n="125" d="100"/>
          <a:sy n="125" d="100"/>
        </p:scale>
        <p:origin x="-392" y="-2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3:0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24575,'1320'0'0,"-1085"-15"0,16-1 0,579 17 0,-792-3 65,62-11 0,23-1-1560,-98 13-5331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7:58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2859 1 24575,'-9'1'0,"-1"0"0,0 1 0,1 0 0,0 0 0,-1 1 0,1 0 0,0 1 0,0 0 0,1 1 0,-13 7 0,-11 10 0,-34 31 0,58-46 0,-59 51 0,34-28 0,-1-1 0,-2-2 0,0-1 0,-70 37 0,-380 120 0,115-49 0,246-79 0,-80 29 0,-286 54 0,265-81 0,-164 40-1365,357-87-5461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8:0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24575,'-1'25'0,"-1"0"0,-1 0 0,-1 0 0,-1-1 0,-10 30 0,-54 114 0,26-66 0,42-101 0,1 0 0,-1 0 0,1 0 0,-1 0 0,1 0 0,-1 0 0,1 1 0,0-1 0,-1 0 0,1 0 0,0 0 0,0 0 0,0 1 0,0-1 0,0 0 0,0 0 0,0 0 0,0 0 0,0 1 0,1-1 0,-1 0 0,1 0 0,-1 0 0,2 2 0,-1-1 0,1-1 0,-1 1 0,1 0 0,0-1 0,-1 0 0,1 1 0,0-1 0,0 0 0,0 0 0,0 0 0,0 0 0,4 0 0,11 3 0,-1-1 0,1-1 0,19 1 0,-9-1 0,65 9 0,147 0 0,-218-10-176,-1 1-1,1 1 1,23 6 0,-33-6-484,14 2-6166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9:3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24575,'1773'0'0,"-1713"3"0,90 16 0,-91-10 0,104 3 0,491-13 0,-629 0 0,45-8 0,25-2 0,-32 11-1365,-45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9:49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24575,'79'10'0,"-13"-1"0,52 0 0,178 5 0,-123-11 0,155-7 0,-238-4 0,94-4 0,-21 1 0,-1 0 0,-129 10 0,0-2 0,37-7 0,-58 8 0,50-4 0,1 2 0,89 6 0,-33 1 0,890-3 0,-877-10 0,2-1 0,155 12-1365,-269-1-5461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9:5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24575,'870'0'-1365,"-850"0"-5461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9:5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24575,'62'3'0,"0"3"0,87 20 0,14 1 0,-48-7 0,-68-11 0,0-2 0,51 1 0,993-9 0,-1039-3-1365,-32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9:56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24575,'57'0'0,"-18"2"0,-1-3 0,0-1 0,56-10 0,-62 7 0,0 1 0,0 2 0,40 2 0,-38 1 0,0-2 0,58-9 0,-41 4 0,1 1 0,-1 3 0,58 5 0,-12-1 0,208-2-1365,-252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10:02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24575,'21'1'0,"0"2"0,0 0 0,0 1 0,0 1 0,21 9 0,-17-6 0,1-1 0,42 7 0,323-7 0,-221-10 0,298 3-1365,-450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10:1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24575,'256'21'0,"-55"-2"0,578-14 0,-423-8 0,-276 2 0,89 3 0,-89 8 0,-45-5 0,44 1 0,143-9 0,167 5 0,-197 19 0,-106-10 0,102 0 0,42-11-1365,-210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10:18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24575,'425'0'0,"-413"-1"-242,-1-1 0,1 1 0,-1-2 0,13-3 0,-23 5 87,14-2-6671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30T08:04:11.0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10:2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24575,'550'0'-1365,"-531"0"-5461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10:22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24575,'1260'0'-1365,"-1235"0"-5461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2:58:4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24575,'347'9'0,"5"0"0,-248 0 0,5 0 0,525-10 0,-520 11 0,3-1 0,1 0 0,-1 0 0,1113-10 0,-1189-1 0,59-10 0,-77 8 0,17-4 296,-26 5-850,-1 0 0,24-1 1,-22 3-6273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09:2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40:0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24575,'5'0'0,"9"0"0,6 0 0,7 0 0,4 0 0,2 0 0,2 0 0,0 0 0,1 0 0,-1 0 0,0 0 0,-1 0 0,-6 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40:16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24575,'37'1'0,"0"2"0,42 10 0,-79-13 0,58 4 0,96-3 0,-136-2 0,-233 2 0,452-1 0,-452 0-1365,196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18:2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24575,'11'5'0,"-1"-1"0,1 0 0,0-1 0,0 0 0,15 1 0,60 4 0,-60-6 0,665 9 0,-432-13 0,-73-4 0,9-1 0,123-4 0,-13 5 0,-175 8 0,23 0 0,171-4 0,-225-5 0,31-1 0,19-5 0,418 13 0,-463 7 0,5 0 0,29 1 342,-1-1-2049,-123-7-5119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0:20.9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24575,'0'-1'0,"0"1"0,0-1 0,0 1 0,1-1 0,-1 1 0,0-1 0,0 1 0,1-1 0,-1 1 0,0 0 0,1-1 0,-1 1 0,1-1 0,-1 1 0,1 0 0,-1-1 0,0 1 0,1 0 0,-1 0 0,1-1 0,-1 1 0,1 0 0,0 0 0,-1 0 0,1-1 0,-1 1 0,1 0 0,0 0 0,20-2 0,-17 2 0,362-4 0,-200 6 0,2260-2 0,-2287-7 0,-7 0 0,285 7 0,-411 0-227,-1 0-1,0-1 1,0 1-1,0-1 1,9-3-1,-6 1-6598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3:25:3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24575,'2229'0'0,"-2040"-47"0,-151 29 0,-25 9 0,1 2 0,22-2 0,33 9 0,168-25 0,-196 13-1365,-25 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49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24575,'2229'0'0,"-2040"-47"0,-151 29 0,-25 9 0,1 2 0,22-2 0,33 9 0,168-25 0,-196 13-1365,-25 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4:2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24575,'1331'0'-1365,"-1305"0"-5461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4:37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24575,'2036'0'0,"-2006"2"0,0 1 0,31 6 0,42 5 0,60 2 0,44 0 0,1678-16 0,-841-1 0,-1016-1 0,0 0 0,36-9 0,37-4 0,132 16 0,47-3 0,-210-14-1365,-50 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4:5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24575,'26'0'0,"466"17"0,25 22 0,-433-34 0,104 23 0,-136-17 0,1-3 0,59 2 0,1023-9 0,-538-3 0,-369-12 0,-32 0 0,647 12 0,-436 4 0,-348-5 0,61-10 0,56-3 0,-27 19 0,115-5 0,-168-12 0,13-1 0,194 13 62,-158 3-1489,-120-1-5399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5:22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1226 0 24575,'-3'2'0,"0"1"0,0-1 0,-1 1 0,1-1 0,1 1 0,-1 0 0,0 0 0,1 0 0,-1 0 0,1 1 0,0-1 0,-3 7 0,1-2 0,-42 56 0,-2-2 0,-3-3 0,-3-1 0,-116 95 0,137-122 0,-33 40 0,47-49 0,0 0 0,-2-2 0,0 0 0,-1-2 0,-38 26 0,-28 1 47,-163 57-1,66-30-1504,155-58-5368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5:23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24575,'-2'18'0,"-1"1"0,-1-1 0,0 0 0,-2 0 0,0-1 0,-1 1 0,0-1 0,-15 23 0,4-5 0,10-21 0,-1-2 0,0 1 0,-1-1 0,-17 16 0,-3 6 0,29-34 0,1 0 0,0 0 0,-1 1 0,1-1 0,0 0 0,0 1 0,-1-1 0,1 1 0,0-1 0,0 0 0,0 1 0,-1-1 0,1 1 0,0-1 0,0 0 0,0 1 0,0-1 0,0 1 0,0-1 0,0 1 0,0-1 0,0 0 0,0 1 0,0-1 0,0 1 0,0-1 0,0 1 0,0-1 0,0 0 0,0 1 0,1-1 0,-1 1 0,0-1 0,0 0 0,1 1 0,-1-1 0,0 0 0,0 1 0,1-1 0,-1 1 0,24 7 0,36-5 0,-54-3 0,30-2 42,0-1-1,40-9 0,-38 5-785,67-4-1,-80 11-6081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5:3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24575,'1509'0'0,"-1472"-2"0,60-10 0,15-2 0,400 11 0,-262 5 0,-236-3 13,0 0 0,1-1 0,24-8-1,-1 1-1428,-17 5-5410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08:05:50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24575,'7'1'0,"1"0"0,-1 0 0,1 1 0,13 5 0,26 4 0,104-1 0,160-10 0,-137-3 0,848 3 0,-976-2 0,62-11 0,37-3 0,902 14 0,-507 5 0,26-3 0,-510-3 0,62-10 0,52-2 0,774 16 0,-761-16 0,-5 0 0,-147 14-682,55-9-1,-51 3-6143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6E72C-13E8-4567-AFC8-79A5D8F8F8B4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84A5C-EE8F-4180-BC19-BB6FD8A35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67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① 根据患者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居住地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划分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就诊医院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按照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患者最迟看病完成时间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进行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升序排列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得到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初始调度方案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；</a:t>
            </a:r>
            <a:endParaRPr lang="en-US" altLang="zh-CN" sz="1800" dirty="0">
              <a:solidFill>
                <a:srgbClr val="000000"/>
              </a:solidFill>
              <a:effectLst/>
              <a:latin typeface="DY286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② 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统计各医院就诊延迟情况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包括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患者就诊延迟时间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DY286"/>
              </a:rPr>
              <a:t>、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患者延迟数量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并确定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方正书宋_GBK"/>
              </a:rPr>
              <a:t>延迟情况最严重（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所有患者延迟时间总和最大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）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方正书宋_GBK"/>
              </a:rPr>
              <a:t>的医院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方正书宋_GBK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/>
                <a:latin typeface="方正书宋_GBK"/>
              </a:rPr>
              <a:t>重复迭代更换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方正书宋_GBK"/>
              </a:rPr>
              <a:t>】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；</a:t>
            </a:r>
            <a:endParaRPr lang="en-US" altLang="zh-CN" sz="1800" dirty="0">
              <a:solidFill>
                <a:srgbClr val="000000"/>
              </a:solidFill>
              <a:effectLst/>
              <a:latin typeface="DY286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③ 方案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1"/>
              </a:rPr>
              <a:t>１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286"/>
              </a:rPr>
              <a:t>——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安排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剩余产能最大的医院（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就诊完成时间与检查最迟完工时间之差总和最小）接收就诊患者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书宋_GBK"/>
              </a:rPr>
              <a:t>//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根据方案２安排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最近医院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接收患者以节省交通时间；</a:t>
            </a:r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④ 确定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接收医院剩余产能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（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容纳其他患者的能力）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，以此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确定接收患者的数量；</a:t>
            </a:r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⑤ 将调度患者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安排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在接收医院现有患者之后；</a:t>
            </a:r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⑥ 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重复上述过程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直至达到迭代次数限制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否则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重新寻找就医延迟最严重医院并分配患者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。</a:t>
            </a:r>
            <a:endParaRPr lang="en-US" altLang="zh-CN" sz="1800" dirty="0">
              <a:solidFill>
                <a:srgbClr val="000000"/>
              </a:solidFill>
              <a:effectLst/>
              <a:latin typeface="DY286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⑦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算法最后输出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患者跨区域就诊方案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6"/>
              </a:rPr>
              <a:t>，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结束。</a:t>
            </a:r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4A5C-EE8F-4180-BC19-BB6FD8A35A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6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性能对比：三种调度规则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方正书宋_GBK"/>
              </a:rPr>
              <a:t>与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方正书宋_GBK"/>
              </a:rPr>
              <a:t>EDD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－Ｒ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方正书宋_GBK"/>
              </a:rPr>
              <a:t>e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方正书宋_GBK"/>
              </a:rPr>
              <a:t>ss 1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方正书宋_GBK"/>
              </a:rPr>
              <a:t>EDD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－Ｒ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方正书宋_GBK"/>
              </a:rPr>
              <a:t>e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方正书宋_GBK"/>
              </a:rPr>
              <a:t>ss 2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算法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方正书宋_GBK"/>
              </a:rPr>
              <a:t>进行对比；</a:t>
            </a:r>
            <a:endParaRPr lang="en-US" altLang="zh-CN" sz="1800" b="0" dirty="0">
              <a:solidFill>
                <a:srgbClr val="000000"/>
              </a:solidFill>
              <a:effectLst/>
              <a:latin typeface="方正书宋_GBK"/>
            </a:endParaRPr>
          </a:p>
          <a:p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对比结果：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启 发 式 算 法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EDD–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DY1"/>
              </a:rPr>
              <a:t>ReAss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1"/>
              </a:rPr>
              <a:t>１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书宋_GBK"/>
              </a:rPr>
              <a:t>&gt;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EDD-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DY1"/>
              </a:rPr>
              <a:t>ReAss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1"/>
              </a:rPr>
              <a:t>２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287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EDD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1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规则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287"/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SPT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1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规则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方正书宋_GBK"/>
              </a:rPr>
              <a:t>&gt;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LPT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1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规则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287"/>
              </a:rPr>
              <a:t>;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以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方正书宋_GBK"/>
              </a:rPr>
              <a:t>最小化患者就诊延迟时间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为目标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7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DY1"/>
              </a:rPr>
              <a:t>EDD 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方正书宋_GBK"/>
              </a:rPr>
              <a:t>规则与基于该规则的算法能够取得比较好的调度结果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DY287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4A5C-EE8F-4180-BC19-BB6FD8A35A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2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医院实际运营过程：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局部搜索算法（短时间内提升调度规则及启发式算法的性能）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4A5C-EE8F-4180-BC19-BB6FD8A35A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0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4A5C-EE8F-4180-BC19-BB6FD8A35A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7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dirty="0">
              <a:solidFill>
                <a:srgbClr val="000000"/>
              </a:solidFill>
              <a:effectLst/>
              <a:latin typeface="方正书宋_GBK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84A5C-EE8F-4180-BC19-BB6FD8A35A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6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9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3B18A2-1A2F-4BAC-A903-56913D1113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73266"/>
            <a:ext cx="9144000" cy="284734"/>
          </a:xfrm>
          <a:prstGeom prst="rect">
            <a:avLst/>
          </a:prstGeom>
          <a:solidFill>
            <a:srgbClr val="002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ts val="0"/>
              </a:spcBef>
            </a:pPr>
            <a:endParaRPr lang="zh-CN" altLang="en-US" sz="1350">
              <a:solidFill>
                <a:schemeClr val="l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3B18A2-1A2F-4BAC-A903-56913D1113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"/>
            <a:ext cx="9144000" cy="792163"/>
          </a:xfrm>
          <a:prstGeom prst="rect">
            <a:avLst/>
          </a:prstGeom>
          <a:solidFill>
            <a:srgbClr val="002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27B101-8CBE-4388-87DE-DAD8ECC1A551}"/>
              </a:ext>
            </a:extLst>
          </p:cNvPr>
          <p:cNvSpPr/>
          <p:nvPr userDrawn="1"/>
        </p:nvSpPr>
        <p:spPr>
          <a:xfrm>
            <a:off x="1" y="114300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论文汇报</a:t>
            </a:r>
            <a:endParaRPr lang="x-none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49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38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23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3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2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5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7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0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8858-775A-4050-835C-2E6D25F85A77}" type="datetimeFigureOut">
              <a:rPr lang="zh-CN" altLang="en-US" smtClean="0"/>
              <a:t>2022/10/30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76856-C3E1-4F4E-B818-D9BAF749A2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8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16.xml"/><Relationship Id="rId18" Type="http://schemas.openxmlformats.org/officeDocument/2006/relationships/image" Target="../media/image34.png"/><Relationship Id="rId3" Type="http://schemas.openxmlformats.org/officeDocument/2006/relationships/image" Target="../media/image26.png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31.png"/><Relationship Id="rId17" Type="http://schemas.openxmlformats.org/officeDocument/2006/relationships/customXml" Target="../ink/ink1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customXml" Target="../ink/ink15.xml"/><Relationship Id="rId24" Type="http://schemas.openxmlformats.org/officeDocument/2006/relationships/image" Target="../media/image37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10" Type="http://schemas.openxmlformats.org/officeDocument/2006/relationships/image" Target="../media/image30.png"/><Relationship Id="rId19" Type="http://schemas.openxmlformats.org/officeDocument/2006/relationships/customXml" Target="../ink/ink19.xml"/><Relationship Id="rId4" Type="http://schemas.openxmlformats.org/officeDocument/2006/relationships/image" Target="../media/image27.png"/><Relationship Id="rId9" Type="http://schemas.openxmlformats.org/officeDocument/2006/relationships/customXml" Target="../ink/ink14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0.png"/><Relationship Id="rId4" Type="http://schemas.openxmlformats.org/officeDocument/2006/relationships/customXml" Target="../ink/ink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customXml" Target="../ink/ink24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7.xml"/><Relationship Id="rId5" Type="http://schemas.openxmlformats.org/officeDocument/2006/relationships/image" Target="../media/image45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29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4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11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1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customXml" Target="../ink/ink3.xml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7.xml"/><Relationship Id="rId4" Type="http://schemas.openxmlformats.org/officeDocument/2006/relationships/image" Target="../media/image12.png"/><Relationship Id="rId9" Type="http://schemas.openxmlformats.org/officeDocument/2006/relationships/customXml" Target="../ink/ink2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0" y="919401"/>
            <a:ext cx="9143999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考虑交通时间与设备转换时间的跨区域就医调度优化问题</a:t>
            </a:r>
            <a:r>
              <a:rPr lang="en-US" altLang="zh-CN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BF8903-4EE9-53FE-9616-4F856131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68" y="2288308"/>
            <a:ext cx="6663262" cy="40102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82C5C1-56D8-3642-A2A5-F0E62D3AC0D3}"/>
              </a:ext>
            </a:extLst>
          </p:cNvPr>
          <p:cNvSpPr txBox="1"/>
          <p:nvPr/>
        </p:nvSpPr>
        <p:spPr>
          <a:xfrm>
            <a:off x="6052132" y="1500458"/>
            <a:ext cx="26632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（中国管理科学）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1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25C3353-635F-8EE2-FD87-EE2561F4A6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41"/>
          <a:stretch/>
        </p:blipFill>
        <p:spPr>
          <a:xfrm>
            <a:off x="5326531" y="1193799"/>
            <a:ext cx="3548042" cy="53767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三、启发式算法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EDD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－Ｒ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3E57CC-8D98-4981-0E13-8C9442D38393}"/>
              </a:ext>
            </a:extLst>
          </p:cNvPr>
          <p:cNvSpPr txBox="1"/>
          <p:nvPr/>
        </p:nvSpPr>
        <p:spPr>
          <a:xfrm>
            <a:off x="502497" y="2180662"/>
            <a:ext cx="4141733" cy="134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提出以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规则为基础，患者再分配为主的启发式算法；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092C94-2B2D-543F-6FC3-13F110302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00" t="3039" r="20553"/>
          <a:stretch/>
        </p:blipFill>
        <p:spPr>
          <a:xfrm>
            <a:off x="743533" y="3429000"/>
            <a:ext cx="3478333" cy="2400106"/>
          </a:xfrm>
          <a:prstGeom prst="rect">
            <a:avLst/>
          </a:prstGeom>
        </p:spPr>
      </p:pic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2ED4675-DFDF-AAB4-BCAF-7A3C1D268E1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 flipH="1" flipV="1">
            <a:off x="2473972" y="1202527"/>
            <a:ext cx="4635307" cy="4617852"/>
          </a:xfrm>
          <a:prstGeom prst="bentConnector5">
            <a:avLst>
              <a:gd name="adj1" fmla="val -4932"/>
              <a:gd name="adj2" fmla="val 49623"/>
              <a:gd name="adj3" fmla="val 10493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对话气泡: 圆角矩形 43">
            <a:extLst>
              <a:ext uri="{FF2B5EF4-FFF2-40B4-BE49-F238E27FC236}">
                <a16:creationId xmlns:a16="http://schemas.microsoft.com/office/drawing/2014/main" id="{02C0D9B2-88A8-BB58-DFB1-1D25A6A68544}"/>
              </a:ext>
            </a:extLst>
          </p:cNvPr>
          <p:cNvSpPr/>
          <p:nvPr/>
        </p:nvSpPr>
        <p:spPr>
          <a:xfrm>
            <a:off x="3708404" y="1577973"/>
            <a:ext cx="2125133" cy="576855"/>
          </a:xfrm>
          <a:prstGeom prst="wedgeRoundRectCallout">
            <a:avLst>
              <a:gd name="adj1" fmla="val 35302"/>
              <a:gd name="adj2" fmla="val 8348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D2A32D5-C982-CB5D-670B-A1D5E06EF8AA}"/>
              </a:ext>
            </a:extLst>
          </p:cNvPr>
          <p:cNvSpPr txBox="1"/>
          <p:nvPr/>
        </p:nvSpPr>
        <p:spPr>
          <a:xfrm>
            <a:off x="3741769" y="1609073"/>
            <a:ext cx="228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297A"/>
                </a:solidFill>
                <a:effectLst/>
                <a:latin typeface="方正书宋_GBK"/>
              </a:rPr>
              <a:t>就诊完成时间与检查最迟完工时间之差总和最小</a:t>
            </a:r>
            <a:endParaRPr lang="zh-CN" altLang="en-US" sz="1400" b="1" dirty="0">
              <a:solidFill>
                <a:srgbClr val="00297A"/>
              </a:solidFill>
            </a:endParaRP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40B0FC03-98E1-54B6-B532-8190770BEA8A}"/>
              </a:ext>
            </a:extLst>
          </p:cNvPr>
          <p:cNvSpPr/>
          <p:nvPr/>
        </p:nvSpPr>
        <p:spPr>
          <a:xfrm>
            <a:off x="6649127" y="730576"/>
            <a:ext cx="2286221" cy="442712"/>
          </a:xfrm>
          <a:prstGeom prst="wedgeRoundRectCallout">
            <a:avLst>
              <a:gd name="adj1" fmla="val -19357"/>
              <a:gd name="adj2" fmla="val 94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166615-09D9-80E3-7066-D958F877B0D7}"/>
              </a:ext>
            </a:extLst>
          </p:cNvPr>
          <p:cNvSpPr txBox="1"/>
          <p:nvPr/>
        </p:nvSpPr>
        <p:spPr>
          <a:xfrm>
            <a:off x="6649127" y="804415"/>
            <a:ext cx="2394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297A"/>
                </a:solidFill>
                <a:effectLst/>
                <a:latin typeface="方正书宋_GBK"/>
              </a:rPr>
              <a:t>所有患者延迟时间总和最大</a:t>
            </a: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FA3D2D6A-BAF5-551F-B154-A01CEFB2B110}"/>
              </a:ext>
            </a:extLst>
          </p:cNvPr>
          <p:cNvSpPr/>
          <p:nvPr/>
        </p:nvSpPr>
        <p:spPr>
          <a:xfrm>
            <a:off x="3574926" y="3562282"/>
            <a:ext cx="1918448" cy="449575"/>
          </a:xfrm>
          <a:prstGeom prst="wedgeRoundRectCallout">
            <a:avLst>
              <a:gd name="adj1" fmla="val -44037"/>
              <a:gd name="adj2" fmla="val 12228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1ED0079-991B-57AA-1CBF-3889E0D19371}"/>
              </a:ext>
            </a:extLst>
          </p:cNvPr>
          <p:cNvSpPr txBox="1"/>
          <p:nvPr/>
        </p:nvSpPr>
        <p:spPr>
          <a:xfrm>
            <a:off x="3566254" y="3644129"/>
            <a:ext cx="23947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297A"/>
                </a:solidFill>
                <a:effectLst/>
                <a:latin typeface="方正书宋_GBK"/>
              </a:rPr>
              <a:t>患者最迟看病完成时间</a:t>
            </a:r>
          </a:p>
        </p:txBody>
      </p:sp>
      <p:sp>
        <p:nvSpPr>
          <p:cNvPr id="49" name="对话气泡: 圆角矩形 48">
            <a:extLst>
              <a:ext uri="{FF2B5EF4-FFF2-40B4-BE49-F238E27FC236}">
                <a16:creationId xmlns:a16="http://schemas.microsoft.com/office/drawing/2014/main" id="{91325EBC-18D1-0D16-44A5-00E1B1FBCE7A}"/>
              </a:ext>
            </a:extLst>
          </p:cNvPr>
          <p:cNvSpPr/>
          <p:nvPr/>
        </p:nvSpPr>
        <p:spPr>
          <a:xfrm>
            <a:off x="3708898" y="4661313"/>
            <a:ext cx="1918449" cy="535265"/>
          </a:xfrm>
          <a:prstGeom prst="wedgeRoundRectCallout">
            <a:avLst>
              <a:gd name="adj1" fmla="val -57024"/>
              <a:gd name="adj2" fmla="val 10706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D317B23-2BD7-4411-4F87-F43C7CC7E30D}"/>
              </a:ext>
            </a:extLst>
          </p:cNvPr>
          <p:cNvSpPr txBox="1"/>
          <p:nvPr/>
        </p:nvSpPr>
        <p:spPr>
          <a:xfrm>
            <a:off x="3798538" y="4673358"/>
            <a:ext cx="1918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297A"/>
                </a:solidFill>
                <a:effectLst/>
                <a:latin typeface="方正书宋_GBK"/>
              </a:rPr>
              <a:t>患者就诊延迟时间、患者延迟数量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3272725-CC25-51EE-E97F-1FDD725B29C8}"/>
                  </a:ext>
                </a:extLst>
              </p14:cNvPr>
              <p14:cNvContentPartPr/>
              <p14:nvPr/>
            </p14:nvContentPartPr>
            <p14:xfrm>
              <a:off x="1920060" y="4785060"/>
              <a:ext cx="1127160" cy="158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3272725-CC25-51EE-E97F-1FDD725B29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1420" y="4776060"/>
                <a:ext cx="1144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AC822F5-850D-3F10-9543-678183B8FCD0}"/>
                  </a:ext>
                </a:extLst>
              </p14:cNvPr>
              <p14:cNvContentPartPr/>
              <p14:nvPr/>
            </p14:nvContentPartPr>
            <p14:xfrm>
              <a:off x="6217740" y="1584300"/>
              <a:ext cx="1363680" cy="320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AC822F5-850D-3F10-9543-678183B8FC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9100" y="1575660"/>
                <a:ext cx="1381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B755045-2F14-0323-0DDF-BBE8AACD9A98}"/>
                  </a:ext>
                </a:extLst>
              </p14:cNvPr>
              <p14:cNvContentPartPr/>
              <p14:nvPr/>
            </p14:nvContentPartPr>
            <p14:xfrm>
              <a:off x="6133860" y="1775100"/>
              <a:ext cx="320760" cy="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B755045-2F14-0323-0DDF-BBE8AACD9A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5220" y="1766460"/>
                <a:ext cx="338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A148DEF-1257-54D7-CF67-E1D7C1A5B970}"/>
                  </a:ext>
                </a:extLst>
              </p14:cNvPr>
              <p14:cNvContentPartPr/>
              <p14:nvPr/>
            </p14:nvContentPartPr>
            <p14:xfrm>
              <a:off x="5829300" y="2506620"/>
              <a:ext cx="686520" cy="388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A148DEF-1257-54D7-CF67-E1D7C1A5B9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0660" y="2497620"/>
                <a:ext cx="7041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2417BB5F-B14B-DF88-8137-8CE5ED9E7A67}"/>
                  </a:ext>
                </a:extLst>
              </p14:cNvPr>
              <p14:cNvContentPartPr/>
              <p14:nvPr/>
            </p14:nvContentPartPr>
            <p14:xfrm>
              <a:off x="7635060" y="2565660"/>
              <a:ext cx="472680" cy="180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2417BB5F-B14B-DF88-8137-8CE5ED9E7A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26420" y="2557020"/>
                <a:ext cx="4903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0C8F7BD-E943-6689-0808-C0028CE18E06}"/>
                  </a:ext>
                </a:extLst>
              </p14:cNvPr>
              <p14:cNvContentPartPr/>
              <p14:nvPr/>
            </p14:nvContentPartPr>
            <p14:xfrm>
              <a:off x="5829300" y="2681940"/>
              <a:ext cx="473040" cy="241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0C8F7BD-E943-6689-0808-C0028CE18E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20660" y="2673300"/>
                <a:ext cx="490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7114E239-B210-43C1-8D9D-579F5A4202B4}"/>
                  </a:ext>
                </a:extLst>
              </p14:cNvPr>
              <p14:cNvContentPartPr/>
              <p14:nvPr/>
            </p14:nvContentPartPr>
            <p14:xfrm>
              <a:off x="6332220" y="4076580"/>
              <a:ext cx="1211040" cy="385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7114E239-B210-43C1-8D9D-579F5A4202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23580" y="4067580"/>
                <a:ext cx="1228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789A260-1EE2-A0D8-6AFC-DBB0AF550B2D}"/>
                  </a:ext>
                </a:extLst>
              </p14:cNvPr>
              <p14:cNvContentPartPr/>
              <p14:nvPr/>
            </p14:nvContentPartPr>
            <p14:xfrm>
              <a:off x="6286500" y="4260900"/>
              <a:ext cx="183960" cy="64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789A260-1EE2-A0D8-6AFC-DBB0AF550B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77500" y="4252260"/>
                <a:ext cx="2016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5BF5DB5-A51D-3202-486F-216110527D47}"/>
                  </a:ext>
                </a:extLst>
              </p14:cNvPr>
              <p14:cNvContentPartPr/>
              <p14:nvPr/>
            </p14:nvContentPartPr>
            <p14:xfrm>
              <a:off x="7025580" y="4891620"/>
              <a:ext cx="205200" cy="3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5BF5DB5-A51D-3202-486F-216110527D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16940" y="4882980"/>
                <a:ext cx="222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3C820E5-2C74-33AF-CE10-2D2948E0E0BB}"/>
                  </a:ext>
                </a:extLst>
              </p14:cNvPr>
              <p14:cNvContentPartPr/>
              <p14:nvPr/>
            </p14:nvContentPartPr>
            <p14:xfrm>
              <a:off x="6644700" y="5044260"/>
              <a:ext cx="4629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3C820E5-2C74-33AF-CE10-2D2948E0E0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35700" y="5035260"/>
                <a:ext cx="480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FC3CFB8A-DF68-1994-FE28-A61C34FE7646}"/>
              </a:ext>
            </a:extLst>
          </p:cNvPr>
          <p:cNvSpPr txBox="1"/>
          <p:nvPr/>
        </p:nvSpPr>
        <p:spPr>
          <a:xfrm>
            <a:off x="3574926" y="1174131"/>
            <a:ext cx="3399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患者总就诊延迟时间最小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9A83925A-2504-85F4-E33B-86DE8E57FD00}"/>
              </a:ext>
            </a:extLst>
          </p:cNvPr>
          <p:cNvSpPr/>
          <p:nvPr/>
        </p:nvSpPr>
        <p:spPr>
          <a:xfrm>
            <a:off x="359067" y="3533775"/>
            <a:ext cx="8425866" cy="22614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三、启发式算法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EDD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－Ｒ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与局部搜索算法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3E57CC-8D98-4981-0E13-8C9442D38393}"/>
              </a:ext>
            </a:extLst>
          </p:cNvPr>
          <p:cNvSpPr txBox="1"/>
          <p:nvPr/>
        </p:nvSpPr>
        <p:spPr>
          <a:xfrm>
            <a:off x="601719" y="2194293"/>
            <a:ext cx="8085082" cy="421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局部搜索算法可以显著增强算法性能</a:t>
            </a:r>
            <a:r>
              <a:rPr lang="en-US" altLang="zh-CN" sz="2000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】</a:t>
            </a:r>
            <a:endParaRPr lang="zh-CN" altLang="en-US" sz="2000" b="1" baseline="30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三种局部搜索算法：２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、成对交换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Des-Cons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算法。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２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随机选择</a:t>
            </a:r>
            <a:r>
              <a:rPr lang="zh-CN" altLang="en-US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两个点位的患者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，对该区间内的患者进行</a:t>
            </a:r>
            <a:r>
              <a:rPr lang="zh-CN" altLang="en-US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倒序排列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成对交换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随机选择</a:t>
            </a:r>
            <a:r>
              <a:rPr lang="zh-CN" altLang="en-US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两个点位的患者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位置交换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Des-Cons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从患者排队序列中</a:t>
            </a:r>
            <a:r>
              <a:rPr lang="zh-CN" altLang="en-US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随机抽取一定数量患者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为每一位患者选择最优位置插入</a:t>
            </a:r>
            <a:r>
              <a:rPr lang="zh-CN" altLang="en-US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，直至所有患者被重新安排位置。</a:t>
            </a:r>
            <a:endParaRPr lang="en-US" altLang="zh-CN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C2D6BC-ECFF-2068-5F5E-6E648235D4E3}"/>
              </a:ext>
            </a:extLst>
          </p:cNvPr>
          <p:cNvSpPr txBox="1"/>
          <p:nvPr/>
        </p:nvSpPr>
        <p:spPr>
          <a:xfrm>
            <a:off x="457200" y="5941595"/>
            <a:ext cx="8327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Ruiz R, Pan Q K,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Naderi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Iterated Greedy methods for the distributed permutation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flowshop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 problem[J]. Omega, 2019, 83: 213-222.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65F2BA8-D3A5-8495-DEFB-0AE76FC3A991}"/>
              </a:ext>
            </a:extLst>
          </p:cNvPr>
          <p:cNvSpPr/>
          <p:nvPr/>
        </p:nvSpPr>
        <p:spPr>
          <a:xfrm>
            <a:off x="929299" y="5029601"/>
            <a:ext cx="6993466" cy="143416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三、启发式算法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EDD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－Ｒ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Ａ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与局部搜索算法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3E57CC-8D98-4981-0E13-8C9442D38393}"/>
              </a:ext>
            </a:extLst>
          </p:cNvPr>
          <p:cNvSpPr txBox="1"/>
          <p:nvPr/>
        </p:nvSpPr>
        <p:spPr>
          <a:xfrm>
            <a:off x="858601" y="2203160"/>
            <a:ext cx="7926332" cy="2654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）统一算法比较标准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以运算时间为统一标准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进行局部搜索算法性能比较，避免因局部搜索算法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复杂度不同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影响搜索强度与算法性能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）构建新的算法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调度规则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启发式算法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        形成新的算法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8312E-9B9E-2169-6F76-092F15F19B03}"/>
              </a:ext>
            </a:extLst>
          </p:cNvPr>
          <p:cNvSpPr txBox="1"/>
          <p:nvPr/>
        </p:nvSpPr>
        <p:spPr>
          <a:xfrm>
            <a:off x="1449189" y="4970630"/>
            <a:ext cx="6046848" cy="1422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0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2-Opt          EDD-</a:t>
            </a:r>
            <a:r>
              <a:rPr lang="en-US" altLang="zh-CN" sz="2000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en-US" altLang="zh-CN" sz="20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2-Opt </a:t>
            </a:r>
            <a:r>
              <a:rPr lang="zh-CN" altLang="en-US" sz="20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en-US" altLang="zh-CN" sz="2000" dirty="0">
              <a:solidFill>
                <a:srgbClr val="00297A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en-US" altLang="zh-CN" sz="20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Swap             EDD-</a:t>
            </a:r>
            <a:r>
              <a:rPr lang="en-US" altLang="zh-CN" sz="2000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2-</a:t>
            </a:r>
            <a:r>
              <a:rPr lang="en-US" altLang="zh-CN" sz="20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Swap </a:t>
            </a:r>
            <a:r>
              <a:rPr lang="zh-CN" altLang="en-US" sz="20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52A1CE3-9E76-127D-34AA-64151E4C6EF9}"/>
              </a:ext>
            </a:extLst>
          </p:cNvPr>
          <p:cNvSpPr/>
          <p:nvPr/>
        </p:nvSpPr>
        <p:spPr>
          <a:xfrm>
            <a:off x="4102182" y="5661160"/>
            <a:ext cx="323850" cy="21907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485BA68E-C5C3-AF41-C276-67FE612F8DBD}"/>
              </a:ext>
            </a:extLst>
          </p:cNvPr>
          <p:cNvSpPr/>
          <p:nvPr/>
        </p:nvSpPr>
        <p:spPr>
          <a:xfrm>
            <a:off x="3984434" y="6067506"/>
            <a:ext cx="323850" cy="21907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4E7437B-ACF9-1FAC-74D9-929A551C9154}"/>
              </a:ext>
            </a:extLst>
          </p:cNvPr>
          <p:cNvSpPr/>
          <p:nvPr/>
        </p:nvSpPr>
        <p:spPr>
          <a:xfrm>
            <a:off x="5495925" y="4534041"/>
            <a:ext cx="323850" cy="2190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86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49442" y="848126"/>
            <a:ext cx="8900436" cy="2776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四、实验设置及结果分析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）算例生成</a:t>
            </a:r>
            <a:endParaRPr lang="en-US" altLang="zh-CN" sz="2000" b="1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患者总数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 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[ 600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650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850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900,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1000 ]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医院数量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 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[5, 6, 7, 8, 9, 10 ];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检查类型数量 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每种参数组合随机产生 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个算例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480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个算例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81C985-5588-CAB7-E06C-A965B094D234}"/>
              </a:ext>
            </a:extLst>
          </p:cNvPr>
          <p:cNvSpPr txBox="1"/>
          <p:nvPr/>
        </p:nvSpPr>
        <p:spPr>
          <a:xfrm>
            <a:off x="349442" y="3797968"/>
            <a:ext cx="8900436" cy="203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）时间分布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患者最迟就诊完成时间：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U[1, 5] 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天；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MRI 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检查时间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U[10, 30]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分钟；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设备准备时间：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U[0, 10]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分钟；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跨区域交通时间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U[0, 24]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 钟；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MRI 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工作时间：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８小时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57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8859FF-69B9-DAA2-6D0D-379665B73181}"/>
              </a:ext>
            </a:extLst>
          </p:cNvPr>
          <p:cNvSpPr/>
          <p:nvPr/>
        </p:nvSpPr>
        <p:spPr>
          <a:xfrm>
            <a:off x="5514975" y="4085907"/>
            <a:ext cx="3159760" cy="18150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378534" cy="25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四、实验设置及结果分析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调度规则及启发式算法性能对比</a:t>
            </a: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调度规则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最早交货期规则（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最短加工时间规则（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最长加工时间规则（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LPT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48A913-4B4C-7DC9-6784-001C10F3F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1" y="3463758"/>
            <a:ext cx="4785360" cy="31018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F05BD0-7399-6AE6-0E4C-BAC9528D4F3F}"/>
              </a:ext>
            </a:extLst>
          </p:cNvPr>
          <p:cNvSpPr txBox="1"/>
          <p:nvPr/>
        </p:nvSpPr>
        <p:spPr>
          <a:xfrm>
            <a:off x="5681519" y="4085907"/>
            <a:ext cx="3129280" cy="1670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对比结果：</a:t>
            </a:r>
            <a:endParaRPr lang="en-US" altLang="zh-CN" b="1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启发式算法 </a:t>
            </a:r>
            <a:r>
              <a:rPr lang="en-US" altLang="zh-CN" sz="18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1800" b="1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18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  </a:t>
            </a:r>
            <a:r>
              <a:rPr lang="zh-CN" altLang="en-US" sz="18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取得了最好的结果。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778787E-1B8B-FBD0-2BBD-D003B497BE27}"/>
              </a:ext>
            </a:extLst>
          </p:cNvPr>
          <p:cNvSpPr/>
          <p:nvPr/>
        </p:nvSpPr>
        <p:spPr>
          <a:xfrm>
            <a:off x="5108576" y="4845600"/>
            <a:ext cx="345438" cy="2724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45AC5A2-31BC-7468-0A60-2D92323D3071}"/>
                  </a:ext>
                </a:extLst>
              </p14:cNvPr>
              <p14:cNvContentPartPr/>
              <p14:nvPr/>
            </p14:nvContentPartPr>
            <p14:xfrm>
              <a:off x="1225170" y="4539960"/>
              <a:ext cx="1269360" cy="26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45AC5A2-31BC-7468-0A60-2D92323D3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530" y="4530960"/>
                <a:ext cx="1287000" cy="439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BC62A0B7-F35C-A28C-6238-6FD6184520A0}"/>
              </a:ext>
            </a:extLst>
          </p:cNvPr>
          <p:cNvSpPr/>
          <p:nvPr/>
        </p:nvSpPr>
        <p:spPr>
          <a:xfrm>
            <a:off x="1200690" y="3740969"/>
            <a:ext cx="868974" cy="640374"/>
          </a:xfrm>
          <a:prstGeom prst="ellipse">
            <a:avLst/>
          </a:prstGeom>
          <a:solidFill>
            <a:srgbClr val="00A0D7">
              <a:alpha val="5000"/>
            </a:srgbClr>
          </a:solidFill>
          <a:ln w="19050"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A0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74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7E0B9D-4D60-EBB9-8F53-A4057C53DFAC}"/>
              </a:ext>
            </a:extLst>
          </p:cNvPr>
          <p:cNvSpPr/>
          <p:nvPr/>
        </p:nvSpPr>
        <p:spPr>
          <a:xfrm>
            <a:off x="4917785" y="4195572"/>
            <a:ext cx="3836033" cy="2037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6" y="809625"/>
            <a:ext cx="8575383" cy="2892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四、实验设置及结果分析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）局部搜索算法性能比较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以调度规则或者启发式算法作为初始解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，与不同的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结合，进一步比较调度规则</a:t>
            </a:r>
            <a:r>
              <a:rPr lang="en-US" altLang="zh-CN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启发式算法算法性能。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A29C79-16C3-1BD2-C534-FCF5B9B46F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3" b="1602"/>
          <a:stretch/>
        </p:blipFill>
        <p:spPr>
          <a:xfrm>
            <a:off x="742204" y="3715928"/>
            <a:ext cx="3710523" cy="26702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83216D-F83C-FF52-3B5A-41FC910B0AC4}"/>
              </a:ext>
            </a:extLst>
          </p:cNvPr>
          <p:cNvSpPr txBox="1"/>
          <p:nvPr/>
        </p:nvSpPr>
        <p:spPr>
          <a:xfrm>
            <a:off x="4994328" y="4290822"/>
            <a:ext cx="3759490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抽取再插入患者数量超过</a:t>
            </a:r>
            <a:r>
              <a:rPr lang="en-US" altLang="zh-CN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时，算法性能提升速度变慢，运行时间大幅增加，故</a:t>
            </a:r>
            <a:r>
              <a:rPr lang="zh-CN" altLang="en-US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选定患者数量为</a:t>
            </a:r>
            <a:r>
              <a:rPr lang="en-US" altLang="zh-CN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ABB0310-9BBA-28B3-6313-2B29142C23BC}"/>
              </a:ext>
            </a:extLst>
          </p:cNvPr>
          <p:cNvSpPr/>
          <p:nvPr/>
        </p:nvSpPr>
        <p:spPr>
          <a:xfrm>
            <a:off x="4582164" y="5126211"/>
            <a:ext cx="249262" cy="25046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5791F26-E9AB-115F-130F-5957407D1602}"/>
              </a:ext>
            </a:extLst>
          </p:cNvPr>
          <p:cNvSpPr/>
          <p:nvPr/>
        </p:nvSpPr>
        <p:spPr>
          <a:xfrm>
            <a:off x="3129840" y="4946211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05B97C7-D5A0-F902-E15F-602DC275DC49}"/>
                  </a:ext>
                </a:extLst>
              </p14:cNvPr>
              <p14:cNvContentPartPr/>
              <p14:nvPr/>
            </p14:nvContentPartPr>
            <p14:xfrm>
              <a:off x="260010" y="4270166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05B97C7-D5A0-F902-E15F-602DC275DC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010" y="426116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518ED54F-982C-1112-E21D-F64E1909FBA5}"/>
              </a:ext>
            </a:extLst>
          </p:cNvPr>
          <p:cNvSpPr txBox="1"/>
          <p:nvPr/>
        </p:nvSpPr>
        <p:spPr>
          <a:xfrm>
            <a:off x="843840" y="322894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①选择局部搜索算法的患者数量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4B058DC-2B45-3B2F-ABEC-782A5A62C565}"/>
                  </a:ext>
                </a:extLst>
              </p14:cNvPr>
              <p14:cNvContentPartPr/>
              <p14:nvPr/>
            </p14:nvContentPartPr>
            <p14:xfrm>
              <a:off x="3267432" y="5754288"/>
              <a:ext cx="13284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4B058DC-2B45-3B2F-ABEC-782A5A62C5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58792" y="5745288"/>
                <a:ext cx="150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9C84463-2BAC-42CA-C4E6-A5AA9156AC3C}"/>
                  </a:ext>
                </a:extLst>
              </p14:cNvPr>
              <p14:cNvContentPartPr/>
              <p14:nvPr/>
            </p14:nvContentPartPr>
            <p14:xfrm>
              <a:off x="3268980" y="5737140"/>
              <a:ext cx="145800" cy="8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9C84463-2BAC-42CA-C4E6-A5AA9156AC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59980" y="5728500"/>
                <a:ext cx="16344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81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767629"/>
            <a:ext cx="8553286" cy="370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四、实验设置及结果分析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）局部搜索算法性能比较调度规则对比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确定各局部搜索算法的运行次数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Des-Cons 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耗费时间长，根据 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Des-Cons 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算法完成一次的时间，确定 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Swap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和２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-opt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搜索次数均为</a:t>
            </a:r>
            <a:r>
              <a:rPr lang="en-US" altLang="zh-CN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1800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次。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局部搜索算法的性能比较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BE5F17-E858-89E7-4E48-8743A169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4" y="4161356"/>
            <a:ext cx="3252922" cy="243191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D5DD235E-1BBA-5DE6-0E0B-99D367FA01C7}"/>
              </a:ext>
            </a:extLst>
          </p:cNvPr>
          <p:cNvSpPr/>
          <p:nvPr/>
        </p:nvSpPr>
        <p:spPr>
          <a:xfrm>
            <a:off x="4724400" y="4420504"/>
            <a:ext cx="3877189" cy="1856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7FD9C5-2C67-E53D-4454-82CDF8CCC30C}"/>
              </a:ext>
            </a:extLst>
          </p:cNvPr>
          <p:cNvSpPr txBox="1"/>
          <p:nvPr/>
        </p:nvSpPr>
        <p:spPr>
          <a:xfrm>
            <a:off x="4956543" y="4460837"/>
            <a:ext cx="3412902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对比结果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成对交换</a:t>
            </a:r>
            <a:r>
              <a:rPr lang="en-US" altLang="zh-CN" sz="18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Swap</a:t>
            </a:r>
            <a:r>
              <a:rPr lang="zh-CN" altLang="en-US" sz="18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</a:t>
            </a:r>
            <a:r>
              <a:rPr lang="zh-CN" altLang="en-US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与调度规则</a:t>
            </a:r>
            <a:r>
              <a:rPr lang="en-US" altLang="zh-CN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启发式算法相结合均取得最好的实验结果。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6474F34-FC85-0446-F6EF-CC17A98D2FD9}"/>
              </a:ext>
            </a:extLst>
          </p:cNvPr>
          <p:cNvSpPr/>
          <p:nvPr/>
        </p:nvSpPr>
        <p:spPr>
          <a:xfrm>
            <a:off x="4237014" y="5222627"/>
            <a:ext cx="249262" cy="25046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0F8EB4-7B80-E05D-FEF7-95F0E2130427}"/>
              </a:ext>
            </a:extLst>
          </p:cNvPr>
          <p:cNvSpPr txBox="1"/>
          <p:nvPr/>
        </p:nvSpPr>
        <p:spPr>
          <a:xfrm>
            <a:off x="410458" y="4246557"/>
            <a:ext cx="373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总延迟的平均值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432872-04AA-7A65-83DD-0CA681C0337A}"/>
              </a:ext>
            </a:extLst>
          </p:cNvPr>
          <p:cNvSpPr txBox="1"/>
          <p:nvPr/>
        </p:nvSpPr>
        <p:spPr>
          <a:xfrm>
            <a:off x="3683001" y="5791914"/>
            <a:ext cx="1041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105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5D093E-2249-EFA0-5F2A-C3EF5E311FCC}"/>
              </a:ext>
            </a:extLst>
          </p:cNvPr>
          <p:cNvSpPr txBox="1"/>
          <p:nvPr/>
        </p:nvSpPr>
        <p:spPr>
          <a:xfrm>
            <a:off x="3683001" y="5619948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105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2 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5013C1-5B5A-933E-DCCC-8C019FE11997}"/>
              </a:ext>
            </a:extLst>
          </p:cNvPr>
          <p:cNvSpPr txBox="1"/>
          <p:nvPr/>
        </p:nvSpPr>
        <p:spPr>
          <a:xfrm>
            <a:off x="3683001" y="5442180"/>
            <a:ext cx="9269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034244-2797-0F9C-C4CA-007B9E6D9EC2}"/>
              </a:ext>
            </a:extLst>
          </p:cNvPr>
          <p:cNvSpPr txBox="1"/>
          <p:nvPr/>
        </p:nvSpPr>
        <p:spPr>
          <a:xfrm>
            <a:off x="3683001" y="5252165"/>
            <a:ext cx="104139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SPT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E95C3A-5928-C60E-F48D-9D44DD6A4FD3}"/>
              </a:ext>
            </a:extLst>
          </p:cNvPr>
          <p:cNvSpPr txBox="1"/>
          <p:nvPr/>
        </p:nvSpPr>
        <p:spPr>
          <a:xfrm>
            <a:off x="3683001" y="5108759"/>
            <a:ext cx="5540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LPT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F9C5C26-8FC3-B40E-82ED-7CBE3B44C0A5}"/>
              </a:ext>
            </a:extLst>
          </p:cNvPr>
          <p:cNvSpPr/>
          <p:nvPr/>
        </p:nvSpPr>
        <p:spPr>
          <a:xfrm>
            <a:off x="2174100" y="5599099"/>
            <a:ext cx="720000" cy="72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97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25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四、实验设置及结果分析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）局部搜索算法性能比较调度规则对比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④ 极限性能对比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没有时间限制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产生的解为初始解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，测试各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29F9C-FEF3-BCF6-A5BF-D762FFA00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63"/>
          <a:stretch/>
        </p:blipFill>
        <p:spPr>
          <a:xfrm>
            <a:off x="783102" y="3388245"/>
            <a:ext cx="3634129" cy="26193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A8E831-0BFD-8C13-0F2D-ABA7E3D8E866}"/>
              </a:ext>
            </a:extLst>
          </p:cNvPr>
          <p:cNvSpPr txBox="1"/>
          <p:nvPr/>
        </p:nvSpPr>
        <p:spPr>
          <a:xfrm>
            <a:off x="723900" y="62201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个随机算例（</a:t>
            </a:r>
            <a:r>
              <a:rPr lang="en-US" altLang="zh-CN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n=900,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m=7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c=6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79BF42D-DBBB-F3C3-5B50-EE155955B750}"/>
              </a:ext>
            </a:extLst>
          </p:cNvPr>
          <p:cNvSpPr/>
          <p:nvPr/>
        </p:nvSpPr>
        <p:spPr>
          <a:xfrm>
            <a:off x="4898219" y="3878954"/>
            <a:ext cx="3994887" cy="18169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127EA2-8BCB-3B98-3FA8-839403580195}"/>
              </a:ext>
            </a:extLst>
          </p:cNvPr>
          <p:cNvSpPr txBox="1"/>
          <p:nvPr/>
        </p:nvSpPr>
        <p:spPr>
          <a:xfrm>
            <a:off x="5015918" y="3909436"/>
            <a:ext cx="3877188" cy="1670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对比结果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：在运算时间比较充裕条件下，</a:t>
            </a:r>
            <a:r>
              <a:rPr lang="en-US" altLang="zh-CN" sz="18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Des-Cons</a:t>
            </a:r>
            <a:r>
              <a:rPr lang="zh-CN" altLang="en-US" sz="1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</a:t>
            </a:r>
            <a:r>
              <a:rPr lang="zh-CN" altLang="en-US" sz="18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可以获得最好的调度方案。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22A3062A-154B-553D-D40D-794DAB2F0552}"/>
              </a:ext>
            </a:extLst>
          </p:cNvPr>
          <p:cNvSpPr/>
          <p:nvPr/>
        </p:nvSpPr>
        <p:spPr>
          <a:xfrm>
            <a:off x="4477508" y="4652502"/>
            <a:ext cx="249262" cy="25046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E28D4F-7736-FE74-6C72-A4A0BD60F681}"/>
              </a:ext>
            </a:extLst>
          </p:cNvPr>
          <p:cNvSpPr txBox="1"/>
          <p:nvPr/>
        </p:nvSpPr>
        <p:spPr>
          <a:xfrm>
            <a:off x="4726770" y="5779689"/>
            <a:ext cx="4953000" cy="56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医院实际运营：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Swap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9FB3414-3FDB-C1A2-6CC9-EE2B4D30AA24}"/>
                  </a:ext>
                </a:extLst>
              </p14:cNvPr>
              <p14:cNvContentPartPr/>
              <p14:nvPr/>
            </p14:nvContentPartPr>
            <p14:xfrm>
              <a:off x="2543415" y="3953296"/>
              <a:ext cx="1512720" cy="21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9FB3414-3FDB-C1A2-6CC9-EE2B4D30AA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4413" y="3944296"/>
                <a:ext cx="1530364" cy="38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A180C09F-D51F-75E3-AF0B-229B46451BD6}"/>
              </a:ext>
            </a:extLst>
          </p:cNvPr>
          <p:cNvSpPr/>
          <p:nvPr/>
        </p:nvSpPr>
        <p:spPr>
          <a:xfrm>
            <a:off x="3228121" y="5122287"/>
            <a:ext cx="764665" cy="334231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36770A1-C0A5-033F-0ACD-3D4D9D0A23F3}"/>
              </a:ext>
            </a:extLst>
          </p:cNvPr>
          <p:cNvSpPr/>
          <p:nvPr/>
        </p:nvSpPr>
        <p:spPr>
          <a:xfrm>
            <a:off x="1427512" y="4777732"/>
            <a:ext cx="360000" cy="36000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58C7A086-0ACC-622E-54FA-A6A66108C83C}"/>
                  </a:ext>
                </a:extLst>
              </p14:cNvPr>
              <p14:cNvContentPartPr/>
              <p14:nvPr/>
            </p14:nvContentPartPr>
            <p14:xfrm>
              <a:off x="2556181" y="4125663"/>
              <a:ext cx="1343880" cy="136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58C7A086-0ACC-622E-54FA-A6A66108C8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179" y="4116663"/>
                <a:ext cx="1361525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29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346783" cy="2777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四、实验设置及结果分析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）算法综合性能比较与分析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Swap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各调度规则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启发式算法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性能比较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比较结果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：各调度规则</a:t>
            </a:r>
            <a:r>
              <a:rPr lang="en-US" altLang="zh-CN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启发式算法性能均提升，但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000" b="1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仍然保持最优。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83F0DD-37F6-283E-F15B-268DC4E5E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66" y="3581838"/>
            <a:ext cx="8346783" cy="2915604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D6D3B7EE-2E0C-5A05-57A3-36F03EB8299F}"/>
              </a:ext>
            </a:extLst>
          </p:cNvPr>
          <p:cNvSpPr/>
          <p:nvPr/>
        </p:nvSpPr>
        <p:spPr>
          <a:xfrm>
            <a:off x="7089770" y="3452896"/>
            <a:ext cx="817260" cy="467198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D744DA-37F6-B303-A735-E4D20BF1FF6D}"/>
              </a:ext>
            </a:extLst>
          </p:cNvPr>
          <p:cNvSpPr txBox="1"/>
          <p:nvPr/>
        </p:nvSpPr>
        <p:spPr>
          <a:xfrm>
            <a:off x="4180164" y="4273417"/>
            <a:ext cx="223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总延迟时间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AD7D3A0-EF88-706C-27A4-281383333453}"/>
              </a:ext>
            </a:extLst>
          </p:cNvPr>
          <p:cNvSpPr txBox="1"/>
          <p:nvPr/>
        </p:nvSpPr>
        <p:spPr>
          <a:xfrm>
            <a:off x="97474" y="4273416"/>
            <a:ext cx="223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总延迟时间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711B3A30-079C-2496-6424-5F89AD194EEF}"/>
                  </a:ext>
                </a:extLst>
              </p14:cNvPr>
              <p14:cNvContentPartPr/>
              <p14:nvPr/>
            </p14:nvContentPartPr>
            <p14:xfrm>
              <a:off x="1394288" y="4465614"/>
              <a:ext cx="1037742" cy="47798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711B3A30-079C-2496-6424-5F89AD194E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5289" y="4456492"/>
                <a:ext cx="1055380" cy="65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FB710F7-936E-8D63-8A2D-E636ED2D9338}"/>
                  </a:ext>
                </a:extLst>
              </p14:cNvPr>
              <p14:cNvContentPartPr/>
              <p14:nvPr/>
            </p14:nvContentPartPr>
            <p14:xfrm>
              <a:off x="5434650" y="4473126"/>
              <a:ext cx="1037742" cy="47798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FB710F7-936E-8D63-8A2D-E636ED2D9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5651" y="4464004"/>
                <a:ext cx="1055380" cy="656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80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6548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五、结语</a:t>
            </a:r>
            <a:endParaRPr lang="en-US" altLang="zh-CN" sz="2400" b="1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）研究内容</a:t>
            </a:r>
            <a:endParaRPr lang="en-US" altLang="zh-CN" sz="2000" b="1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２启发式算法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，并结合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局部搜索算法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以缩短患者诊断／检查等待时间。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6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）算例验证</a:t>
            </a:r>
            <a:endParaRPr lang="en-US" altLang="zh-CN" sz="2000" b="1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EDD-</a:t>
            </a:r>
            <a:r>
              <a:rPr lang="en-US" altLang="zh-CN" sz="2000" b="1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b="1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２算法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性能优于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SPT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 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LPT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等调度规则；在较短运算时间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Swap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局部搜索算法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性能最优。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6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）下一步计划</a:t>
            </a:r>
            <a:endParaRPr lang="en-US" altLang="zh-CN" sz="6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算法结果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作为初始解，提出新的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元启发式算法</a:t>
            </a:r>
            <a:r>
              <a:rPr lang="zh-CN" altLang="en-US" sz="2000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，以提供更好的患者转诊调度方案。</a:t>
            </a: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800" dirty="0">
              <a:solidFill>
                <a:srgbClr val="00297A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2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01917" y="840064"/>
            <a:ext cx="8251533" cy="565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）研究对象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磁共振成像设备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(MRI)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医学检查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为例，研究医疗联盟下的跨区域就医调度优化问题。</a:t>
            </a:r>
            <a:endParaRPr lang="en-US" altLang="zh-CN" sz="8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）研究问题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在医疗联盟关键医疗资源共享前提下，考虑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患者跨区域交通时间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基于患者诊断类型的设备转换时间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，以最小化患者就医总延迟为目标，优化医疗联盟内部 </a:t>
            </a:r>
            <a:r>
              <a:rPr lang="en-US" altLang="zh-CN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MRI 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资源的最大化利用。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）方法论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①</a:t>
            </a:r>
            <a:r>
              <a:rPr lang="zh-CN" altLang="en-US" sz="2000" u="sng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提出以最早交货期原</a:t>
            </a:r>
            <a:r>
              <a:rPr lang="zh-CN" altLang="en-US" sz="2000" u="sng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则（</a:t>
            </a:r>
            <a:r>
              <a:rPr lang="en-US" altLang="zh-CN" sz="2000" u="sng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 rule</a:t>
            </a:r>
            <a:r>
              <a:rPr lang="zh-CN" altLang="en-US" sz="2000" u="sng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）为基础，以患者再分配为主导的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000" u="sng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EDD-</a:t>
            </a:r>
            <a:r>
              <a:rPr lang="en-US" altLang="zh-CN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启发式算法</a:t>
            </a:r>
            <a:r>
              <a:rPr lang="zh-CN" altLang="en-US" sz="2000" u="sng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000" u="sng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启发式算法</a:t>
            </a:r>
            <a:r>
              <a:rPr lang="zh-CN" altLang="en-US" sz="2000" u="sng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局部搜索算法</a:t>
            </a:r>
            <a:r>
              <a:rPr lang="zh-CN" altLang="en-US" sz="2000" u="sng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，进一步提高调度方案的质量，缩短患者诊断／检查等待时间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729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452851" y="903411"/>
            <a:ext cx="8425866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000" b="1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算法伪代码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82A6B5-896F-9779-0EF2-69438BE650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898"/>
          <a:stretch/>
        </p:blipFill>
        <p:spPr>
          <a:xfrm>
            <a:off x="1619615" y="2227385"/>
            <a:ext cx="6092338" cy="4290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5615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452851" y="903411"/>
            <a:ext cx="8425866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补充：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EDD</a:t>
            </a:r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en-US" altLang="zh-CN" sz="2000" b="1" dirty="0" err="1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ReAss</a:t>
            </a:r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算法伪代码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2E4D25-457B-9420-CD4A-F5891B4C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15662"/>
            <a:ext cx="6260123" cy="4303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5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6" y="695325"/>
            <a:ext cx="8413459" cy="554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一、引言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）研究背景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当前我国对医疗资源缺乏统一管理，稀缺医疗资源不能被充分利用，造成了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医疗资源供给与患者就医需求不匹配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医疗资源配置不平衡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患者就医排队等待时间长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等问题。</a:t>
            </a: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②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如何优化医疗资源配置实现资源共享与高效利用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，正成为资源共享时代下最重要的问题之一，也是当前医疗保健管理面临的突出问题。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3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01917" y="633850"/>
            <a:ext cx="8327733" cy="4554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一、引言</a:t>
            </a:r>
            <a:endParaRPr lang="en-US" altLang="zh-CN" sz="28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）相关文献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①提出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跨区域资源共享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是解决资源需不匹配问题的重要途径</a:t>
            </a:r>
            <a:r>
              <a:rPr lang="en-US" altLang="zh-CN" sz="2000" baseline="30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②分析当前医疗资源问题主要聚焦于提高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医护人员、病床、医院内部设备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等医疗资源的利用率；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③提出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医院内部资源利用率的提高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不能很好地解决医疗资源需不匹配的问题，需要更多关注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不同区域、不同医院的医疗资源共享和系统优化</a:t>
            </a:r>
            <a:r>
              <a:rPr lang="zh-CN" altLang="en-US" sz="2000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478E69-84B1-B858-A010-3BDE50FA7AAC}"/>
              </a:ext>
            </a:extLst>
          </p:cNvPr>
          <p:cNvSpPr txBox="1"/>
          <p:nvPr/>
        </p:nvSpPr>
        <p:spPr>
          <a:xfrm>
            <a:off x="301917" y="5354184"/>
            <a:ext cx="8618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</a:t>
            </a:r>
            <a:r>
              <a:rPr lang="zh-CN" altLang="en-US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刘征驰</a:t>
            </a:r>
            <a:r>
              <a:rPr lang="en-US" altLang="zh-CN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邹智力</a:t>
            </a:r>
            <a:r>
              <a:rPr lang="en-US" altLang="zh-CN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马 滔</a:t>
            </a:r>
            <a:r>
              <a:rPr lang="en-US" altLang="zh-CN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技术赋能、用户规模与共享经济社会福利</a:t>
            </a:r>
            <a:r>
              <a:rPr lang="en-US" altLang="zh-CN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[J]. </a:t>
            </a:r>
            <a:r>
              <a:rPr lang="zh-CN" altLang="en-US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中国管理科学</a:t>
            </a:r>
            <a:r>
              <a:rPr lang="en-US" altLang="zh-CN" sz="1800" dirty="0">
                <a:solidFill>
                  <a:srgbClr val="00297A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2020, 28(1): 222-230.</a:t>
            </a:r>
          </a:p>
          <a:p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张晨晓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祝蕊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刘海月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考虑伤员心理状况的应急医疗救护问题研究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[J]. 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中国管理科学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2017, 25 (10): 187-196.</a:t>
            </a:r>
            <a:endParaRPr lang="zh-CN" altLang="en-US" dirty="0">
              <a:solidFill>
                <a:srgbClr val="00297A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1DD784E-259B-3EF4-9321-57C15468B49A}"/>
              </a:ext>
            </a:extLst>
          </p:cNvPr>
          <p:cNvSpPr/>
          <p:nvPr/>
        </p:nvSpPr>
        <p:spPr>
          <a:xfrm>
            <a:off x="4572000" y="2955851"/>
            <a:ext cx="4236854" cy="337052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695325"/>
            <a:ext cx="8425866" cy="1969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二、问题描述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医疗联盟下磁共振成像检查（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MRI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）的跨区域就医调度优化问题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建立假设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E49829-89FE-B5FF-DF9C-C95BD0B4B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8" y="2775098"/>
            <a:ext cx="3741615" cy="36592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9BE12F-8A3A-C4FF-8A9D-43CD3557CE5B}"/>
              </a:ext>
            </a:extLst>
          </p:cNvPr>
          <p:cNvSpPr txBox="1"/>
          <p:nvPr/>
        </p:nvSpPr>
        <p:spPr>
          <a:xfrm>
            <a:off x="4694495" y="3126258"/>
            <a:ext cx="4694054" cy="2956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患者检查前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预约就诊；</a:t>
            </a:r>
            <a:endParaRPr lang="en-US" altLang="zh-CN" b="1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MRI 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提供多种服务；</a:t>
            </a:r>
            <a:endParaRPr lang="en-US" altLang="zh-CN" b="1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不同服务之间需要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设备准备时间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⑤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设定患者入院登记时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确定检查类型；</a:t>
            </a:r>
            <a:endParaRPr lang="en-US" altLang="zh-CN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④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不同的检查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最迟就诊完成时间；</a:t>
            </a:r>
            <a:endParaRPr lang="en-US" altLang="zh-CN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⑥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跨区域就医产生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交通时间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endParaRPr lang="en-US" altLang="zh-CN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en-US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交通时间取决于</a:t>
            </a:r>
            <a:r>
              <a:rPr lang="zh-CN" altLang="en-US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医院距离。</a:t>
            </a:r>
            <a:endParaRPr lang="zh-CN" altLang="en-US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二、问题描述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）设定变量和约束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A7EAA3-E71D-A033-A4D1-2C60703A41C3}"/>
                  </a:ext>
                </a:extLst>
              </p:cNvPr>
              <p:cNvSpPr txBox="1"/>
              <p:nvPr/>
            </p:nvSpPr>
            <p:spPr>
              <a:xfrm>
                <a:off x="1269707" y="2218088"/>
                <a:ext cx="7312318" cy="414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solidFill>
                      <a:srgbClr val="00297A"/>
                    </a:solidFill>
                    <a:latin typeface="+mn-ea"/>
                  </a:rPr>
                  <a:t>患者数量</a:t>
                </a:r>
                <a:r>
                  <a:rPr lang="en-US" altLang="zh-CN" sz="2000" b="1" dirty="0">
                    <a:solidFill>
                      <a:srgbClr val="00297A"/>
                    </a:solidFill>
                    <a:latin typeface="+mn-ea"/>
                  </a:rPr>
                  <a:t>N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+mn-ea"/>
                  </a:rPr>
                  <a:t>，医院数量Ｍ，检查类别数量Ｑ</a:t>
                </a:r>
                <a:r>
                  <a:rPr lang="en-US" altLang="zh-CN" sz="2000" b="1" dirty="0">
                    <a:solidFill>
                      <a:srgbClr val="00297A"/>
                    </a:solidFill>
                    <a:latin typeface="+mn-ea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：患者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检查时间；</a:t>
                </a:r>
                <a:endParaRPr lang="en-US" altLang="zh-CN" sz="2000" b="1" dirty="0">
                  <a:solidFill>
                    <a:srgbClr val="0029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：患者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检查最迟完工时间；</a:t>
                </a:r>
                <a:endParaRPr lang="en-US" altLang="zh-CN" sz="2000" b="1" dirty="0">
                  <a:solidFill>
                    <a:srgbClr val="0029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：患者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在患者 </a:t>
                </a:r>
                <a:r>
                  <a:rPr lang="en-US" altLang="zh-CN" sz="2000" dirty="0" err="1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后的检查类型不同时的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设备准备时间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000" b="1" dirty="0">
                  <a:solidFill>
                    <a:srgbClr val="0029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患者从归属医院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转到医院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交通时间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000" b="1" dirty="0">
                  <a:solidFill>
                    <a:srgbClr val="0029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：在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医院位置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的患者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检查完工时间；</a:t>
                </a:r>
                <a:endParaRPr lang="en-US" altLang="zh-CN" sz="2000" b="1" dirty="0">
                  <a:solidFill>
                    <a:srgbClr val="0029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：在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医院位置 </a:t>
                </a:r>
                <a:r>
                  <a:rPr lang="en-US" altLang="zh-CN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sz="20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的患者</a:t>
                </a:r>
                <a:r>
                  <a:rPr lang="zh-CN" altLang="en-US" sz="2000" b="1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就诊延迟时间。</a:t>
                </a:r>
                <a:endParaRPr lang="en-US" altLang="zh-CN" sz="2000" b="1" dirty="0">
                  <a:solidFill>
                    <a:srgbClr val="0029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00297A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A7EAA3-E71D-A033-A4D1-2C60703A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07" y="2218088"/>
                <a:ext cx="7312318" cy="4140492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4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二、问题描述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）设定变量和约束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A7EAA3-E71D-A033-A4D1-2C60703A41C3}"/>
                  </a:ext>
                </a:extLst>
              </p:cNvPr>
              <p:cNvSpPr txBox="1"/>
              <p:nvPr/>
            </p:nvSpPr>
            <p:spPr>
              <a:xfrm>
                <a:off x="650582" y="1960913"/>
                <a:ext cx="8425866" cy="439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solidFill>
                      <a:srgbClr val="00297A"/>
                    </a:solidFill>
                    <a:latin typeface="+mn-ea"/>
                  </a:rPr>
                  <a:t>决策变量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=1, </m:t>
                            </m:r>
                            <m:r>
                              <a:rPr lang="zh-CN" altLang="en-US" sz="200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患者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被安排在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医院位置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患者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未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被安排在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医院位置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>
                  <a:solidFill>
                    <a:srgbClr val="00297A"/>
                  </a:soli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b="1" dirty="0">
                    <a:solidFill>
                      <a:srgbClr val="00297A"/>
                    </a:solidFill>
                    <a:latin typeface="+mn-ea"/>
                  </a:rPr>
                  <a:t>决策变量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患者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由归属地医院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转到医院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就诊</m:t>
                            </m:r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患者</m:t>
                            </m:r>
                            <m:r>
                              <a:rPr lang="en-US" altLang="zh-CN" sz="2000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没有由归属地医院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转到医院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就诊</m:t>
                            </m:r>
                            <m:r>
                              <a:rPr lang="en-US" altLang="zh-CN" sz="20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>
                  <a:solidFill>
                    <a:srgbClr val="00297A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solidFill>
                    <a:srgbClr val="00297A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A7EAA3-E71D-A033-A4D1-2C60703A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82" y="1960913"/>
                <a:ext cx="8425866" cy="4395947"/>
              </a:xfrm>
              <a:prstGeom prst="rect">
                <a:avLst/>
              </a:prstGeo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47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二、问题描述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）构建模型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CD6033-9515-1FB3-D4A2-8F1603F606CF}"/>
              </a:ext>
            </a:extLst>
          </p:cNvPr>
          <p:cNvSpPr txBox="1"/>
          <p:nvPr/>
        </p:nvSpPr>
        <p:spPr>
          <a:xfrm>
            <a:off x="1358606" y="1862771"/>
            <a:ext cx="7312318" cy="62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solidFill>
                  <a:srgbClr val="00297A"/>
                </a:solidFill>
                <a:latin typeface="+mn-ea"/>
              </a:rPr>
              <a:t>目标函数：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患者就诊延迟总时间最小化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35A772-9D25-9D55-A930-9168D580F2BB}"/>
                  </a:ext>
                </a:extLst>
              </p:cNvPr>
              <p:cNvSpPr txBox="1"/>
              <p:nvPr/>
            </p:nvSpPr>
            <p:spPr>
              <a:xfrm>
                <a:off x="2803532" y="2607252"/>
                <a:ext cx="2475486" cy="420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35A772-9D25-9D55-A930-9168D580F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532" y="2607252"/>
                <a:ext cx="2475486" cy="420564"/>
              </a:xfrm>
              <a:prstGeom prst="rect">
                <a:avLst/>
              </a:prstGeom>
              <a:blipFill>
                <a:blip r:embed="rId2"/>
                <a:stretch>
                  <a:fillRect l="-7635" t="-2029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243914-8C61-02EF-E0F0-4F61D2AA898E}"/>
                  </a:ext>
                </a:extLst>
              </p:cNvPr>
              <p:cNvSpPr txBox="1"/>
              <p:nvPr/>
            </p:nvSpPr>
            <p:spPr>
              <a:xfrm>
                <a:off x="1431925" y="3019727"/>
                <a:ext cx="7148432" cy="809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≤1,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nor/>
                            </m:rPr>
                            <a:rPr lang="zh-CN" altLang="en-US" smtClean="0">
                              <a:solidFill>
                                <a:srgbClr val="00297A"/>
                              </a:solidFill>
                            </a:rPr>
                            <m:t>任一患者只能安排在</m:t>
                          </m:r>
                          <m:r>
                            <a:rPr lang="zh-CN" altLang="en-US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医院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297A"/>
                              </a:solidFill>
                            </a:rPr>
                            <m:t>排队序列中一个位置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297A"/>
                              </a:solidFill>
                            </a:rPr>
                            <m:t>；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243914-8C61-02EF-E0F0-4F61D2AA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5" y="3019727"/>
                <a:ext cx="7148432" cy="809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588749-190C-0991-2F6E-F766B3E40339}"/>
                  </a:ext>
                </a:extLst>
              </p:cNvPr>
              <p:cNvSpPr txBox="1"/>
              <p:nvPr/>
            </p:nvSpPr>
            <p:spPr>
              <a:xfrm>
                <a:off x="1431925" y="3967576"/>
                <a:ext cx="6842066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297A"/>
                              </a:solidFill>
                            </a:rPr>
                            <m:t>医院排队序列中任一位置只能安排一位患者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 ;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3588749-190C-0991-2F6E-F766B3E4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25" y="3967576"/>
                <a:ext cx="6842066" cy="810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04F3E3-068E-79BF-4AA8-FBC68E0D79F8}"/>
                  </a:ext>
                </a:extLst>
              </p:cNvPr>
              <p:cNvSpPr txBox="1"/>
              <p:nvPr/>
            </p:nvSpPr>
            <p:spPr>
              <a:xfrm>
                <a:off x="1358606" y="4883715"/>
                <a:ext cx="513473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rgbClr val="00297A"/>
                              </a:solidFill>
                            </a:rPr>
                            <m:t>患者只能被安排在任一医院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rgbClr val="00297A"/>
                              </a:solidFill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C04F3E3-068E-79BF-4AA8-FBC68E0D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06" y="4883715"/>
                <a:ext cx="5134739" cy="778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7A53F44-BBCE-9547-D7BF-81FE735F0BCB}"/>
                  </a:ext>
                </a:extLst>
              </p:cNvPr>
              <p:cNvSpPr txBox="1"/>
              <p:nvPr/>
            </p:nvSpPr>
            <p:spPr>
              <a:xfrm>
                <a:off x="1358606" y="5727555"/>
                <a:ext cx="4794774" cy="778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297A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297A"/>
                          </a:solidFill>
                        </a:rPr>
                        <m:t>患者</m:t>
                      </m:r>
                      <m:r>
                        <a:rPr lang="zh-CN" altLang="en-US" i="1" smtClean="0">
                          <a:solidFill>
                            <a:srgbClr val="00297A"/>
                          </a:solidFill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297A"/>
                          </a:solidFill>
                        </a:rPr>
                        <m:t>归属地医院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297A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297A"/>
                          </a:solidFill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297A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297A"/>
                          </a:solidFill>
                        </a:rPr>
                        <m:t>唯一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297A"/>
                          </a:solidFill>
                        </a:rPr>
                        <m:t> 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7A53F44-BBCE-9547-D7BF-81FE735F0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606" y="5727555"/>
                <a:ext cx="4794774" cy="7787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0DDEFE2-02FC-42F8-6391-042B8BF35681}"/>
              </a:ext>
            </a:extLst>
          </p:cNvPr>
          <p:cNvSpPr txBox="1"/>
          <p:nvPr/>
        </p:nvSpPr>
        <p:spPr>
          <a:xfrm>
            <a:off x="455320" y="4413550"/>
            <a:ext cx="67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endParaRPr lang="zh-CN" altLang="en-US" sz="2000" b="1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8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F9A2A6B7-9EBE-9524-5362-1457900B3AE5}"/>
              </a:ext>
            </a:extLst>
          </p:cNvPr>
          <p:cNvSpPr/>
          <p:nvPr/>
        </p:nvSpPr>
        <p:spPr>
          <a:xfrm>
            <a:off x="3377856" y="1703396"/>
            <a:ext cx="5363220" cy="792012"/>
          </a:xfrm>
          <a:prstGeom prst="wedgeRoundRectCallout">
            <a:avLst>
              <a:gd name="adj1" fmla="val -21750"/>
              <a:gd name="adj2" fmla="val 866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452F20-9F78-007A-FF33-390A9E858E1D}"/>
              </a:ext>
            </a:extLst>
          </p:cNvPr>
          <p:cNvSpPr txBox="1"/>
          <p:nvPr/>
        </p:nvSpPr>
        <p:spPr>
          <a:xfrm>
            <a:off x="359067" y="809625"/>
            <a:ext cx="8425866" cy="1238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二、问题描述</a:t>
            </a:r>
            <a:endParaRPr lang="en-US" altLang="zh-CN" sz="24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0029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）构建模型</a:t>
            </a:r>
            <a:endParaRPr lang="en-US" altLang="zh-CN" sz="2000" b="1" dirty="0">
              <a:solidFill>
                <a:srgbClr val="0029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243914-8C61-02EF-E0F0-4F61D2AA898E}"/>
                  </a:ext>
                </a:extLst>
              </p:cNvPr>
              <p:cNvSpPr txBox="1"/>
              <p:nvPr/>
            </p:nvSpPr>
            <p:spPr>
              <a:xfrm>
                <a:off x="445695" y="2786328"/>
                <a:ext cx="8574848" cy="355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>
                    <a:solidFill>
                      <a:srgbClr val="00297A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altLang="zh-CN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 smtClean="0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,    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≥2,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5243914-8C61-02EF-E0F0-4F61D2AA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5" y="2786328"/>
                <a:ext cx="8574848" cy="355610"/>
              </a:xfrm>
              <a:prstGeom prst="rect">
                <a:avLst/>
              </a:prstGeom>
              <a:blipFill>
                <a:blip r:embed="rId2"/>
                <a:stretch>
                  <a:fillRect l="-924" t="-127586" r="-213" b="-1965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4089A9-874D-9E9D-135B-22D7732B6E26}"/>
                  </a:ext>
                </a:extLst>
              </p:cNvPr>
              <p:cNvSpPr txBox="1"/>
              <p:nvPr/>
            </p:nvSpPr>
            <p:spPr>
              <a:xfrm>
                <a:off x="445695" y="3573663"/>
                <a:ext cx="4736874" cy="3556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297A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297A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00297A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bSup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029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,    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 </m:t>
                                </m:r>
                                <m:r>
                                  <a:rPr lang="en-US" altLang="zh-CN" i="1">
                                    <a:solidFill>
                                      <a:srgbClr val="00297A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64089A9-874D-9E9D-135B-22D7732B6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5" y="3573663"/>
                <a:ext cx="4736874" cy="355610"/>
              </a:xfrm>
              <a:prstGeom prst="rect">
                <a:avLst/>
              </a:prstGeom>
              <a:blipFill>
                <a:blip r:embed="rId3"/>
                <a:stretch>
                  <a:fillRect l="-1673" t="-125424" r="-772" b="-19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24B10C-EECD-8714-E3A4-8A4AE4516D56}"/>
                  </a:ext>
                </a:extLst>
              </p:cNvPr>
              <p:cNvSpPr txBox="1"/>
              <p:nvPr/>
            </p:nvSpPr>
            <p:spPr>
              <a:xfrm>
                <a:off x="385658" y="4107741"/>
                <a:ext cx="3110595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0" smtClean="0">
                          <a:solidFill>
                            <a:srgbClr val="00297A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00297A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297A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00297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24B10C-EECD-8714-E3A4-8A4AE4516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8" y="4107741"/>
                <a:ext cx="3110595" cy="810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EEE0AE-C778-CA43-F5DA-6DA5B293BAF3}"/>
                  </a:ext>
                </a:extLst>
              </p:cNvPr>
              <p:cNvSpPr txBox="1"/>
              <p:nvPr/>
            </p:nvSpPr>
            <p:spPr>
              <a:xfrm>
                <a:off x="445695" y="5172544"/>
                <a:ext cx="2580835" cy="309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rgbClr val="00297A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rgbClr val="00297A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</m:t>
                    </m:r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00297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EEE0AE-C778-CA43-F5DA-6DA5B293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5" y="5172544"/>
                <a:ext cx="2580835" cy="309700"/>
              </a:xfrm>
              <a:prstGeom prst="rect">
                <a:avLst/>
              </a:prstGeom>
              <a:blipFill>
                <a:blip r:embed="rId5"/>
                <a:stretch>
                  <a:fillRect l="-3073" t="-24000" r="-3073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512296-B292-08B6-B82F-1904D333B6A7}"/>
                  </a:ext>
                </a:extLst>
              </p:cNvPr>
              <p:cNvSpPr txBox="1"/>
              <p:nvPr/>
            </p:nvSpPr>
            <p:spPr>
              <a:xfrm>
                <a:off x="445695" y="5898718"/>
                <a:ext cx="261603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297A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</a:rPr>
                      <m:t>,      </m:t>
                    </m:r>
                  </m:oMath>
                </a14:m>
                <a:r>
                  <a:rPr lang="en-US" altLang="zh-CN" dirty="0">
                    <a:solidFill>
                      <a:srgbClr val="00297A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CN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29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512296-B292-08B6-B82F-1904D333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95" y="5898718"/>
                <a:ext cx="2616037" cy="299313"/>
              </a:xfrm>
              <a:prstGeom prst="rect">
                <a:avLst/>
              </a:prstGeom>
              <a:blipFill>
                <a:blip r:embed="rId6"/>
                <a:stretch>
                  <a:fillRect l="-3030" t="-24490" r="-1166" b="-40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015ACDF0-D67F-D3FD-99EA-BCA47D85B894}"/>
              </a:ext>
            </a:extLst>
          </p:cNvPr>
          <p:cNvSpPr txBox="1"/>
          <p:nvPr/>
        </p:nvSpPr>
        <p:spPr>
          <a:xfrm>
            <a:off x="3496253" y="1694169"/>
            <a:ext cx="5363220" cy="79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患者检查完成时间</a:t>
            </a:r>
            <a:r>
              <a:rPr lang="en-US" altLang="zh-CN" sz="16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前一个患者检查完成时间</a:t>
            </a:r>
            <a:r>
              <a:rPr lang="en-US" altLang="zh-CN" sz="16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患者检查时间</a:t>
            </a:r>
            <a:r>
              <a:rPr lang="en-US" altLang="zh-CN" sz="16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设备准备时间</a:t>
            </a:r>
            <a:r>
              <a:rPr lang="en-US" altLang="zh-CN" sz="1600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交通时间</a:t>
            </a:r>
            <a:endParaRPr lang="zh-CN" altLang="en-US" sz="1600" dirty="0">
              <a:solidFill>
                <a:srgbClr val="00297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4EAAB53-3E09-982C-E4E6-F1DBC9324D89}"/>
              </a:ext>
            </a:extLst>
          </p:cNvPr>
          <p:cNvSpPr txBox="1"/>
          <p:nvPr/>
        </p:nvSpPr>
        <p:spPr>
          <a:xfrm>
            <a:off x="245031" y="2206498"/>
            <a:ext cx="67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续：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67C876C5-47C1-698E-ADB1-FE32069C8719}"/>
              </a:ext>
            </a:extLst>
          </p:cNvPr>
          <p:cNvSpPr/>
          <p:nvPr/>
        </p:nvSpPr>
        <p:spPr>
          <a:xfrm>
            <a:off x="3943251" y="4144499"/>
            <a:ext cx="4916222" cy="437686"/>
          </a:xfrm>
          <a:prstGeom prst="wedgeRoundRectCallout">
            <a:avLst>
              <a:gd name="adj1" fmla="val -61223"/>
              <a:gd name="adj2" fmla="val 559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1B2A4E-794F-1098-7D03-344B68B40314}"/>
              </a:ext>
            </a:extLst>
          </p:cNvPr>
          <p:cNvSpPr txBox="1"/>
          <p:nvPr/>
        </p:nvSpPr>
        <p:spPr>
          <a:xfrm>
            <a:off x="3943251" y="4126451"/>
            <a:ext cx="5128546" cy="42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患者就诊延迟时间</a:t>
            </a:r>
            <a:r>
              <a:rPr lang="en-US" altLang="zh-CN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检查完成时间</a:t>
            </a:r>
            <a:r>
              <a:rPr lang="en-US" altLang="zh-CN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检查最迟完工时间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2A1F24BA-D97F-FDD8-E1AC-7E68404677E1}"/>
              </a:ext>
            </a:extLst>
          </p:cNvPr>
          <p:cNvSpPr/>
          <p:nvPr/>
        </p:nvSpPr>
        <p:spPr>
          <a:xfrm>
            <a:off x="5661928" y="3317798"/>
            <a:ext cx="3155504" cy="437686"/>
          </a:xfrm>
          <a:prstGeom prst="wedgeRoundRectCallout">
            <a:avLst>
              <a:gd name="adj1" fmla="val -64680"/>
              <a:gd name="adj2" fmla="val 6150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C6063-5A8D-4398-819C-3D4A9BEDE2D3}"/>
              </a:ext>
            </a:extLst>
          </p:cNvPr>
          <p:cNvSpPr txBox="1"/>
          <p:nvPr/>
        </p:nvSpPr>
        <p:spPr>
          <a:xfrm>
            <a:off x="5671746" y="3300306"/>
            <a:ext cx="3155504" cy="42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任意医院一个患者检查完成时间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6B9D859A-12F5-7274-27B8-41BBE5E348C4}"/>
              </a:ext>
            </a:extLst>
          </p:cNvPr>
          <p:cNvSpPr/>
          <p:nvPr/>
        </p:nvSpPr>
        <p:spPr>
          <a:xfrm>
            <a:off x="3633392" y="4861045"/>
            <a:ext cx="3155504" cy="437686"/>
          </a:xfrm>
          <a:prstGeom prst="wedgeRoundRectCallout">
            <a:avLst>
              <a:gd name="adj1" fmla="val -64680"/>
              <a:gd name="adj2" fmla="val 6150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3E1D83-6520-558D-1954-365381B7760A}"/>
              </a:ext>
            </a:extLst>
          </p:cNvPr>
          <p:cNvSpPr txBox="1"/>
          <p:nvPr/>
        </p:nvSpPr>
        <p:spPr>
          <a:xfrm>
            <a:off x="3643210" y="4843553"/>
            <a:ext cx="3155504" cy="42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检查完工时间与延迟时间非负性</a:t>
            </a: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3DDE1B7-17D1-218E-3A62-9AE550187E11}"/>
              </a:ext>
            </a:extLst>
          </p:cNvPr>
          <p:cNvSpPr/>
          <p:nvPr/>
        </p:nvSpPr>
        <p:spPr>
          <a:xfrm>
            <a:off x="3681309" y="5644169"/>
            <a:ext cx="3614841" cy="437686"/>
          </a:xfrm>
          <a:prstGeom prst="wedgeRoundRectCallout">
            <a:avLst>
              <a:gd name="adj1" fmla="val -64680"/>
              <a:gd name="adj2" fmla="val 6150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4627D-D2CF-6EDE-F1EA-35E1278C9D66}"/>
              </a:ext>
            </a:extLst>
          </p:cNvPr>
          <p:cNvSpPr txBox="1"/>
          <p:nvPr/>
        </p:nvSpPr>
        <p:spPr>
          <a:xfrm>
            <a:off x="3804371" y="5612013"/>
            <a:ext cx="4510190" cy="422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29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设备准备时间与患者检查时间非负性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5BFDA0C7-A847-B726-DE32-4F93FDD11138}"/>
                  </a:ext>
                </a:extLst>
              </p14:cNvPr>
              <p14:cNvContentPartPr/>
              <p14:nvPr/>
            </p14:nvContentPartPr>
            <p14:xfrm>
              <a:off x="1690619" y="3104104"/>
              <a:ext cx="1052280" cy="219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5BFDA0C7-A847-B726-DE32-4F93FDD111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81619" y="3095104"/>
                <a:ext cx="1069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24B80501-3267-B3AD-6A57-BD1061894253}"/>
                  </a:ext>
                </a:extLst>
              </p14:cNvPr>
              <p14:cNvContentPartPr/>
              <p14:nvPr/>
            </p14:nvContentPartPr>
            <p14:xfrm>
              <a:off x="5013059" y="3535024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24B80501-3267-B3AD-6A57-BD10618942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4419" y="352602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1B2BC20-31F0-B5B5-52CF-275C68A681C9}"/>
                  </a:ext>
                </a:extLst>
              </p14:cNvPr>
              <p14:cNvContentPartPr/>
              <p14:nvPr/>
            </p14:nvContentPartPr>
            <p14:xfrm>
              <a:off x="1041899" y="3104464"/>
              <a:ext cx="488520" cy="3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1B2BC20-31F0-B5B5-52CF-275C68A681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2899" y="3095824"/>
                <a:ext cx="506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5136290-4EA9-429F-7430-A8A4EC2A4411}"/>
                  </a:ext>
                </a:extLst>
              </p14:cNvPr>
              <p14:cNvContentPartPr/>
              <p14:nvPr/>
            </p14:nvContentPartPr>
            <p14:xfrm>
              <a:off x="3008939" y="3136504"/>
              <a:ext cx="2298240" cy="219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5136290-4EA9-429F-7430-A8A4EC2A44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99939" y="3127504"/>
                <a:ext cx="2315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C3F647FD-E95B-B40F-EBDC-5E53DBA85F54}"/>
                  </a:ext>
                </a:extLst>
              </p14:cNvPr>
              <p14:cNvContentPartPr/>
              <p14:nvPr/>
            </p14:nvContentPartPr>
            <p14:xfrm>
              <a:off x="5550179" y="3157384"/>
              <a:ext cx="2295720" cy="432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C3F647FD-E95B-B40F-EBDC-5E53DBA85F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41539" y="3148744"/>
                <a:ext cx="231336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857F195F-4906-A794-3764-99B858DE90E2}"/>
              </a:ext>
            </a:extLst>
          </p:cNvPr>
          <p:cNvGrpSpPr/>
          <p:nvPr/>
        </p:nvGrpSpPr>
        <p:grpSpPr>
          <a:xfrm>
            <a:off x="1871699" y="3221464"/>
            <a:ext cx="488880" cy="384120"/>
            <a:chOff x="1871699" y="3221464"/>
            <a:chExt cx="48888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FDFF6E76-D145-BC43-4AC7-E273191A9D0B}"/>
                    </a:ext>
                  </a:extLst>
                </p14:cNvPr>
                <p14:cNvContentPartPr/>
                <p14:nvPr/>
              </p14:nvContentPartPr>
              <p14:xfrm>
                <a:off x="1918859" y="3221464"/>
                <a:ext cx="441720" cy="33480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FDFF6E76-D145-BC43-4AC7-E273191A9D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9859" y="3212464"/>
                  <a:ext cx="4593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1F9CC86A-3C88-F7D2-3D96-A8F27233C769}"/>
                    </a:ext>
                  </a:extLst>
                </p14:cNvPr>
                <p14:cNvContentPartPr/>
                <p14:nvPr/>
              </p14:nvContentPartPr>
              <p14:xfrm>
                <a:off x="1871699" y="3476344"/>
                <a:ext cx="147600" cy="12924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1F9CC86A-3C88-F7D2-3D96-A8F27233C7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63059" y="3467704"/>
                  <a:ext cx="165240" cy="14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E027C71-A782-06E3-CD68-FE98740FAA47}"/>
                  </a:ext>
                </a:extLst>
              </p14:cNvPr>
              <p14:cNvContentPartPr/>
              <p14:nvPr/>
            </p14:nvContentPartPr>
            <p14:xfrm>
              <a:off x="1009859" y="3913024"/>
              <a:ext cx="957240" cy="2052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E027C71-A782-06E3-CD68-FE98740FAA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1219" y="3904384"/>
                <a:ext cx="974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36EDB72-F33A-6349-5E8F-B480AFD72CF8}"/>
                  </a:ext>
                </a:extLst>
              </p14:cNvPr>
              <p14:cNvContentPartPr/>
              <p14:nvPr/>
            </p14:nvContentPartPr>
            <p14:xfrm>
              <a:off x="2243219" y="3916264"/>
              <a:ext cx="2163960" cy="403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36EDB72-F33A-6349-5E8F-B480AFD72CF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34579" y="3907264"/>
                <a:ext cx="218160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73BD9635-0470-F96F-C548-6F1F1CF78E67}"/>
              </a:ext>
            </a:extLst>
          </p:cNvPr>
          <p:cNvGrpSpPr/>
          <p:nvPr/>
        </p:nvGrpSpPr>
        <p:grpSpPr>
          <a:xfrm>
            <a:off x="4518779" y="3274384"/>
            <a:ext cx="1052640" cy="444600"/>
            <a:chOff x="4518779" y="3274384"/>
            <a:chExt cx="105264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E563B49C-640E-AC3F-155C-3CA81D1B426A}"/>
                    </a:ext>
                  </a:extLst>
                </p14:cNvPr>
                <p14:cNvContentPartPr/>
                <p14:nvPr/>
              </p14:nvContentPartPr>
              <p14:xfrm>
                <a:off x="4542179" y="3274384"/>
                <a:ext cx="1029240" cy="40068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E563B49C-640E-AC3F-155C-3CA81D1B42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3539" y="3265744"/>
                  <a:ext cx="10468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F290542C-734F-CE74-DABD-2EC5DB7BEE2C}"/>
                    </a:ext>
                  </a:extLst>
                </p14:cNvPr>
                <p14:cNvContentPartPr/>
                <p14:nvPr/>
              </p14:nvContentPartPr>
              <p14:xfrm>
                <a:off x="4518779" y="3519184"/>
                <a:ext cx="222480" cy="199800"/>
              </p14:xfrm>
            </p:contentPart>
          </mc:Choice>
          <mc:Fallback xmlns=""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F290542C-734F-CE74-DABD-2EC5DB7BEE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10139" y="3510544"/>
                  <a:ext cx="240120" cy="2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5183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1946</Words>
  <Application>Microsoft Office PowerPoint</Application>
  <PresentationFormat>全屏显示(4:3)</PresentationFormat>
  <Paragraphs>167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DY1</vt:lpstr>
      <vt:lpstr>DY286</vt:lpstr>
      <vt:lpstr>DY287</vt:lpstr>
      <vt:lpstr>等线</vt:lpstr>
      <vt:lpstr>方正书宋_GBK</vt:lpstr>
      <vt:lpstr>微软雅黑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悦</dc:creator>
  <cp:lastModifiedBy>汪 悦</cp:lastModifiedBy>
  <cp:revision>164</cp:revision>
  <dcterms:created xsi:type="dcterms:W3CDTF">2022-07-17T06:38:46Z</dcterms:created>
  <dcterms:modified xsi:type="dcterms:W3CDTF">2022-10-30T14:04:37Z</dcterms:modified>
</cp:coreProperties>
</file>