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62" r:id="rId9"/>
    <p:sldId id="260" r:id="rId10"/>
    <p:sldId id="263" r:id="rId11"/>
    <p:sldId id="264" r:id="rId12"/>
    <p:sldId id="261" r:id="rId13"/>
    <p:sldId id="265" r:id="rId14"/>
    <p:sldId id="266" r:id="rId15"/>
    <p:sldId id="267" r:id="rId16"/>
    <p:sldId id="268" r:id="rId17"/>
    <p:sldId id="276" r:id="rId18"/>
    <p:sldId id="269" r:id="rId19"/>
    <p:sldId id="270" r:id="rId20"/>
    <p:sldId id="271" r:id="rId21"/>
    <p:sldId id="272" r:id="rId22"/>
    <p:sldId id="274" r:id="rId23"/>
    <p:sldId id="275" r:id="rId24"/>
    <p:sldId id="273" r:id="rId25"/>
    <p:sldId id="280" r:id="rId26"/>
    <p:sldId id="281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45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9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6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13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52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25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34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69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85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0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3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2B12-ED0A-4709-9D95-AC420919BE94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D4D7-696E-4651-B73B-1B4E8121B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328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to Knowledge Graph</a:t>
            </a:r>
            <a:endParaRPr kumimoji="1" lang="ja-JP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 smtClean="0"/>
              <a:t>-- The basics, storing schema, others</a:t>
            </a:r>
          </a:p>
          <a:p>
            <a:pPr algn="r"/>
            <a:r>
              <a:rPr lang="en-US" altLang="ja-JP" dirty="0" smtClean="0"/>
              <a:t>Luyue Zhao 11/27/2022</a:t>
            </a:r>
            <a:endParaRPr kumimoji="1" lang="ja-JP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6999" y="5858932"/>
            <a:ext cx="557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“The one thing better than perfection, is standardization.”</a:t>
            </a:r>
            <a:endParaRPr kumimoji="1" lang="ja-JP" altLang="en-US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knowledge graph?</a:t>
            </a:r>
            <a:endParaRPr kumimoji="1" lang="ja-JP" altLang="en-US" dirty="0"/>
          </a:p>
        </p:txBody>
      </p:sp>
      <p:sp>
        <p:nvSpPr>
          <p:cNvPr id="4" name="橢圓 3"/>
          <p:cNvSpPr/>
          <p:nvPr/>
        </p:nvSpPr>
        <p:spPr>
          <a:xfrm>
            <a:off x="3987800" y="2870200"/>
            <a:ext cx="11684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Alice</a:t>
            </a:r>
            <a:endParaRPr kumimoji="1" lang="ja-JP" altLang="en-US" sz="1600" dirty="0"/>
          </a:p>
        </p:txBody>
      </p:sp>
      <p:cxnSp>
        <p:nvCxnSpPr>
          <p:cNvPr id="6" name="直線單箭頭接點 5"/>
          <p:cNvCxnSpPr>
            <a:stCxn id="4" idx="6"/>
            <a:endCxn id="7" idx="2"/>
          </p:cNvCxnSpPr>
          <p:nvPr/>
        </p:nvCxnSpPr>
        <p:spPr>
          <a:xfrm>
            <a:off x="5156200" y="3429000"/>
            <a:ext cx="186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18867" y="2870200"/>
            <a:ext cx="11684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Bob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700699" y="30596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Friend</a:t>
            </a:r>
            <a:endParaRPr kumimoji="1" lang="ja-JP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61798" y="4151649"/>
            <a:ext cx="446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Directed Labeled Graph</a:t>
            </a:r>
          </a:p>
          <a:p>
            <a:pPr algn="ctr"/>
            <a:r>
              <a:rPr lang="en-US" altLang="ja-JP" dirty="0" smtClean="0"/>
              <a:t>Nodes and Edges have well-defined meanings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463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knowledge graph?</a:t>
            </a:r>
            <a:endParaRPr kumimoji="1" lang="ja-JP" altLang="en-US" dirty="0"/>
          </a:p>
        </p:txBody>
      </p:sp>
      <p:sp>
        <p:nvSpPr>
          <p:cNvPr id="4" name="橢圓 3"/>
          <p:cNvSpPr/>
          <p:nvPr/>
        </p:nvSpPr>
        <p:spPr>
          <a:xfrm>
            <a:off x="5511800" y="2870200"/>
            <a:ext cx="11684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Human</a:t>
            </a:r>
            <a:endParaRPr kumimoji="1" lang="ja-JP" altLang="en-US" sz="1600" dirty="0"/>
          </a:p>
        </p:txBody>
      </p:sp>
      <p:cxnSp>
        <p:nvCxnSpPr>
          <p:cNvPr id="6" name="直線單箭頭接點 5"/>
          <p:cNvCxnSpPr>
            <a:stCxn id="4" idx="6"/>
            <a:endCxn id="7" idx="2"/>
          </p:cNvCxnSpPr>
          <p:nvPr/>
        </p:nvCxnSpPr>
        <p:spPr>
          <a:xfrm>
            <a:off x="6680200" y="3429000"/>
            <a:ext cx="186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8542867" y="2870200"/>
            <a:ext cx="11684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Animal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991812" y="305966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Subclass of</a:t>
            </a:r>
            <a:endParaRPr kumimoji="1" lang="ja-JP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61798" y="4151649"/>
            <a:ext cx="446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Directed Labeled Graph</a:t>
            </a:r>
          </a:p>
          <a:p>
            <a:pPr algn="ctr"/>
            <a:r>
              <a:rPr lang="en-US" altLang="ja-JP" u="sng" dirty="0" smtClean="0"/>
              <a:t>Nodes and Edges have well-defined meanings</a:t>
            </a:r>
            <a:endParaRPr kumimoji="1" lang="ja-JP" altLang="en-US" u="sng" dirty="0"/>
          </a:p>
        </p:txBody>
      </p:sp>
      <p:sp>
        <p:nvSpPr>
          <p:cNvPr id="8" name="橢圓 7"/>
          <p:cNvSpPr/>
          <p:nvPr/>
        </p:nvSpPr>
        <p:spPr>
          <a:xfrm>
            <a:off x="2480733" y="2870200"/>
            <a:ext cx="11684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Person</a:t>
            </a:r>
            <a:endParaRPr kumimoji="1" lang="ja-JP" altLang="en-US" sz="1600" dirty="0"/>
          </a:p>
        </p:txBody>
      </p:sp>
      <p:cxnSp>
        <p:nvCxnSpPr>
          <p:cNvPr id="11" name="直線單箭頭接點 10"/>
          <p:cNvCxnSpPr>
            <a:stCxn id="8" idx="6"/>
            <a:endCxn id="4" idx="2"/>
          </p:cNvCxnSpPr>
          <p:nvPr/>
        </p:nvCxnSpPr>
        <p:spPr>
          <a:xfrm>
            <a:off x="3649133" y="3429000"/>
            <a:ext cx="186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960745" y="3059668"/>
            <a:ext cx="123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Subclass of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4681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define meanings?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User’s actions</a:t>
            </a:r>
          </a:p>
          <a:p>
            <a:pPr lvl="1"/>
            <a:r>
              <a:rPr lang="en-US" altLang="ja-JP" dirty="0" smtClean="0"/>
              <a:t>“friend (request)” action</a:t>
            </a:r>
          </a:p>
          <a:p>
            <a:r>
              <a:rPr kumimoji="1" lang="en-US" altLang="ja-JP" dirty="0" smtClean="0"/>
              <a:t>Human Understandable languages</a:t>
            </a:r>
          </a:p>
          <a:p>
            <a:pPr lvl="1"/>
            <a:r>
              <a:rPr lang="en-US" altLang="ja-JP" dirty="0" err="1" smtClean="0"/>
              <a:t>Wordnet</a:t>
            </a:r>
            <a:endParaRPr lang="en-US" altLang="ja-JP" dirty="0" smtClean="0"/>
          </a:p>
          <a:p>
            <a:r>
              <a:rPr kumimoji="1" lang="en-US" altLang="ja-JP" dirty="0" smtClean="0"/>
              <a:t>Logical Specifications</a:t>
            </a:r>
          </a:p>
          <a:p>
            <a:pPr lvl="1"/>
            <a:r>
              <a:rPr lang="en-US" altLang="ja-JP" dirty="0" smtClean="0"/>
              <a:t>Set of Axioms</a:t>
            </a:r>
          </a:p>
          <a:p>
            <a:r>
              <a:rPr kumimoji="1" lang="en-US" altLang="ja-JP" dirty="0" smtClean="0"/>
              <a:t>Associative definition</a:t>
            </a:r>
          </a:p>
          <a:p>
            <a:pPr lvl="1"/>
            <a:r>
              <a:rPr lang="en-US" altLang="ja-JP" dirty="0" smtClean="0"/>
              <a:t>Cat – Images of cats</a:t>
            </a:r>
          </a:p>
          <a:p>
            <a:r>
              <a:rPr kumimoji="1" lang="en-US" altLang="ja-JP" dirty="0" err="1" smtClean="0"/>
              <a:t>Embeddings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Statistics on a corpus of texts; BERT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646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Usage – Natural Language Processing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3467" y="1690688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Entity Extraction, Relation Extraction and reasoning</a:t>
            </a:r>
          </a:p>
          <a:p>
            <a:endParaRPr lang="en-US" altLang="ja-JP" dirty="0"/>
          </a:p>
          <a:p>
            <a:r>
              <a:rPr kumimoji="1" lang="en-US" altLang="ja-JP" b="1" dirty="0" smtClean="0"/>
              <a:t>Albert Einstein </a:t>
            </a:r>
            <a:r>
              <a:rPr kumimoji="1" lang="en-US" altLang="ja-JP" dirty="0" smtClean="0"/>
              <a:t>is a </a:t>
            </a:r>
            <a:r>
              <a:rPr kumimoji="1" lang="en-US" altLang="ja-JP" b="1" dirty="0" smtClean="0"/>
              <a:t>German-born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b="1" dirty="0" smtClean="0"/>
              <a:t>theoretical physicist </a:t>
            </a:r>
            <a:r>
              <a:rPr kumimoji="1" lang="en-US" altLang="ja-JP" dirty="0" smtClean="0"/>
              <a:t>who developed</a:t>
            </a:r>
            <a:br>
              <a:rPr kumimoji="1" lang="en-US" altLang="ja-JP" dirty="0" smtClean="0"/>
            </a:br>
            <a:r>
              <a:rPr kumimoji="1" lang="en-US" altLang="ja-JP" dirty="0" smtClean="0"/>
              <a:t>the </a:t>
            </a:r>
            <a:r>
              <a:rPr kumimoji="1" lang="en-US" altLang="ja-JP" b="1" dirty="0" smtClean="0"/>
              <a:t>theory of relativity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橢圓 3"/>
          <p:cNvSpPr/>
          <p:nvPr/>
        </p:nvSpPr>
        <p:spPr>
          <a:xfrm>
            <a:off x="6180665" y="3866357"/>
            <a:ext cx="1430867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Albert</a:t>
            </a:r>
          </a:p>
          <a:p>
            <a:pPr algn="ctr"/>
            <a:r>
              <a:rPr lang="en-US" altLang="ja-JP" dirty="0" smtClean="0"/>
              <a:t>Einstein</a:t>
            </a:r>
            <a:endParaRPr kumimoji="1" lang="ja-JP" altLang="en-US" dirty="0"/>
          </a:p>
        </p:txBody>
      </p:sp>
      <p:cxnSp>
        <p:nvCxnSpPr>
          <p:cNvPr id="6" name="直線單箭頭接點 5"/>
          <p:cNvCxnSpPr>
            <a:stCxn id="4" idx="7"/>
            <a:endCxn id="7" idx="2"/>
          </p:cNvCxnSpPr>
          <p:nvPr/>
        </p:nvCxnSpPr>
        <p:spPr>
          <a:xfrm flipV="1">
            <a:off x="7401986" y="3603891"/>
            <a:ext cx="751414" cy="35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8153400" y="3290624"/>
            <a:ext cx="1574800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Germany</a:t>
            </a:r>
            <a:endParaRPr kumimoji="1" lang="ja-JP" altLang="en-US" dirty="0"/>
          </a:p>
        </p:txBody>
      </p:sp>
      <p:sp>
        <p:nvSpPr>
          <p:cNvPr id="8" name="橢圓 7"/>
          <p:cNvSpPr/>
          <p:nvPr/>
        </p:nvSpPr>
        <p:spPr>
          <a:xfrm>
            <a:off x="8225366" y="4125385"/>
            <a:ext cx="1430867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Theoretical physicist</a:t>
            </a:r>
            <a:endParaRPr kumimoji="1" lang="ja-JP" altLang="en-US" sz="1400" dirty="0"/>
          </a:p>
        </p:txBody>
      </p:sp>
      <p:sp>
        <p:nvSpPr>
          <p:cNvPr id="9" name="橢圓 8"/>
          <p:cNvSpPr/>
          <p:nvPr/>
        </p:nvSpPr>
        <p:spPr>
          <a:xfrm>
            <a:off x="7777693" y="4899953"/>
            <a:ext cx="1430867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Theory of relativity</a:t>
            </a:r>
            <a:endParaRPr kumimoji="1" lang="ja-JP" altLang="en-US" sz="1400" dirty="0"/>
          </a:p>
        </p:txBody>
      </p:sp>
      <p:cxnSp>
        <p:nvCxnSpPr>
          <p:cNvPr id="11" name="直線單箭頭接點 10"/>
          <p:cNvCxnSpPr>
            <a:stCxn id="4" idx="6"/>
            <a:endCxn id="8" idx="2"/>
          </p:cNvCxnSpPr>
          <p:nvPr/>
        </p:nvCxnSpPr>
        <p:spPr>
          <a:xfrm>
            <a:off x="7611532" y="4179624"/>
            <a:ext cx="613834" cy="25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4"/>
            <a:endCxn id="9" idx="2"/>
          </p:cNvCxnSpPr>
          <p:nvPr/>
        </p:nvCxnSpPr>
        <p:spPr>
          <a:xfrm>
            <a:off x="6896099" y="4492890"/>
            <a:ext cx="881594" cy="72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099653" y="34601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Born in</a:t>
            </a:r>
            <a:endParaRPr kumimoji="1" lang="ja-JP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322312" y="4358947"/>
            <a:ext cx="1019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Occupation</a:t>
            </a:r>
            <a:endParaRPr kumimoji="1" lang="ja-JP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11542" y="4821306"/>
            <a:ext cx="96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Developed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366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Usage – Natural Language Processing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3467" y="1690688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Entity Extraction, Relation Extraction and reasoning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Albert Einstein is a German-born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theoretical physicist who developed</a:t>
            </a:r>
            <a:br>
              <a:rPr kumimoji="1" lang="en-US" altLang="ja-JP" dirty="0" smtClean="0"/>
            </a:br>
            <a:r>
              <a:rPr kumimoji="1" lang="en-US" altLang="ja-JP" dirty="0" smtClean="0"/>
              <a:t>the theory of relativity.</a:t>
            </a:r>
            <a:endParaRPr kumimoji="1" lang="ja-JP" altLang="en-US" dirty="0"/>
          </a:p>
        </p:txBody>
      </p:sp>
      <p:sp>
        <p:nvSpPr>
          <p:cNvPr id="4" name="橢圓 3"/>
          <p:cNvSpPr/>
          <p:nvPr/>
        </p:nvSpPr>
        <p:spPr>
          <a:xfrm>
            <a:off x="6180665" y="3866357"/>
            <a:ext cx="1430867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Albert</a:t>
            </a:r>
          </a:p>
          <a:p>
            <a:pPr algn="ctr"/>
            <a:r>
              <a:rPr lang="en-US" altLang="ja-JP" dirty="0" smtClean="0"/>
              <a:t>Einstein</a:t>
            </a:r>
            <a:endParaRPr kumimoji="1" lang="ja-JP" altLang="en-US" dirty="0"/>
          </a:p>
        </p:txBody>
      </p:sp>
      <p:cxnSp>
        <p:nvCxnSpPr>
          <p:cNvPr id="6" name="直線單箭頭接點 5"/>
          <p:cNvCxnSpPr>
            <a:stCxn id="4" idx="7"/>
            <a:endCxn id="7" idx="2"/>
          </p:cNvCxnSpPr>
          <p:nvPr/>
        </p:nvCxnSpPr>
        <p:spPr>
          <a:xfrm flipV="1">
            <a:off x="7401986" y="3603891"/>
            <a:ext cx="751414" cy="35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8153400" y="3290624"/>
            <a:ext cx="1574800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Germany</a:t>
            </a:r>
            <a:endParaRPr kumimoji="1" lang="ja-JP" altLang="en-US" dirty="0"/>
          </a:p>
        </p:txBody>
      </p:sp>
      <p:sp>
        <p:nvSpPr>
          <p:cNvPr id="8" name="橢圓 7"/>
          <p:cNvSpPr/>
          <p:nvPr/>
        </p:nvSpPr>
        <p:spPr>
          <a:xfrm>
            <a:off x="8225366" y="4125385"/>
            <a:ext cx="1430867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Theoretical physicist</a:t>
            </a:r>
            <a:endParaRPr kumimoji="1" lang="ja-JP" altLang="en-US" sz="1400" dirty="0"/>
          </a:p>
        </p:txBody>
      </p:sp>
      <p:sp>
        <p:nvSpPr>
          <p:cNvPr id="9" name="橢圓 8"/>
          <p:cNvSpPr/>
          <p:nvPr/>
        </p:nvSpPr>
        <p:spPr>
          <a:xfrm>
            <a:off x="7777693" y="4899953"/>
            <a:ext cx="1430867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Theory of relativity</a:t>
            </a:r>
            <a:endParaRPr kumimoji="1" lang="ja-JP" altLang="en-US" sz="1400" dirty="0"/>
          </a:p>
        </p:txBody>
      </p:sp>
      <p:cxnSp>
        <p:nvCxnSpPr>
          <p:cNvPr id="11" name="直線單箭頭接點 10"/>
          <p:cNvCxnSpPr>
            <a:stCxn id="4" idx="6"/>
            <a:endCxn id="8" idx="2"/>
          </p:cNvCxnSpPr>
          <p:nvPr/>
        </p:nvCxnSpPr>
        <p:spPr>
          <a:xfrm>
            <a:off x="7611532" y="4179624"/>
            <a:ext cx="613834" cy="25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4"/>
            <a:endCxn id="9" idx="2"/>
          </p:cNvCxnSpPr>
          <p:nvPr/>
        </p:nvCxnSpPr>
        <p:spPr>
          <a:xfrm>
            <a:off x="6896099" y="4492890"/>
            <a:ext cx="881594" cy="72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099653" y="34601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Born in</a:t>
            </a:r>
            <a:endParaRPr kumimoji="1" lang="ja-JP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322312" y="4358947"/>
            <a:ext cx="1019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Occupation</a:t>
            </a:r>
            <a:endParaRPr kumimoji="1" lang="ja-JP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11542" y="4821306"/>
            <a:ext cx="96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Developed</a:t>
            </a:r>
            <a:endParaRPr kumimoji="1" lang="ja-JP" altLang="en-US" sz="1400" dirty="0"/>
          </a:p>
        </p:txBody>
      </p:sp>
      <p:sp>
        <p:nvSpPr>
          <p:cNvPr id="14" name="橢圓 13"/>
          <p:cNvSpPr/>
          <p:nvPr/>
        </p:nvSpPr>
        <p:spPr>
          <a:xfrm>
            <a:off x="10638366" y="4125384"/>
            <a:ext cx="1430867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Physicist</a:t>
            </a:r>
            <a:endParaRPr kumimoji="1" lang="ja-JP" altLang="en-US" sz="1400" dirty="0"/>
          </a:p>
        </p:txBody>
      </p:sp>
      <p:cxnSp>
        <p:nvCxnSpPr>
          <p:cNvPr id="10" name="直線單箭頭接點 9"/>
          <p:cNvCxnSpPr>
            <a:stCxn id="8" idx="6"/>
            <a:endCxn id="14" idx="2"/>
          </p:cNvCxnSpPr>
          <p:nvPr/>
        </p:nvCxnSpPr>
        <p:spPr>
          <a:xfrm flipV="1">
            <a:off x="9656233" y="4438651"/>
            <a:ext cx="9821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661833" y="4130873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Subclass of </a:t>
            </a:r>
            <a:endParaRPr kumimoji="1" lang="ja-JP" altLang="en-US" sz="1400" dirty="0"/>
          </a:p>
        </p:txBody>
      </p:sp>
      <p:sp>
        <p:nvSpPr>
          <p:cNvPr id="18" name="橢圓 17"/>
          <p:cNvSpPr/>
          <p:nvPr/>
        </p:nvSpPr>
        <p:spPr>
          <a:xfrm>
            <a:off x="10090154" y="4928394"/>
            <a:ext cx="1430867" cy="626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Physics</a:t>
            </a:r>
            <a:endParaRPr kumimoji="1" lang="ja-JP" altLang="en-US" sz="1400" dirty="0"/>
          </a:p>
        </p:txBody>
      </p:sp>
      <p:cxnSp>
        <p:nvCxnSpPr>
          <p:cNvPr id="20" name="直線單箭頭接點 19"/>
          <p:cNvCxnSpPr>
            <a:stCxn id="14" idx="4"/>
            <a:endCxn id="18" idx="0"/>
          </p:cNvCxnSpPr>
          <p:nvPr/>
        </p:nvCxnSpPr>
        <p:spPr>
          <a:xfrm flipH="1">
            <a:off x="10805588" y="4751917"/>
            <a:ext cx="548212" cy="17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279498" y="4746064"/>
            <a:ext cx="768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develop</a:t>
            </a:r>
            <a:endParaRPr kumimoji="1" lang="ja-JP" altLang="en-US" sz="1400" dirty="0"/>
          </a:p>
        </p:txBody>
      </p:sp>
      <p:cxnSp>
        <p:nvCxnSpPr>
          <p:cNvPr id="23" name="直線單箭頭接點 22"/>
          <p:cNvCxnSpPr>
            <a:stCxn id="9" idx="6"/>
            <a:endCxn id="18" idx="2"/>
          </p:cNvCxnSpPr>
          <p:nvPr/>
        </p:nvCxnSpPr>
        <p:spPr>
          <a:xfrm>
            <a:off x="9208560" y="5213220"/>
            <a:ext cx="881594" cy="2844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168957" y="5309164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Subclass of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954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Computer Vision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4" y="1825625"/>
            <a:ext cx="11345858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1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Current Development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online heterogeneous,</a:t>
            </a:r>
            <a:br>
              <a:rPr kumimoji="1" lang="en-US" altLang="ja-JP" dirty="0" smtClean="0"/>
            </a:br>
            <a:r>
              <a:rPr kumimoji="1" lang="en-US" altLang="ja-JP" dirty="0" smtClean="0"/>
              <a:t>unconstructed data</a:t>
            </a:r>
          </a:p>
          <a:p>
            <a:r>
              <a:rPr lang="en-US" altLang="ja-JP" dirty="0" smtClean="0"/>
              <a:t>To structured information</a:t>
            </a:r>
            <a:br>
              <a:rPr lang="en-US" altLang="ja-JP" dirty="0" smtClean="0"/>
            </a:br>
            <a:r>
              <a:rPr lang="en-US" altLang="ja-JP" dirty="0" smtClean="0"/>
              <a:t>which can be reasoned with.</a:t>
            </a:r>
            <a:endParaRPr kumimoji="1" lang="ja-JP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27" y="2090804"/>
            <a:ext cx="5160886" cy="38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8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Other Usage of Knowledge graph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Web search engine (Google Knowledge Graph, Microsoft KG,…)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Production Information (Amazon, </a:t>
            </a:r>
            <a:r>
              <a:rPr kumimoji="1" lang="en-US" altLang="ja-JP" dirty="0" err="1" smtClean="0"/>
              <a:t>Ebay</a:t>
            </a:r>
            <a:r>
              <a:rPr kumimoji="1" lang="en-US" altLang="ja-JP" dirty="0" smtClean="0"/>
              <a:t>,…)</a:t>
            </a:r>
            <a:endParaRPr lang="en-US" altLang="ja-JP" dirty="0"/>
          </a:p>
          <a:p>
            <a:r>
              <a:rPr kumimoji="1" lang="en-US" altLang="ja-JP" dirty="0" smtClean="0"/>
              <a:t>Question &amp; Answer</a:t>
            </a:r>
          </a:p>
          <a:p>
            <a:r>
              <a:rPr lang="en-US" altLang="ja-JP" dirty="0" smtClean="0"/>
              <a:t>Scientific analysis:</a:t>
            </a:r>
          </a:p>
          <a:p>
            <a:pPr lvl="1"/>
            <a:r>
              <a:rPr lang="en-US" altLang="ja-JP" dirty="0" smtClean="0"/>
              <a:t>Search, discovery, data exploration &amp; dissection</a:t>
            </a:r>
          </a:p>
          <a:p>
            <a:pPr lvl="1"/>
            <a:r>
              <a:rPr lang="en-US" altLang="ja-JP" dirty="0" smtClean="0"/>
              <a:t>Heterogeneous data connections</a:t>
            </a:r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00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“knowledge graph?”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Closed-world assumption: “what we know.”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Open-world assumption: “what we have”.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The “atom” of knowledge graphs are always the entities and relations between them (i.e. triplets).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02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“knowledge graph?”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98566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914400" y="2709333"/>
            <a:ext cx="9736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97600" y="2709333"/>
            <a:ext cx="9736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980266" y="2929466"/>
            <a:ext cx="1473201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984999" y="2929466"/>
            <a:ext cx="1473201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395132" y="4258732"/>
            <a:ext cx="3945468" cy="84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37000" y="4510086"/>
            <a:ext cx="12784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565400" y="4730219"/>
            <a:ext cx="1667933" cy="2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914400" y="5167838"/>
            <a:ext cx="486833" cy="2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18633" y="5618950"/>
            <a:ext cx="2315634" cy="2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Abstract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slides will introduce the basic concept of knowledge graphs, applications, storing mechanisms, and others, of knowledge graphs.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53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R</a:t>
            </a:r>
            <a:r>
              <a:rPr lang="en-US" altLang="ja-JP" dirty="0"/>
              <a:t>esource </a:t>
            </a:r>
            <a:r>
              <a:rPr lang="en-US" altLang="ja-JP" b="1" dirty="0" smtClean="0"/>
              <a:t>D</a:t>
            </a:r>
            <a:r>
              <a:rPr lang="en-US" altLang="ja-JP" dirty="0" smtClean="0"/>
              <a:t>escription </a:t>
            </a:r>
            <a:r>
              <a:rPr lang="en-US" altLang="ja-JP" b="1" dirty="0"/>
              <a:t>F</a:t>
            </a:r>
            <a:r>
              <a:rPr lang="en-US" altLang="ja-JP" dirty="0"/>
              <a:t>ramework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RDF stands for </a:t>
            </a:r>
            <a:r>
              <a:rPr lang="en-US" altLang="ja-JP" b="1" dirty="0"/>
              <a:t>R</a:t>
            </a:r>
            <a:r>
              <a:rPr lang="en-US" altLang="ja-JP" dirty="0"/>
              <a:t>esource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/>
              <a:t>D</a:t>
            </a:r>
            <a:r>
              <a:rPr lang="en-US" altLang="ja-JP" dirty="0" smtClean="0"/>
              <a:t>escription </a:t>
            </a:r>
            <a:r>
              <a:rPr lang="en-US" altLang="ja-JP" b="1" dirty="0" smtClean="0"/>
              <a:t>F</a:t>
            </a:r>
            <a:r>
              <a:rPr lang="en-US" altLang="ja-JP" dirty="0" smtClean="0"/>
              <a:t>ramework</a:t>
            </a:r>
          </a:p>
          <a:p>
            <a:r>
              <a:rPr lang="en-US" altLang="ja-JP" dirty="0"/>
              <a:t>designed to be read and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understood </a:t>
            </a:r>
            <a:r>
              <a:rPr lang="en-US" altLang="ja-JP" dirty="0"/>
              <a:t>by </a:t>
            </a:r>
            <a:r>
              <a:rPr lang="en-US" altLang="ja-JP" dirty="0" smtClean="0"/>
              <a:t>computers</a:t>
            </a:r>
          </a:p>
          <a:p>
            <a:r>
              <a:rPr lang="en-US" altLang="ja-JP" dirty="0"/>
              <a:t>written in </a:t>
            </a:r>
            <a:r>
              <a:rPr lang="en-US" altLang="ja-JP" dirty="0" smtClean="0"/>
              <a:t>XML</a:t>
            </a:r>
          </a:p>
          <a:p>
            <a:r>
              <a:rPr kumimoji="1" lang="en-US" altLang="ja-JP" dirty="0" smtClean="0"/>
              <a:t>Constructed on triplets</a:t>
            </a:r>
            <a:endParaRPr kumimoji="1" lang="ja-JP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42" y="1690688"/>
            <a:ext cx="6401288" cy="44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R</a:t>
            </a:r>
            <a:r>
              <a:rPr lang="en-US" altLang="ja-JP" dirty="0"/>
              <a:t>esource </a:t>
            </a:r>
            <a:r>
              <a:rPr lang="en-US" altLang="ja-JP" b="1" dirty="0"/>
              <a:t>D</a:t>
            </a:r>
            <a:r>
              <a:rPr lang="en-US" altLang="ja-JP" dirty="0"/>
              <a:t>escription </a:t>
            </a:r>
            <a:r>
              <a:rPr lang="en-US" altLang="ja-JP" b="1" dirty="0"/>
              <a:t>F</a:t>
            </a:r>
            <a:r>
              <a:rPr lang="en-US" altLang="ja-JP" dirty="0"/>
              <a:t>ramework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33" y="1604447"/>
            <a:ext cx="6118829" cy="4852445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4368800" y="2548466"/>
            <a:ext cx="9736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542531" y="2363800"/>
            <a:ext cx="18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j.0: Abbreviations</a:t>
            </a:r>
            <a:endParaRPr kumimoji="1" lang="ja-JP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4986866" y="1825625"/>
            <a:ext cx="9736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798173" y="1633048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URI(</a:t>
            </a:r>
            <a:r>
              <a:rPr lang="en-US" altLang="ja-JP" dirty="0" smtClean="0"/>
              <a:t>Uniform Resource Identifier)</a:t>
            </a:r>
            <a:endParaRPr kumimoji="1" lang="ja-JP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4351866" y="4385732"/>
            <a:ext cx="9736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95416" y="4201066"/>
            <a:ext cx="40931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word “bad”, begin from index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of 15(</a:t>
            </a:r>
            <a:r>
              <a:rPr lang="en-US" altLang="ja-JP" dirty="0" err="1" smtClean="0"/>
              <a:t>nonnegativeinteger</a:t>
            </a:r>
            <a:r>
              <a:rPr lang="en-US" altLang="ja-JP" dirty="0" smtClean="0"/>
              <a:t>), end at 18, and</a:t>
            </a:r>
            <a:br>
              <a:rPr lang="en-US" altLang="ja-JP" dirty="0" smtClean="0"/>
            </a:br>
            <a:r>
              <a:rPr lang="en-US" altLang="ja-JP" dirty="0" smtClean="0"/>
              <a:t>writes like a string “bad”, which is</a:t>
            </a:r>
            <a:br>
              <a:rPr lang="en-US" altLang="ja-JP" dirty="0" smtClean="0"/>
            </a:br>
            <a:r>
              <a:rPr lang="en-US" altLang="ja-JP" dirty="0" smtClean="0"/>
              <a:t>interpreted as the </a:t>
            </a:r>
            <a:r>
              <a:rPr lang="en-US" altLang="ja-JP" dirty="0" err="1" smtClean="0"/>
              <a:t>fred</a:t>
            </a:r>
            <a:r>
              <a:rPr lang="en-US" altLang="ja-JP" dirty="0" smtClean="0"/>
              <a:t> domain object: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ont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fred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domain.owl#bad</a:t>
            </a:r>
            <a:r>
              <a:rPr lang="en-US" altLang="ja-JP" dirty="0" smtClean="0"/>
              <a:t>”, which are</a:t>
            </a:r>
            <a:br>
              <a:rPr lang="en-US" altLang="ja-JP" dirty="0" smtClean="0"/>
            </a:br>
            <a:r>
              <a:rPr lang="en-US" altLang="ja-JP" dirty="0" smtClean="0"/>
              <a:t>referred elsewhere.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571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009"/>
            <a:ext cx="12192000" cy="45299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74888" y="5853405"/>
            <a:ext cx="20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have no vaccine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3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But this is not enough…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Having a unique URI doesn’t mean computer can reason with the data.</a:t>
            </a:r>
          </a:p>
          <a:p>
            <a:endParaRPr lang="en-US" altLang="ja-JP" dirty="0"/>
          </a:p>
          <a:p>
            <a:r>
              <a:rPr kumimoji="1" lang="en-US" altLang="zh-CN" dirty="0" smtClean="0"/>
              <a:t>For example:</a:t>
            </a:r>
          </a:p>
          <a:p>
            <a:pPr lvl="1"/>
            <a:r>
              <a:rPr lang="en-US" altLang="ja-JP" dirty="0" smtClean="0"/>
              <a:t>What is “begins”, labeled </a:t>
            </a:r>
            <a:r>
              <a:rPr lang="en-US" altLang="ja-JP" dirty="0"/>
              <a:t>by </a:t>
            </a:r>
            <a:r>
              <a:rPr lang="en-US" altLang="ja-JP" dirty="0" smtClean="0"/>
              <a:t>“http</a:t>
            </a:r>
            <a:r>
              <a:rPr lang="en-US" altLang="ja-JP" dirty="0"/>
              <a:t>://</a:t>
            </a:r>
            <a:r>
              <a:rPr lang="en-US" altLang="ja-JP" dirty="0" smtClean="0"/>
              <a:t>www.essepuntato.it/2008/12/</a:t>
            </a:r>
            <a:r>
              <a:rPr lang="en-US" altLang="ja-JP" dirty="0" err="1" smtClean="0"/>
              <a:t>earmark#begins</a:t>
            </a:r>
            <a:r>
              <a:rPr lang="en-US" altLang="ja-JP" dirty="0" smtClean="0"/>
              <a:t>”?</a:t>
            </a:r>
          </a:p>
          <a:p>
            <a:pPr lvl="1"/>
            <a:r>
              <a:rPr kumimoji="1" lang="en-US" altLang="ja-JP" dirty="0" smtClean="0"/>
              <a:t>URI is not URL, you cannot open it.</a:t>
            </a:r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To truly achieve a globally recognizable knowledge graph, we need a standard.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329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Schema.org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Schema.org is a collaborative, community activity with a mission to create, maintain, and promote schemas for structured data on the Internet, on web pages, in email messages, and beyond.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Schema.org types defines the </a:t>
            </a:r>
            <a:br>
              <a:rPr lang="en-US" altLang="ja-JP" dirty="0" smtClean="0"/>
            </a:br>
            <a:r>
              <a:rPr lang="en-US" altLang="ja-JP" dirty="0" smtClean="0"/>
              <a:t>restraints that could be utilized for</a:t>
            </a:r>
            <a:br>
              <a:rPr lang="en-US" altLang="ja-JP" dirty="0" smtClean="0"/>
            </a:br>
            <a:r>
              <a:rPr lang="en-US" altLang="ja-JP" dirty="0" smtClean="0"/>
              <a:t>knowledge </a:t>
            </a:r>
            <a:r>
              <a:rPr lang="en-US" altLang="ja-JP" dirty="0" err="1" smtClean="0"/>
              <a:t>reasonings</a:t>
            </a:r>
            <a:r>
              <a:rPr lang="en-US" altLang="ja-JP" dirty="0" smtClean="0"/>
              <a:t>.</a:t>
            </a:r>
          </a:p>
          <a:p>
            <a:endParaRPr kumimoji="1" lang="ja-JP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236577"/>
            <a:ext cx="5406116" cy="32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OWL (Web Ontology Language)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 smtClean="0"/>
                  <a:t>OWL is a ontology programming and reasoning language enabling sophisticated reasoning in knowledge graphs.</a:t>
                </a:r>
              </a:p>
              <a:p>
                <a:endParaRPr lang="en-US" altLang="ja-JP" dirty="0"/>
              </a:p>
              <a:p>
                <a:r>
                  <a:rPr kumimoji="1" lang="en-US" altLang="ja-JP" dirty="0" smtClean="0"/>
                  <a:t>Unlike schema.org, OWL is designed with knowledge reasoning as a primary objective. Each axiom defined by OWL can be directly translated into precise mathematical logic axioms. Such that for example,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𝑟𝑑𝑓𝑠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𝑑𝑜𝑚𝑎𝑖𝑛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𝑟𝑑𝑓𝑠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𝑟𝑎𝑛𝑔𝑒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are precisely mathematically defined, while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𝑠𝑐h𝑒𝑚𝑎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𝑑𝑜𝑚𝑎𝑖𝑛𝑖𝑛𝑐𝑙𝑢𝑑𝑒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𝑠𝑐h𝑒𝑚𝑎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𝑟𝑎𝑛𝑔𝑒𝑖𝑛𝑐𝑙𝑢𝑑𝑒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are not.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77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Knowledge graph: using in translate human knowledge to machine interpretable graphs.</a:t>
            </a:r>
          </a:p>
          <a:p>
            <a:r>
              <a:rPr lang="en-US" altLang="ja-JP" dirty="0" smtClean="0"/>
              <a:t>Directed Edge Graph, Triplets, RDF format.</a:t>
            </a:r>
          </a:p>
          <a:p>
            <a:r>
              <a:rPr lang="en-US" altLang="ja-JP" dirty="0" smtClean="0"/>
              <a:t>Broad usage and bottom-up development.</a:t>
            </a:r>
          </a:p>
          <a:p>
            <a:r>
              <a:rPr lang="en-US" altLang="ja-JP" dirty="0" smtClean="0"/>
              <a:t>Standards: schema.org, OWL,…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545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1. Why knowledge graph?</a:t>
            </a:r>
          </a:p>
          <a:p>
            <a:r>
              <a:rPr kumimoji="1" lang="en-US" altLang="ja-JP" dirty="0" smtClean="0"/>
              <a:t>2. What is knowledge graph?</a:t>
            </a:r>
          </a:p>
          <a:p>
            <a:r>
              <a:rPr lang="en-US" altLang="ja-JP" dirty="0"/>
              <a:t>3</a:t>
            </a:r>
            <a:r>
              <a:rPr lang="en-US" altLang="ja-JP" dirty="0" smtClean="0"/>
              <a:t>. Usage of knowledge graphs</a:t>
            </a:r>
          </a:p>
          <a:p>
            <a:r>
              <a:rPr lang="en-US" altLang="ja-JP" dirty="0"/>
              <a:t>4</a:t>
            </a:r>
            <a:r>
              <a:rPr kumimoji="1" lang="en-US" altLang="ja-JP" dirty="0" smtClean="0"/>
              <a:t>. Describe a knowledge graph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51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Why knowledge graph?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Graph is one of the most intuitive and omnipresent ways to represent information and data.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Image is a graph. </a:t>
            </a:r>
            <a:endParaRPr kumimoji="1" lang="ja-JP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4119563"/>
            <a:ext cx="45148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8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Why knowledge graph?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Text is a graph:</a:t>
            </a:r>
            <a:endParaRPr kumimoji="1" lang="ja-JP" altLang="en-US" dirty="0"/>
          </a:p>
        </p:txBody>
      </p:sp>
      <p:sp>
        <p:nvSpPr>
          <p:cNvPr id="4" name="橢圓 3"/>
          <p:cNvSpPr/>
          <p:nvPr/>
        </p:nvSpPr>
        <p:spPr>
          <a:xfrm>
            <a:off x="1744134" y="3429003"/>
            <a:ext cx="16933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The</a:t>
            </a:r>
            <a:endParaRPr kumimoji="1" lang="ja-JP" altLang="en-US" dirty="0"/>
          </a:p>
        </p:txBody>
      </p:sp>
      <p:sp>
        <p:nvSpPr>
          <p:cNvPr id="5" name="橢圓 4"/>
          <p:cNvSpPr/>
          <p:nvPr/>
        </p:nvSpPr>
        <p:spPr>
          <a:xfrm>
            <a:off x="3759201" y="3429003"/>
            <a:ext cx="16933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Quick</a:t>
            </a:r>
            <a:endParaRPr kumimoji="1" lang="ja-JP" altLang="en-US" dirty="0"/>
          </a:p>
        </p:txBody>
      </p:sp>
      <p:sp>
        <p:nvSpPr>
          <p:cNvPr id="6" name="橢圓 5"/>
          <p:cNvSpPr/>
          <p:nvPr/>
        </p:nvSpPr>
        <p:spPr>
          <a:xfrm>
            <a:off x="5774268" y="3429002"/>
            <a:ext cx="16933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Brown</a:t>
            </a:r>
            <a:endParaRPr kumimoji="1" lang="ja-JP" altLang="en-US" dirty="0"/>
          </a:p>
        </p:txBody>
      </p:sp>
      <p:sp>
        <p:nvSpPr>
          <p:cNvPr id="7" name="橢圓 6"/>
          <p:cNvSpPr/>
          <p:nvPr/>
        </p:nvSpPr>
        <p:spPr>
          <a:xfrm>
            <a:off x="7789335" y="3429000"/>
            <a:ext cx="16933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Fox</a:t>
            </a:r>
            <a:endParaRPr kumimoji="1" lang="ja-JP" altLang="en-US" dirty="0"/>
          </a:p>
        </p:txBody>
      </p:sp>
      <p:cxnSp>
        <p:nvCxnSpPr>
          <p:cNvPr id="9" name="直線單箭頭接點 8"/>
          <p:cNvCxnSpPr>
            <a:stCxn id="4" idx="6"/>
            <a:endCxn id="5" idx="2"/>
          </p:cNvCxnSpPr>
          <p:nvPr/>
        </p:nvCxnSpPr>
        <p:spPr>
          <a:xfrm>
            <a:off x="3437467" y="3691470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6"/>
            <a:endCxn id="6" idx="2"/>
          </p:cNvCxnSpPr>
          <p:nvPr/>
        </p:nvCxnSpPr>
        <p:spPr>
          <a:xfrm flipV="1">
            <a:off x="5452534" y="3691469"/>
            <a:ext cx="321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6"/>
            <a:endCxn id="7" idx="2"/>
          </p:cNvCxnSpPr>
          <p:nvPr/>
        </p:nvCxnSpPr>
        <p:spPr>
          <a:xfrm flipV="1">
            <a:off x="7467601" y="3691467"/>
            <a:ext cx="32173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6"/>
          </p:cNvCxnSpPr>
          <p:nvPr/>
        </p:nvCxnSpPr>
        <p:spPr>
          <a:xfrm flipV="1">
            <a:off x="9482668" y="3691466"/>
            <a:ext cx="313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914467" y="3522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890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Why knowledge graph?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Graphs stand in the middle between human and machine.</a:t>
            </a:r>
          </a:p>
          <a:p>
            <a:r>
              <a:rPr lang="en-US" altLang="ja-JP" dirty="0" smtClean="0"/>
              <a:t>Graph is understandable by human,</a:t>
            </a:r>
            <a:br>
              <a:rPr lang="en-US" altLang="ja-JP" dirty="0" smtClean="0"/>
            </a:br>
            <a:r>
              <a:rPr lang="en-US" altLang="ja-JP" dirty="0" smtClean="0"/>
              <a:t>and interpretable by machine.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With the implementation in NLP,</a:t>
            </a:r>
            <a:br>
              <a:rPr lang="en-US" altLang="ja-JP" dirty="0" smtClean="0"/>
            </a:br>
            <a:r>
              <a:rPr lang="en-US" altLang="ja-JP" dirty="0" smtClean="0"/>
              <a:t>graphs are better suited than </a:t>
            </a:r>
            <a:br>
              <a:rPr lang="en-US" altLang="ja-JP" dirty="0" smtClean="0"/>
            </a:br>
            <a:r>
              <a:rPr lang="en-US" altLang="ja-JP" dirty="0" smtClean="0"/>
              <a:t>sentence embedding or Word2Vec</a:t>
            </a:r>
            <a:br>
              <a:rPr lang="en-US" altLang="ja-JP" dirty="0" smtClean="0"/>
            </a:br>
            <a:r>
              <a:rPr lang="en-US" altLang="ja-JP" dirty="0" smtClean="0"/>
              <a:t>in interpretability.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1" y="2435864"/>
            <a:ext cx="4764000" cy="37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7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knowledge graph?</a:t>
            </a:r>
            <a:endParaRPr kumimoji="1" lang="ja-JP" altLang="en-US" dirty="0"/>
          </a:p>
        </p:txBody>
      </p:sp>
      <p:sp>
        <p:nvSpPr>
          <p:cNvPr id="4" name="橢圓 3"/>
          <p:cNvSpPr/>
          <p:nvPr/>
        </p:nvSpPr>
        <p:spPr>
          <a:xfrm>
            <a:off x="3987800" y="2870200"/>
            <a:ext cx="11684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A</a:t>
            </a:r>
            <a:endParaRPr kumimoji="1" lang="ja-JP" altLang="en-US" sz="2400" dirty="0"/>
          </a:p>
        </p:txBody>
      </p:sp>
      <p:cxnSp>
        <p:nvCxnSpPr>
          <p:cNvPr id="6" name="直線單箭頭接點 5"/>
          <p:cNvCxnSpPr>
            <a:stCxn id="4" idx="6"/>
            <a:endCxn id="7" idx="2"/>
          </p:cNvCxnSpPr>
          <p:nvPr/>
        </p:nvCxnSpPr>
        <p:spPr>
          <a:xfrm>
            <a:off x="5156200" y="3429000"/>
            <a:ext cx="186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18867" y="2870200"/>
            <a:ext cx="11684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C</a:t>
            </a:r>
            <a:endParaRPr kumimoji="1" lang="ja-JP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30278" y="30596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B</a:t>
            </a:r>
            <a:endParaRPr kumimoji="1" lang="ja-JP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61798" y="4151649"/>
            <a:ext cx="446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Directed Labeled Graph</a:t>
            </a:r>
          </a:p>
          <a:p>
            <a:pPr algn="ctr"/>
            <a:r>
              <a:rPr lang="en-US" altLang="ja-JP" dirty="0" smtClean="0"/>
              <a:t>Nodes and Edges have well-defined meanings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294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knowledge graph?</a:t>
            </a:r>
            <a:endParaRPr kumimoji="1" lang="ja-JP" altLang="en-US" dirty="0"/>
          </a:p>
        </p:txBody>
      </p:sp>
      <p:sp>
        <p:nvSpPr>
          <p:cNvPr id="4" name="橢圓 3"/>
          <p:cNvSpPr/>
          <p:nvPr/>
        </p:nvSpPr>
        <p:spPr>
          <a:xfrm>
            <a:off x="3987800" y="2870200"/>
            <a:ext cx="11684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Subject</a:t>
            </a:r>
            <a:endParaRPr kumimoji="1" lang="ja-JP" altLang="en-US" sz="1600" dirty="0"/>
          </a:p>
        </p:txBody>
      </p:sp>
      <p:cxnSp>
        <p:nvCxnSpPr>
          <p:cNvPr id="6" name="直線單箭頭接點 5"/>
          <p:cNvCxnSpPr>
            <a:stCxn id="4" idx="6"/>
            <a:endCxn id="7" idx="2"/>
          </p:cNvCxnSpPr>
          <p:nvPr/>
        </p:nvCxnSpPr>
        <p:spPr>
          <a:xfrm>
            <a:off x="5156200" y="3429000"/>
            <a:ext cx="186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18867" y="2870200"/>
            <a:ext cx="11684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Object</a:t>
            </a:r>
            <a:endParaRPr kumimoji="1" lang="ja-JP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55242" y="305966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Predicate</a:t>
            </a:r>
            <a:endParaRPr kumimoji="1" lang="ja-JP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61798" y="4151649"/>
            <a:ext cx="446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Directed Labeled Graph</a:t>
            </a:r>
          </a:p>
          <a:p>
            <a:pPr algn="ctr"/>
            <a:r>
              <a:rPr lang="en-US" altLang="ja-JP" dirty="0" smtClean="0"/>
              <a:t>Nodes and Edges have well-defined meanings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137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knowledge graph?</a:t>
            </a:r>
            <a:endParaRPr kumimoji="1" lang="ja-JP" altLang="en-US" dirty="0"/>
          </a:p>
        </p:txBody>
      </p:sp>
      <p:sp>
        <p:nvSpPr>
          <p:cNvPr id="4" name="橢圓 3"/>
          <p:cNvSpPr/>
          <p:nvPr/>
        </p:nvSpPr>
        <p:spPr>
          <a:xfrm>
            <a:off x="3987800" y="2870200"/>
            <a:ext cx="11684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Class</a:t>
            </a:r>
          </a:p>
          <a:p>
            <a:pPr algn="ctr"/>
            <a:r>
              <a:rPr kumimoji="1" lang="en-US" altLang="ja-JP" sz="1600" dirty="0"/>
              <a:t>A</a:t>
            </a:r>
            <a:endParaRPr kumimoji="1" lang="ja-JP" altLang="en-US" sz="1600" dirty="0"/>
          </a:p>
        </p:txBody>
      </p:sp>
      <p:cxnSp>
        <p:nvCxnSpPr>
          <p:cNvPr id="6" name="直線單箭頭接點 5"/>
          <p:cNvCxnSpPr>
            <a:stCxn id="4" idx="6"/>
            <a:endCxn id="7" idx="2"/>
          </p:cNvCxnSpPr>
          <p:nvPr/>
        </p:nvCxnSpPr>
        <p:spPr>
          <a:xfrm>
            <a:off x="5156200" y="3429000"/>
            <a:ext cx="186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18867" y="2870200"/>
            <a:ext cx="1168400" cy="111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Class</a:t>
            </a:r>
          </a:p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67812" y="305966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Subclass of</a:t>
            </a:r>
            <a:endParaRPr kumimoji="1" lang="ja-JP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61798" y="4151649"/>
            <a:ext cx="446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Directed Labeled Graph</a:t>
            </a:r>
          </a:p>
          <a:p>
            <a:pPr algn="ctr"/>
            <a:r>
              <a:rPr lang="en-US" altLang="ja-JP" dirty="0" smtClean="0"/>
              <a:t>Nodes and Edges have well-defined meanings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01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11214</TotalTime>
  <Words>671</Words>
  <Application>Microsoft Office PowerPoint</Application>
  <PresentationFormat>寬螢幕</PresentationFormat>
  <Paragraphs>151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ＭＳ Ｐゴシック</vt:lpstr>
      <vt:lpstr>PMingLiU</vt:lpstr>
      <vt:lpstr>SimSun</vt:lpstr>
      <vt:lpstr>Arial</vt:lpstr>
      <vt:lpstr>Calibri</vt:lpstr>
      <vt:lpstr>Calibri Light</vt:lpstr>
      <vt:lpstr>Cambria Math</vt:lpstr>
      <vt:lpstr>Office Theme</vt:lpstr>
      <vt:lpstr>Introduction to Knowledge Graph</vt:lpstr>
      <vt:lpstr>Abstract</vt:lpstr>
      <vt:lpstr>Index</vt:lpstr>
      <vt:lpstr>Why knowledge graph?</vt:lpstr>
      <vt:lpstr>Why knowledge graph?</vt:lpstr>
      <vt:lpstr>Why knowledge graph?</vt:lpstr>
      <vt:lpstr>What is knowledge graph?</vt:lpstr>
      <vt:lpstr>What is knowledge graph?</vt:lpstr>
      <vt:lpstr>What is knowledge graph?</vt:lpstr>
      <vt:lpstr>What is knowledge graph?</vt:lpstr>
      <vt:lpstr>What is knowledge graph?</vt:lpstr>
      <vt:lpstr>How to define meanings?</vt:lpstr>
      <vt:lpstr>Usage – Natural Language Processing</vt:lpstr>
      <vt:lpstr>Usage – Natural Language Processing</vt:lpstr>
      <vt:lpstr>Computer Vision</vt:lpstr>
      <vt:lpstr>Current Development</vt:lpstr>
      <vt:lpstr>Other Usage of Knowledge graph</vt:lpstr>
      <vt:lpstr>What is “knowledge graph?”</vt:lpstr>
      <vt:lpstr>What is “knowledge graph?”</vt:lpstr>
      <vt:lpstr>Resource Description Framework</vt:lpstr>
      <vt:lpstr>Resource Description Framework</vt:lpstr>
      <vt:lpstr>PowerPoint 簡報</vt:lpstr>
      <vt:lpstr>But this is not enough…</vt:lpstr>
      <vt:lpstr>Schema.org</vt:lpstr>
      <vt:lpstr>OWL (Web Ontology Language)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Knowledge Graph</dc:title>
  <dc:creator>lzhao49</dc:creator>
  <cp:lastModifiedBy>lzhao49</cp:lastModifiedBy>
  <cp:revision>23</cp:revision>
  <dcterms:created xsi:type="dcterms:W3CDTF">2022-11-24T05:52:11Z</dcterms:created>
  <dcterms:modified xsi:type="dcterms:W3CDTF">2022-12-02T00:46:12Z</dcterms:modified>
</cp:coreProperties>
</file>