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7"/>
  </p:notesMasterIdLst>
  <p:handoutMasterIdLst>
    <p:handoutMasterId r:id="rId28"/>
  </p:handoutMasterIdLst>
  <p:sldIdLst>
    <p:sldId id="1115" r:id="rId2"/>
    <p:sldId id="267" r:id="rId3"/>
    <p:sldId id="1409" r:id="rId4"/>
    <p:sldId id="1411" r:id="rId5"/>
    <p:sldId id="1422" r:id="rId6"/>
    <p:sldId id="1415" r:id="rId7"/>
    <p:sldId id="1470" r:id="rId8"/>
    <p:sldId id="1467" r:id="rId9"/>
    <p:sldId id="1416" r:id="rId10"/>
    <p:sldId id="1466" r:id="rId11"/>
    <p:sldId id="1488" r:id="rId12"/>
    <p:sldId id="1469" r:id="rId13"/>
    <p:sldId id="1475" r:id="rId14"/>
    <p:sldId id="1479" r:id="rId15"/>
    <p:sldId id="1477" r:id="rId16"/>
    <p:sldId id="1480" r:id="rId17"/>
    <p:sldId id="1482" r:id="rId18"/>
    <p:sldId id="1486" r:id="rId19"/>
    <p:sldId id="1483" r:id="rId20"/>
    <p:sldId id="1485" r:id="rId21"/>
    <p:sldId id="1453" r:id="rId22"/>
    <p:sldId id="1472" r:id="rId23"/>
    <p:sldId id="1471" r:id="rId24"/>
    <p:sldId id="1489" r:id="rId25"/>
    <p:sldId id="1407" r:id="rId26"/>
  </p:sldIdLst>
  <p:sldSz cx="12192000" cy="6858000"/>
  <p:notesSz cx="6797675" cy="9925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68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937970B-9851-81D1-0791-A6F71804F6EF}" name="杨 宇轩" initials="杨" userId="杨 宇轩" providerId="None"/>
  <p188:author id="{FB77A3C8-3B1E-87B5-39F4-3685B7AD904D}" name="Hao Wang" initials="HW" userId="ac2a2775b75365a6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an" initials="C" lastIdx="1" clrIdx="0">
    <p:extLst>
      <p:ext uri="{19B8F6BF-5375-455C-9EA6-DF929625EA0E}">
        <p15:presenceInfo xmlns:p15="http://schemas.microsoft.com/office/powerpoint/2012/main" userId="Cian" providerId="None"/>
      </p:ext>
    </p:extLst>
  </p:cmAuthor>
  <p:cmAuthor id="2" name="kszpc" initials="k" lastIdx="3" clrIdx="1">
    <p:extLst>
      <p:ext uri="{19B8F6BF-5375-455C-9EA6-DF929625EA0E}">
        <p15:presenceInfo xmlns:p15="http://schemas.microsoft.com/office/powerpoint/2012/main" userId="ksz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7A"/>
    <a:srgbClr val="000032"/>
    <a:srgbClr val="0563C1"/>
    <a:srgbClr val="ED7D31"/>
    <a:srgbClr val="70AD47"/>
    <a:srgbClr val="FFFFFF"/>
    <a:srgbClr val="F4B183"/>
    <a:srgbClr val="5B9BD5"/>
    <a:srgbClr val="41719C"/>
    <a:srgbClr val="004F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3" autoAdjust="0"/>
    <p:restoredTop sz="95090" autoAdjust="0"/>
  </p:normalViewPr>
  <p:slideViewPr>
    <p:cSldViewPr snapToGrid="0">
      <p:cViewPr varScale="1">
        <p:scale>
          <a:sx n="98" d="100"/>
          <a:sy n="98" d="100"/>
        </p:scale>
        <p:origin x="92" y="48"/>
      </p:cViewPr>
      <p:guideLst>
        <p:guide pos="438"/>
        <p:guide pos="7242"/>
        <p:guide orient="horz" pos="2160"/>
        <p:guide pos="211"/>
        <p:guide pos="7469"/>
        <p:guide orient="horz" pos="6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402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8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04D9985-ABB5-4235-AF95-822A59A17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CAF434-A5BF-442F-A010-A031FB0BCF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327E06-36FD-45BA-BF26-E3FEDE976877}" type="datetimeFigureOut">
              <a:rPr lang="zh-CN" altLang="en-US" smtClean="0"/>
              <a:t>2023/7/10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338A22-1582-4A67-9CA4-797C55C150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8B2698-4A07-46BE-91BA-8AB563D8B4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E77FE-DDE7-4E1F-A9D6-E57CB098D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355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F6C4B-C768-4AF6-994A-41DB72EA1F6C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ja-JP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907BBD-4DC8-4C46-8583-288886A03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429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26" userDrawn="1">
          <p15:clr>
            <a:srgbClr val="F26B43"/>
          </p15:clr>
        </p15:guide>
        <p15:guide id="2" pos="214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39838"/>
            <a:ext cx="5956300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E4E98-82B4-480D-A03D-9E45AED9E56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987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667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819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848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7583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39838"/>
            <a:ext cx="5956300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E4E98-82B4-480D-A03D-9E45AED9E56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733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39838"/>
            <a:ext cx="5956300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E4E98-82B4-480D-A03D-9E45AED9E56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17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20688" y="1239838"/>
            <a:ext cx="5956300" cy="3351212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1E4E98-82B4-480D-A03D-9E45AED9E56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850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674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14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169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1630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22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 userDrawn="1"/>
        </p:nvSpPr>
        <p:spPr bwMode="auto">
          <a:xfrm>
            <a:off x="0" y="6573266"/>
            <a:ext cx="12192000" cy="284734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>
              <a:spcBef>
                <a:spcPts val="0"/>
              </a:spcBef>
            </a:pPr>
            <a:endParaRPr lang="zh-CN" altLang="en-US" sz="1800">
              <a:solidFill>
                <a:schemeClr val="lt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0" y="1"/>
            <a:ext cx="12192000" cy="792163"/>
          </a:xfrm>
          <a:prstGeom prst="rect">
            <a:avLst/>
          </a:prstGeom>
          <a:solidFill>
            <a:srgbClr val="0029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17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3133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83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24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143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369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611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6821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21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90E0-2812-42E2-9F31-17F14BE15372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6EB75-5CD6-490B-88A2-DA43948BFE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82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0" y="0"/>
            <a:ext cx="12192000" cy="1336010"/>
          </a:xfrm>
          <a:prstGeom prst="roundRect">
            <a:avLst>
              <a:gd name="adj" fmla="val 0"/>
            </a:avLst>
          </a:prstGeom>
          <a:solidFill>
            <a:srgbClr val="EBECEE"/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336009"/>
            <a:ext cx="12192000" cy="161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-1200" y="2990457"/>
            <a:ext cx="12193200" cy="46037"/>
          </a:xfrm>
          <a:prstGeom prst="rect">
            <a:avLst/>
          </a:prstGeom>
          <a:solidFill>
            <a:srgbClr val="00007D"/>
          </a:solidFill>
          <a:ln>
            <a:solidFill>
              <a:srgbClr val="002060"/>
            </a:solidFill>
          </a:ln>
        </p:spPr>
        <p:txBody>
          <a:bodyPr rot="1080000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75A4B2-6D47-4117-90BB-D25DAF969D36}"/>
              </a:ext>
            </a:extLst>
          </p:cNvPr>
          <p:cNvSpPr txBox="1"/>
          <p:nvPr/>
        </p:nvSpPr>
        <p:spPr>
          <a:xfrm>
            <a:off x="9766568" y="5810110"/>
            <a:ext cx="199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崔海涛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E1251F-CF64-44BE-9036-CEA94FE01152}"/>
              </a:ext>
            </a:extLst>
          </p:cNvPr>
          <p:cNvSpPr txBox="1"/>
          <p:nvPr/>
        </p:nvSpPr>
        <p:spPr>
          <a:xfrm>
            <a:off x="9766568" y="6267310"/>
            <a:ext cx="1996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2023.07.10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7E96E4C-DB17-6EB8-ADBD-F0CDA0CB83A0}"/>
              </a:ext>
            </a:extLst>
          </p:cNvPr>
          <p:cNvGrpSpPr/>
          <p:nvPr/>
        </p:nvGrpSpPr>
        <p:grpSpPr>
          <a:xfrm>
            <a:off x="3959188" y="3944029"/>
            <a:ext cx="4272421" cy="1127627"/>
            <a:chOff x="4197767" y="3630662"/>
            <a:chExt cx="4272421" cy="1127627"/>
          </a:xfrm>
        </p:grpSpPr>
        <p:pic>
          <p:nvPicPr>
            <p:cNvPr id="3" name="图片 2" descr="图示&#10;&#10;描述已自动生成">
              <a:extLst>
                <a:ext uri="{FF2B5EF4-FFF2-40B4-BE49-F238E27FC236}">
                  <a16:creationId xmlns:a16="http://schemas.microsoft.com/office/drawing/2014/main" id="{BAB1E3ED-CF92-DAE3-D13F-F4FF3EF9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767" y="3630662"/>
              <a:ext cx="1249533" cy="1127627"/>
            </a:xfrm>
            <a:prstGeom prst="rect">
              <a:avLst/>
            </a:prstGeom>
          </p:spPr>
        </p:pic>
        <p:pic>
          <p:nvPicPr>
            <p:cNvPr id="7" name="图片 6" descr="卡通人物&#10;&#10;中度可信度描述已自动生成">
              <a:extLst>
                <a:ext uri="{FF2B5EF4-FFF2-40B4-BE49-F238E27FC236}">
                  <a16:creationId xmlns:a16="http://schemas.microsoft.com/office/drawing/2014/main" id="{6F66585F-BE25-DF6F-2EE6-8722EB8BA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30"/>
            <a:stretch/>
          </p:blipFill>
          <p:spPr>
            <a:xfrm>
              <a:off x="5447300" y="3832655"/>
              <a:ext cx="3022888" cy="72364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971686"/>
            <a:ext cx="10979840" cy="75969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</a:rPr>
              <a:t>团队角色分配算法（</a:t>
            </a:r>
            <a:r>
              <a:rPr lang="en-US" altLang="zh-CN" dirty="0">
                <a:latin typeface="Times New Roman" panose="02020603050405020304" pitchFamily="18" charset="0"/>
              </a:rPr>
              <a:t>Group role assignment algorithm, GRA</a:t>
            </a:r>
            <a:r>
              <a:rPr lang="zh-CN" altLang="en-US" dirty="0">
                <a:latin typeface="Times New Roman" panose="02020603050405020304" pitchFamily="18" charset="0"/>
              </a:rPr>
              <a:t>）是一种基于代理评估结果</a:t>
            </a:r>
            <a:r>
              <a:rPr lang="zh-CN" altLang="en-US" dirty="0" smtClean="0">
                <a:latin typeface="Times New Roman" panose="02020603050405020304" pitchFamily="18" charset="0"/>
              </a:rPr>
              <a:t>，从预测团队整体绩效的角度，实现</a:t>
            </a:r>
            <a:r>
              <a:rPr lang="zh-CN" altLang="en-US" dirty="0">
                <a:latin typeface="Times New Roman" panose="02020603050405020304" pitchFamily="18" charset="0"/>
              </a:rPr>
              <a:t>最优分配的</a:t>
            </a:r>
            <a:r>
              <a:rPr lang="zh-CN" altLang="en-US" dirty="0" smtClean="0">
                <a:latin typeface="Times New Roman" panose="02020603050405020304" pitchFamily="18" charset="0"/>
              </a:rPr>
              <a:t>算法</a:t>
            </a:r>
            <a:r>
              <a:rPr lang="en-US" altLang="zh-CN" baseline="30000" dirty="0"/>
              <a:t>[1]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算法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6299635"/>
            <a:ext cx="10979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[1] Zhu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H, Zhou M C. Role-based collaboration and its kernel mechanisms[J]. IEEE Transactions on Systems, Man, and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Cybernetics, 2006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36(4): 578-589.</a:t>
            </a:r>
            <a:endParaRPr lang="zh-CN" altLang="en-US" sz="1200" dirty="0">
              <a:solidFill>
                <a:srgbClr val="00003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574703"/>
                  </p:ext>
                </p:extLst>
              </p:nvPr>
            </p:nvGraphicFramePr>
            <p:xfrm>
              <a:off x="4543922" y="3670266"/>
              <a:ext cx="7350760" cy="133394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90613">
                      <a:extLst>
                        <a:ext uri="{9D8B030D-6E8A-4147-A177-3AD203B41FA5}">
                          <a16:colId xmlns:a16="http://schemas.microsoft.com/office/drawing/2014/main" val="3162157305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3809851146"/>
                        </a:ext>
                      </a:extLst>
                    </a:gridCol>
                    <a:gridCol w="2291080">
                      <a:extLst>
                        <a:ext uri="{9D8B030D-6E8A-4147-A177-3AD203B41FA5}">
                          <a16:colId xmlns:a16="http://schemas.microsoft.com/office/drawing/2014/main" val="41512407"/>
                        </a:ext>
                      </a:extLst>
                    </a:gridCol>
                  </a:tblGrid>
                  <a:tr h="438596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i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[</a:t>
                          </a:r>
                          <a:r>
                            <a:rPr lang="en-US" sz="1600" i="1" kern="100" dirty="0" err="1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i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600" i="1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j</a:t>
                          </a: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]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{0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，</a:t>
                          </a: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1}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76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0≤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009405"/>
                      </a:ext>
                    </a:extLst>
                  </a:tr>
                  <a:tr h="46717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sz="16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=1)=</m:t>
                                  </m:r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𝐿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76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46467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lang="zh-CN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sz="1600" i="1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zh-CN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zh-CN" sz="16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，</m:t>
                                      </m:r>
                                      <m:r>
                                        <a:rPr lang="en-US" sz="1600" i="1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en-US" sz="16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≤1</m:t>
                                  </m:r>
                                </m:e>
                              </m:nary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762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(0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16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≤</m:t>
                              </m:r>
                              <m:r>
                                <a:rPr lang="en-US" sz="1600" i="1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6293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4574703"/>
                  </p:ext>
                </p:extLst>
              </p:nvPr>
            </p:nvGraphicFramePr>
            <p:xfrm>
              <a:off x="4543922" y="3670266"/>
              <a:ext cx="7350760" cy="1333947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790613">
                      <a:extLst>
                        <a:ext uri="{9D8B030D-6E8A-4147-A177-3AD203B41FA5}">
                          <a16:colId xmlns:a16="http://schemas.microsoft.com/office/drawing/2014/main" val="3162157305"/>
                        </a:ext>
                      </a:extLst>
                    </a:gridCol>
                    <a:gridCol w="2269067">
                      <a:extLst>
                        <a:ext uri="{9D8B030D-6E8A-4147-A177-3AD203B41FA5}">
                          <a16:colId xmlns:a16="http://schemas.microsoft.com/office/drawing/2014/main" val="3809851146"/>
                        </a:ext>
                      </a:extLst>
                    </a:gridCol>
                    <a:gridCol w="2291080">
                      <a:extLst>
                        <a:ext uri="{9D8B030D-6E8A-4147-A177-3AD203B41FA5}">
                          <a16:colId xmlns:a16="http://schemas.microsoft.com/office/drawing/2014/main" val="41512407"/>
                        </a:ext>
                      </a:extLst>
                    </a:gridCol>
                  </a:tblGrid>
                  <a:tr h="43859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r="-163537" b="-3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22788" r="-100804" b="-3319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34009405"/>
                      </a:ext>
                    </a:extLst>
                  </a:tr>
                  <a:tr h="46717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93506" r="-163537" b="-2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22788" t="-93506" r="-100804" b="-2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4646703"/>
                      </a:ext>
                    </a:extLst>
                  </a:tr>
                  <a:tr h="42818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t="-212857" r="-163537" b="-1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 l="-122788" t="-212857" r="-100804" b="-13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zh-CN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（</a:t>
                          </a:r>
                          <a:r>
                            <a:rPr lang="en-US" sz="1600" kern="1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zh-CN" sz="1600" kern="1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a:t>）</a:t>
                          </a:r>
                          <a:endParaRPr lang="zh-CN" sz="1600" kern="100" dirty="0"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606293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874642" y="3047316"/>
            <a:ext cx="791358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27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给定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资格矩阵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Q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和角色需求向量</a:t>
            </a:r>
            <a:r>
              <a:rPr kumimoji="0" lang="en-US" altLang="zh-CN" sz="1600" b="0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GRA</a:t>
            </a:r>
            <a:r>
              <a:rPr kumimoji="0" lang="zh-CN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算法可以被定义为在满足下列条件的前提下</a:t>
            </a:r>
            <a:endParaRPr kumimoji="0" lang="zh-CN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626987"/>
                  </p:ext>
                </p:extLst>
              </p:nvPr>
            </p:nvGraphicFramePr>
            <p:xfrm>
              <a:off x="4091093" y="5394459"/>
              <a:ext cx="5970693" cy="38709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30254">
                      <a:extLst>
                        <a:ext uri="{9D8B030D-6E8A-4147-A177-3AD203B41FA5}">
                          <a16:colId xmlns:a16="http://schemas.microsoft.com/office/drawing/2014/main" val="2149808689"/>
                        </a:ext>
                      </a:extLst>
                    </a:gridCol>
                    <a:gridCol w="2901435">
                      <a:extLst>
                        <a:ext uri="{9D8B030D-6E8A-4147-A177-3AD203B41FA5}">
                          <a16:colId xmlns:a16="http://schemas.microsoft.com/office/drawing/2014/main" val="3140271012"/>
                        </a:ext>
                      </a:extLst>
                    </a:gridCol>
                    <a:gridCol w="1039004">
                      <a:extLst>
                        <a:ext uri="{9D8B030D-6E8A-4147-A177-3AD203B41FA5}">
                          <a16:colId xmlns:a16="http://schemas.microsoft.com/office/drawing/2014/main" val="1112417513"/>
                        </a:ext>
                      </a:extLst>
                    </a:gridCol>
                  </a:tblGrid>
                  <a:tr h="0">
                    <a:tc gridSpan="2">
                      <a:txBody>
                        <a:bodyPr/>
                        <a:lstStyle/>
                        <a:p>
                          <a:pPr indent="127000" algn="just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kumimoji="0" lang="zh-CN" sz="16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最大化绩效值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  <m:r>
                                <a:rPr kumimoji="0" lang="zh-CN" sz="1600" b="0" i="0" u="none" strike="noStrike" kern="1200" cap="none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，</m:t>
                              </m:r>
                            </m:oMath>
                          </a14:m>
                          <a:r>
                            <a:rPr kumimoji="0" lang="zh-CN" sz="16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normalizeH="0" baseline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oMath>
                          </a14:m>
                          <a:r>
                            <a:rPr kumimoji="0" lang="en-US" sz="1600" b="0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nary>
                                <m:naryPr>
                                  <m:chr m:val="∑"/>
                                  <m:ctrlPr>
                                    <a:rPr kumimoji="0" lang="zh-CN" sz="1600" b="0" i="1" u="none" strike="noStrike" kern="1200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sz="1600" b="0" i="0" u="none" strike="noStrike" kern="1200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sz="1600" b="0" i="0" u="none" strike="noStrike" kern="1200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0" lang="en-US" sz="1600" b="0" i="0" u="none" strike="noStrike" kern="1200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  <m:r>
                                    <a:rPr kumimoji="0" lang="en-US" sz="1600" b="0" i="0" u="none" strike="noStrike" kern="1200" cap="none" normalizeH="0" baseline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kumimoji="0" lang="zh-CN" sz="1600" b="0" i="1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=0</m:t>
                                      </m:r>
                                    </m:sub>
                                    <m:sup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p>
                                    <m:e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𝑄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kumimoji="0" lang="zh-CN" sz="1600" b="0" i="1" u="none" strike="noStrike" kern="1200" cap="none" normalizeH="0" baseline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US" sz="1600" b="0" i="0" u="none" strike="noStrike" kern="1200" cap="none" normalizeH="0" baseline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kumimoji="0" lang="zh-CN" sz="1600" b="0" i="0" u="none" strike="noStrike" kern="1200" cap="none" normalizeH="0" baseline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，</m:t>
                                          </m:r>
                                          <m:r>
                                            <a:rPr kumimoji="0" lang="en-US" sz="1600" b="0" i="0" u="none" strike="noStrike" kern="1200" cap="none" normalizeH="0" baseline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∗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𝑇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[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0" lang="zh-CN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，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  <m:r>
                                        <a:rPr kumimoji="0" lang="en-US" sz="1600" b="0" i="0" u="none" strike="noStrike" kern="1200" cap="none" normalizeH="0" baseline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]</m:t>
                                      </m:r>
                                    </m:e>
                                  </m:nary>
                                </m:e>
                              </m:nary>
                            </m:oMath>
                          </a14:m>
                          <a:endParaRPr kumimoji="0" lang="zh-CN" sz="16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kumimoji="0" lang="zh-CN" sz="16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7749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75626987"/>
                  </p:ext>
                </p:extLst>
              </p:nvPr>
            </p:nvGraphicFramePr>
            <p:xfrm>
              <a:off x="4091093" y="5394459"/>
              <a:ext cx="5970693" cy="3657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2030254">
                      <a:extLst>
                        <a:ext uri="{9D8B030D-6E8A-4147-A177-3AD203B41FA5}">
                          <a16:colId xmlns:a16="http://schemas.microsoft.com/office/drawing/2014/main" val="2149808689"/>
                        </a:ext>
                      </a:extLst>
                    </a:gridCol>
                    <a:gridCol w="2901435">
                      <a:extLst>
                        <a:ext uri="{9D8B030D-6E8A-4147-A177-3AD203B41FA5}">
                          <a16:colId xmlns:a16="http://schemas.microsoft.com/office/drawing/2014/main" val="3140271012"/>
                        </a:ext>
                      </a:extLst>
                    </a:gridCol>
                    <a:gridCol w="1039004">
                      <a:extLst>
                        <a:ext uri="{9D8B030D-6E8A-4147-A177-3AD203B41FA5}">
                          <a16:colId xmlns:a16="http://schemas.microsoft.com/office/drawing/2014/main" val="1112417513"/>
                        </a:ext>
                      </a:extLst>
                    </a:gridCol>
                  </a:tblGrid>
                  <a:tr h="365760"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t="-83607" r="-21137" b="-16229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indent="127000" algn="l"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kumimoji="0" lang="zh-CN" sz="16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774900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695325" y="3046983"/>
                <a:ext cx="3163146" cy="1389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altLang="zh-CN" kern="100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0.23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0.76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0.17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0.80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0.91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0.16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0.44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0.76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0.53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0.67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0.32</m:t>
                              </m:r>
                            </m:e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0.22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" y="3046983"/>
                <a:ext cx="3163146" cy="1389804"/>
              </a:xfrm>
              <a:prstGeom prst="rect">
                <a:avLst/>
              </a:prstGeom>
              <a:blipFill>
                <a:blip r:embed="rId5"/>
                <a:stretch>
                  <a:fillRect l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171098" y="4746845"/>
                <a:ext cx="1918089" cy="11128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T</a:t>
                </a:r>
                <a:r>
                  <a:rPr lang="en-US" altLang="zh-C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098" y="4746845"/>
                <a:ext cx="1918089" cy="1112805"/>
              </a:xfrm>
              <a:prstGeom prst="rect">
                <a:avLst/>
              </a:prstGeom>
              <a:blipFill>
                <a:blip r:embed="rId6"/>
                <a:stretch>
                  <a:fillRect l="-2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 flipH="1">
            <a:off x="4084321" y="2926080"/>
            <a:ext cx="6772" cy="322410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31987" y="4226857"/>
            <a:ext cx="14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资格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值矩阵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31987" y="5901340"/>
            <a:ext cx="14898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分配矩阵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42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768988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团队构建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3" y="378227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社会模拟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77613"/>
              </p:ext>
            </p:extLst>
          </p:nvPr>
        </p:nvGraphicFramePr>
        <p:xfrm>
          <a:off x="1133145" y="4259526"/>
          <a:ext cx="10508805" cy="2003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935">
                  <a:extLst>
                    <a:ext uri="{9D8B030D-6E8A-4147-A177-3AD203B41FA5}">
                      <a16:colId xmlns:a16="http://schemas.microsoft.com/office/drawing/2014/main" val="3920890535"/>
                    </a:ext>
                  </a:extLst>
                </a:gridCol>
                <a:gridCol w="3912474">
                  <a:extLst>
                    <a:ext uri="{9D8B030D-6E8A-4147-A177-3AD203B41FA5}">
                      <a16:colId xmlns:a16="http://schemas.microsoft.com/office/drawing/2014/main" val="2605075658"/>
                    </a:ext>
                  </a:extLst>
                </a:gridCol>
                <a:gridCol w="3093396">
                  <a:extLst>
                    <a:ext uri="{9D8B030D-6E8A-4147-A177-3AD203B41FA5}">
                      <a16:colId xmlns:a16="http://schemas.microsoft.com/office/drawing/2014/main" val="4198279995"/>
                    </a:ext>
                  </a:extLst>
                </a:gridCol>
              </a:tblGrid>
              <a:tr h="238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题目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主要内容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期刊名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39783"/>
                  </a:ext>
                </a:extLst>
              </a:tr>
              <a:tr h="556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Computational Social Simulation With E-CARGO: Comparison Between Collectivism and Individualism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集体主义和个人主义之间的比较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computational social systems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351063"/>
                  </a:ext>
                </a:extLst>
              </a:tr>
              <a:tr h="397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Why Did Mr. Trump Oppose Globalization? An E-CARGO Approach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从资本投资的角度来看全球化对美国不利的结论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computational social systems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10165"/>
                  </a:ext>
                </a:extLst>
              </a:tr>
              <a:tr h="715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Social Development Paradox: An E-CARGO Perspective on the Formation of the Pareto 80/20 Distribution</a:t>
                      </a:r>
                      <a:endParaRPr lang="zh-CN" alt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200" b="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基于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帕累托</a:t>
                      </a:r>
                      <a:r>
                        <a:rPr lang="en-US" altLang="zh-CN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80/20</a:t>
                      </a:r>
                      <a:r>
                        <a:rPr lang="zh-CN" altLang="en-US" sz="12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原则揭示了一个社会悖论：强调个体差异必然导致社会财富的快速积累和两极分化，忽视这种差异必然导致社会财富积累缓慢。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computational social systems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59785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65660"/>
              </p:ext>
            </p:extLst>
          </p:nvPr>
        </p:nvGraphicFramePr>
        <p:xfrm>
          <a:off x="1133146" y="1330926"/>
          <a:ext cx="10508805" cy="2407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935">
                  <a:extLst>
                    <a:ext uri="{9D8B030D-6E8A-4147-A177-3AD203B41FA5}">
                      <a16:colId xmlns:a16="http://schemas.microsoft.com/office/drawing/2014/main" val="3920890535"/>
                    </a:ext>
                  </a:extLst>
                </a:gridCol>
                <a:gridCol w="3912474">
                  <a:extLst>
                    <a:ext uri="{9D8B030D-6E8A-4147-A177-3AD203B41FA5}">
                      <a16:colId xmlns:a16="http://schemas.microsoft.com/office/drawing/2014/main" val="2605075658"/>
                    </a:ext>
                  </a:extLst>
                </a:gridCol>
                <a:gridCol w="3093396">
                  <a:extLst>
                    <a:ext uri="{9D8B030D-6E8A-4147-A177-3AD203B41FA5}">
                      <a16:colId xmlns:a16="http://schemas.microsoft.com/office/drawing/2014/main" val="4198279995"/>
                    </a:ext>
                  </a:extLst>
                </a:gridCol>
              </a:tblGrid>
              <a:tr h="238476"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题目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主要内容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1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期刊名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639783"/>
                  </a:ext>
                </a:extLst>
              </a:tr>
              <a:tr h="55644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Group Role Assignment With Constraints (GRA+): A New Category of Assignment Problems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回顾了七个相关的带约束的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问题（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GRA+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）问题之后，本文指定了三个新的主要分配问题，以使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GRA+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问题完整且连贯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Systems, Man, and Cybernetics: Systems</a:t>
                      </a:r>
                      <a:endParaRPr lang="zh-CN" alt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2351063"/>
                  </a:ext>
                </a:extLst>
              </a:tr>
              <a:tr h="397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Criteria Making in Role Negotiation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600"/>
                        </a:spcAft>
                      </a:pP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研究了三种传统的多准则决策方法在</a:t>
                      </a:r>
                      <a:r>
                        <a:rPr lang="en-US" altLang="zh-CN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RBC</a:t>
                      </a:r>
                      <a:r>
                        <a:rPr lang="zh-CN" altLang="en-US" sz="1100" b="0" i="0" kern="1200" dirty="0" smtClean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角色协商中的应用，即简单加法加权、乘法指数加权和加权距离</a:t>
                      </a:r>
                      <a:endParaRPr lang="zh-CN" altLang="en-US" sz="11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Systems, Man, and Cybernetics: Systems</a:t>
                      </a:r>
                      <a:endParaRPr lang="zh-CN" alt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4210165"/>
                  </a:ext>
                </a:extLst>
              </a:tr>
              <a:tr h="7154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An Efficient Outpatient Scheduling Approach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通过对随机生成的患者可用时间段请求进行模拟和实验，验证了所提出的门诊调度方法</a:t>
                      </a:r>
                      <a:endParaRPr lang="zh-CN" altLang="en-US" sz="1200" b="0" i="0" u="none" strike="noStrike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IEEE Transactions on Automation Science and Engineering</a:t>
                      </a:r>
                      <a:endParaRPr lang="zh-CN" altLang="en-US" sz="1200" b="0" i="0" u="none" strike="noStrike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559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034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方法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应用案例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4" y="6324394"/>
            <a:ext cx="110928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H. J. Paul,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Equity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Vs Equality: Facilitating Equity in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Classroom, International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Journal of Research and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Scientific Innovation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vol. 6, no. 11, pp. 216-219, 2019.</a:t>
            </a:r>
            <a:endParaRPr lang="zh-CN" altLang="en-US" sz="1200" dirty="0">
              <a:solidFill>
                <a:srgbClr val="00003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418" y="3264857"/>
            <a:ext cx="4539165" cy="2824369"/>
          </a:xfrm>
          <a:prstGeom prst="rect">
            <a:avLst/>
          </a:prstGeom>
        </p:spPr>
      </p:pic>
      <p:sp>
        <p:nvSpPr>
          <p:cNvPr id="9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938322"/>
            <a:ext cx="10979840" cy="75969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r>
              <a:rPr lang="zh-CN" altLang="en-US" dirty="0" smtClean="0"/>
              <a:t>    平等</a:t>
            </a:r>
            <a:r>
              <a:rPr lang="zh-CN" altLang="en-US" dirty="0"/>
              <a:t>是指合理地处理事务，而不是偏袒某一方或某个人，即每个参与社会合作的人都承担所需的责任，得到应得的</a:t>
            </a:r>
            <a:r>
              <a:rPr lang="zh-CN" altLang="en-US" dirty="0" smtClean="0"/>
              <a:t>利益</a:t>
            </a:r>
            <a:r>
              <a:rPr lang="zh-CN" altLang="en-US" dirty="0"/>
              <a:t>。</a:t>
            </a:r>
            <a:r>
              <a:rPr lang="zh-CN" altLang="en-US" dirty="0" smtClean="0"/>
              <a:t>公平</a:t>
            </a:r>
            <a:r>
              <a:rPr lang="zh-CN" altLang="en-US" dirty="0"/>
              <a:t>是指在处理利益分配时为弱势方提供更多帮助，是指对参与社会合作的弱势方给予更多帮助，使其有接近社会平均水平甚至处于社会顶端的表现，以促进社会阶层流动，增强社会</a:t>
            </a:r>
            <a:r>
              <a:rPr lang="zh-CN" altLang="en-US" dirty="0" smtClean="0"/>
              <a:t>活力</a:t>
            </a:r>
            <a:r>
              <a:rPr lang="en-US" altLang="zh-CN" baseline="30000" dirty="0"/>
              <a:t>[1] </a:t>
            </a:r>
            <a:r>
              <a:rPr lang="zh-CN" altLang="en-US" dirty="0" smtClean="0"/>
              <a:t>。</a:t>
            </a:r>
            <a:endParaRPr lang="zh-CN" altLang="en-US" dirty="0"/>
          </a:p>
          <a:p>
            <a:pPr indent="432000">
              <a:spcAft>
                <a:spcPts val="0"/>
              </a:spcAft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49590" y="6089226"/>
            <a:ext cx="1061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平等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31312" y="6052922"/>
            <a:ext cx="1061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公平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920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场景描述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269" y="2519657"/>
            <a:ext cx="3980318" cy="92392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1850945" y="2806490"/>
            <a:ext cx="4744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189" y="1938111"/>
            <a:ext cx="2755331" cy="1799939"/>
          </a:xfrm>
          <a:prstGeom prst="rect">
            <a:avLst/>
          </a:prstGeom>
        </p:spPr>
      </p:pic>
      <p:sp>
        <p:nvSpPr>
          <p:cNvPr id="10" name="左大括号 9"/>
          <p:cNvSpPr/>
          <p:nvPr/>
        </p:nvSpPr>
        <p:spPr>
          <a:xfrm>
            <a:off x="4172682" y="1975373"/>
            <a:ext cx="145331" cy="1639964"/>
          </a:xfrm>
          <a:prstGeom prst="leftBrace">
            <a:avLst>
              <a:gd name="adj1" fmla="val 8333"/>
              <a:gd name="adj2" fmla="val 481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506" y="2152006"/>
            <a:ext cx="1529185" cy="1119967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641703" y="4481122"/>
            <a:ext cx="1786875" cy="1016129"/>
            <a:chOff x="641703" y="4481122"/>
            <a:chExt cx="1786875" cy="1016129"/>
          </a:xfrm>
        </p:grpSpPr>
        <p:sp>
          <p:nvSpPr>
            <p:cNvPr id="3" name="文本框 2"/>
            <p:cNvSpPr txBox="1"/>
            <p:nvPr/>
          </p:nvSpPr>
          <p:spPr>
            <a:xfrm>
              <a:off x="1056386" y="4481122"/>
              <a:ext cx="896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agent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641703" y="4850920"/>
              <a:ext cx="1786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代理集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 = [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1200" baseline="-250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gsd</a:t>
              </a:r>
              <a:r>
                <a:rPr lang="en-US" altLang="zh-CN" sz="12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</a:t>
              </a:r>
              <a:r>
                <a:rPr lang="en-US" altLang="zh-CN" sz="1200" baseline="-250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osd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 = [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i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i</a:t>
              </a:r>
              <a:r>
                <a:rPr lang="en-US" altLang="zh-CN" sz="1200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2, …, </a:t>
              </a:r>
              <a:r>
                <a:rPr lang="en-US" altLang="zh-CN" sz="1200" dirty="0" err="1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]=300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79609" y="4481121"/>
            <a:ext cx="1450303" cy="1015740"/>
            <a:chOff x="2679609" y="4481121"/>
            <a:chExt cx="1450303" cy="1015740"/>
          </a:xfrm>
        </p:grpSpPr>
        <p:sp>
          <p:nvSpPr>
            <p:cNvPr id="13" name="文本框 12"/>
            <p:cNvSpPr txBox="1"/>
            <p:nvPr/>
          </p:nvSpPr>
          <p:spPr>
            <a:xfrm>
              <a:off x="3085193" y="4481121"/>
              <a:ext cx="8961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role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79609" y="4850530"/>
              <a:ext cx="1450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角色集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 = [1</a:t>
              </a:r>
              <a:r>
                <a:rPr lang="en-US" altLang="zh-CN" sz="12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2, 3]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n= [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12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12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j</a:t>
              </a:r>
              <a:r>
                <a:rPr lang="en-US" altLang="zh-CN" sz="1200" baseline="-250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]=3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850" y="2446986"/>
            <a:ext cx="753618" cy="762951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052457" y="4481121"/>
            <a:ext cx="1702000" cy="1761024"/>
            <a:chOff x="7052457" y="4481121"/>
            <a:chExt cx="1702000" cy="1761024"/>
          </a:xfrm>
        </p:grpSpPr>
        <p:sp>
          <p:nvSpPr>
            <p:cNvPr id="19" name="文本框 18"/>
            <p:cNvSpPr txBox="1"/>
            <p:nvPr/>
          </p:nvSpPr>
          <p:spPr>
            <a:xfrm>
              <a:off x="7214620" y="4481121"/>
              <a:ext cx="1377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角色范围向量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052457" y="4855099"/>
                  <a:ext cx="1702000" cy="13870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 = [50, 100, 150]</a:t>
                  </a:r>
                </a:p>
                <a:p>
                  <a:pPr algn="ctr"/>
                  <a:endPara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en-US" altLang="zh-CN" sz="12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</a:t>
                  </a:r>
                  <a:r>
                    <a:rPr lang="en-US" altLang="zh-CN" sz="1200" baseline="-250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fa</a:t>
                  </a:r>
                  <a:r>
                    <a:rPr lang="en-US" altLang="zh-CN" sz="12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[j] ∈ [0, </a:t>
                  </a:r>
                  <a:r>
                    <a:rPr lang="en-US" altLang="zh-CN" sz="12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r>
                    <a:rPr lang="en-US" altLang="zh-CN" sz="1200" baseline="-25000" dirty="0" err="1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fa</a:t>
                  </a:r>
                  <a:r>
                    <a:rPr lang="en-US" altLang="zh-CN" sz="12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</a:t>
                  </a:r>
                </a:p>
                <a:p>
                  <a:pPr algn="ctr"/>
                  <a:endPara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奖金数</a:t>
                  </a: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x</a:t>
                  </a: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 = </a:t>
                  </a:r>
                  <a:r>
                    <a:rPr lang="en-US" altLang="zh-CN" sz="1200" dirty="0" err="1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</a:t>
                  </a:r>
                  <a:r>
                    <a:rPr lang="en-US" altLang="zh-CN" sz="1200" baseline="-25000" dirty="0" err="1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fa</a:t>
                  </a: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[j</a:t>
                  </a:r>
                  <a:r>
                    <a:rPr lang="en-US" altLang="zh-CN" sz="12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 / L[j</a:t>
                  </a: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]</a:t>
                  </a:r>
                </a:p>
                <a:p>
                  <a:pPr algn="ctr"/>
                  <a:endParaRPr lang="en-US" altLang="zh-CN" sz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/>
                  <a:r>
                    <a:rPr lang="zh-CN" altLang="en-US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激励系数 </a:t>
                  </a:r>
                  <a:r>
                    <a:rPr lang="el-GR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δ </a:t>
                  </a:r>
                  <a:r>
                    <a:rPr lang="el-GR" altLang="zh-CN" sz="1200" dirty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= </a:t>
                  </a:r>
                  <a:r>
                    <a:rPr lang="en-US" altLang="zh-CN" sz="1200" dirty="0" smtClean="0">
                      <a:solidFill>
                        <a:srgbClr val="FF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a</a:t>
                  </a:r>
                  <a14:m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zh-CN" sz="1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12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a14:m>
                  <a:endParaRPr lang="zh-CN" altLang="zh-CN" sz="12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2457" y="4855099"/>
                  <a:ext cx="1702000" cy="1387046"/>
                </a:xfrm>
                <a:prstGeom prst="rect">
                  <a:avLst/>
                </a:prstGeom>
                <a:blipFill>
                  <a:blip r:embed="rId7"/>
                  <a:stretch>
                    <a:fillRect b="-21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/>
          <p:cNvGrpSpPr/>
          <p:nvPr/>
        </p:nvGrpSpPr>
        <p:grpSpPr>
          <a:xfrm>
            <a:off x="4308982" y="4485615"/>
            <a:ext cx="2574740" cy="2301904"/>
            <a:chOff x="4308982" y="4485615"/>
            <a:chExt cx="2574740" cy="2301904"/>
          </a:xfrm>
        </p:grpSpPr>
        <p:sp>
          <p:nvSpPr>
            <p:cNvPr id="17" name="文本框 16"/>
            <p:cNvSpPr txBox="1"/>
            <p:nvPr/>
          </p:nvSpPr>
          <p:spPr>
            <a:xfrm>
              <a:off x="4924945" y="4485615"/>
              <a:ext cx="1377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资格矩阵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21667" y="4850530"/>
              <a:ext cx="1356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m*n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的二维矩阵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4308982" y="5219221"/>
              <a:ext cx="2574740" cy="1568298"/>
              <a:chOff x="4642890" y="5192535"/>
              <a:chExt cx="2574740" cy="156829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/>
                  <p:cNvSpPr/>
                  <p:nvPr/>
                </p:nvSpPr>
                <p:spPr>
                  <a:xfrm>
                    <a:off x="4642890" y="5455347"/>
                    <a:ext cx="2574740" cy="130548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Q 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0.23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0.76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0.92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0.80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0.91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0.16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0.42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0.44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0.53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0.67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0.32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zh-CN" altLang="zh-CN" sz="1200" dirty="0"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a:t> </a:t>
                    </a:r>
                    <a:endParaRPr lang="zh-CN" altLang="zh-CN" sz="1200" dirty="0"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8" name="矩形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2890" y="5455347"/>
                    <a:ext cx="2574740" cy="130548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左大括号 25"/>
              <p:cNvSpPr/>
              <p:nvPr/>
            </p:nvSpPr>
            <p:spPr>
              <a:xfrm rot="10800000">
                <a:off x="6387549" y="5590162"/>
                <a:ext cx="103762" cy="408562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5113926" y="5192535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 dirty="0"/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5549586" y="5192535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dirty="0"/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5961201" y="5197312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dirty="0"/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6471732" y="5590162"/>
                <a:ext cx="5084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1200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gsd</a:t>
                </a:r>
                <a:endParaRPr lang="zh-CN" altLang="en-US" sz="1200" dirty="0"/>
              </a:p>
            </p:txBody>
          </p:sp>
          <p:sp>
            <p:nvSpPr>
              <p:cNvPr id="31" name="左大括号 30"/>
              <p:cNvSpPr/>
              <p:nvPr/>
            </p:nvSpPr>
            <p:spPr>
              <a:xfrm rot="10800000">
                <a:off x="6387549" y="6078307"/>
                <a:ext cx="103762" cy="408562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471732" y="6078307"/>
                <a:ext cx="5084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1200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osd</a:t>
                </a:r>
                <a:endParaRPr lang="zh-CN" altLang="en-US" sz="1200" dirty="0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9568842" y="4481121"/>
            <a:ext cx="2574740" cy="2322364"/>
            <a:chOff x="9568842" y="4481121"/>
            <a:chExt cx="2574740" cy="2322364"/>
          </a:xfrm>
        </p:grpSpPr>
        <p:sp>
          <p:nvSpPr>
            <p:cNvPr id="22" name="文本框 21"/>
            <p:cNvSpPr txBox="1"/>
            <p:nvPr/>
          </p:nvSpPr>
          <p:spPr>
            <a:xfrm>
              <a:off x="9861853" y="4481121"/>
              <a:ext cx="1377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分配矩阵</a:t>
              </a: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</a:t>
              </a:r>
              <a:endPara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9790951" y="4847452"/>
              <a:ext cx="13568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m*n</a:t>
              </a:r>
              <a:r>
                <a:rPr lang="zh-CN" altLang="en-US" sz="12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的二维矩阵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9568842" y="5214137"/>
              <a:ext cx="2574740" cy="1589348"/>
              <a:chOff x="4948412" y="5187451"/>
              <a:chExt cx="2574740" cy="158934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矩形 43"/>
                  <p:cNvSpPr/>
                  <p:nvPr/>
                </p:nvSpPr>
                <p:spPr>
                  <a:xfrm>
                    <a:off x="4948412" y="5455347"/>
                    <a:ext cx="2574740" cy="132145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altLang="zh-CN" sz="1200" dirty="0" smtClean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T </a:t>
                    </a: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= </a:t>
                    </a:r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zh-CN" altLang="zh-CN" sz="1200" i="1" kern="10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宋体" panose="02010600030101010101" pitchFamily="2" charset="-122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zh-CN" sz="1200" i="1" kern="10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宋体" panose="02010600030101010101" pitchFamily="2" charset="-122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1200" b="0" i="1" kern="10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宋体" panose="02010600030101010101" pitchFamily="2" charset="-122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altLang="zh-CN" sz="1200" b="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endParaRPr lang="zh-CN" altLang="zh-CN" sz="1200" dirty="0"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endParaRPr>
                  </a:p>
                  <a:p>
                    <a:pPr algn="just">
                      <a:spcAft>
                        <a:spcPts val="0"/>
                      </a:spcAft>
                    </a:pPr>
                    <a:r>
                      <a:rPr lang="en-US" altLang="zh-CN" sz="1200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a:t> </a:t>
                    </a:r>
                    <a:endParaRPr lang="zh-CN" altLang="zh-CN" sz="1200" dirty="0"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endParaRPr>
                  </a:p>
                </p:txBody>
              </p:sp>
            </mc:Choice>
            <mc:Fallback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48412" y="5455347"/>
                    <a:ext cx="2574740" cy="132145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5" name="左大括号 44"/>
              <p:cNvSpPr/>
              <p:nvPr/>
            </p:nvSpPr>
            <p:spPr>
              <a:xfrm rot="10800000">
                <a:off x="6235782" y="5586735"/>
                <a:ext cx="103762" cy="408562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289615" y="5197123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endParaRPr lang="zh-CN" altLang="en-US" sz="1200" dirty="0"/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81519" y="5187451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endParaRPr lang="zh-CN" altLang="en-US" sz="1200" dirty="0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848951" y="5197123"/>
                <a:ext cx="30328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j</a:t>
                </a:r>
                <a:r>
                  <a:rPr lang="en-US" altLang="zh-CN" sz="1200" baseline="-250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endParaRPr lang="zh-CN" altLang="en-US" sz="1200" dirty="0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364861" y="5649721"/>
                <a:ext cx="5084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1200" baseline="-25000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gsd</a:t>
                </a:r>
                <a:endParaRPr lang="zh-CN" altLang="en-US" sz="1200" dirty="0"/>
              </a:p>
            </p:txBody>
          </p:sp>
          <p:sp>
            <p:nvSpPr>
              <p:cNvPr id="50" name="左大括号 49"/>
              <p:cNvSpPr/>
              <p:nvPr/>
            </p:nvSpPr>
            <p:spPr>
              <a:xfrm rot="10800000">
                <a:off x="6264489" y="6078307"/>
                <a:ext cx="103762" cy="408562"/>
              </a:xfrm>
              <a:prstGeom prst="lef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6368251" y="6138728"/>
                <a:ext cx="508473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2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en-US" altLang="zh-CN" sz="1200" baseline="-25000" dirty="0" err="1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osd</a:t>
                </a:r>
                <a:endParaRPr lang="zh-CN" altLang="en-US" sz="1200" dirty="0"/>
              </a:p>
            </p:txBody>
          </p:sp>
        </p:grpSp>
      </p:grpSp>
      <p:sp>
        <p:nvSpPr>
          <p:cNvPr id="52" name="矩形 51"/>
          <p:cNvSpPr/>
          <p:nvPr/>
        </p:nvSpPr>
        <p:spPr>
          <a:xfrm>
            <a:off x="784698" y="1843883"/>
            <a:ext cx="10878240" cy="1865598"/>
          </a:xfrm>
          <a:prstGeom prst="rect">
            <a:avLst/>
          </a:prstGeom>
          <a:noFill/>
          <a:ln>
            <a:solidFill>
              <a:srgbClr val="0029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8942129" y="2190294"/>
            <a:ext cx="14485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奖学金分配计划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842916" y="2530867"/>
            <a:ext cx="571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分配</a:t>
            </a: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下箭头 35"/>
          <p:cNvSpPr/>
          <p:nvPr/>
        </p:nvSpPr>
        <p:spPr>
          <a:xfrm>
            <a:off x="5855756" y="3757840"/>
            <a:ext cx="240244" cy="5364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5518966" y="3898864"/>
            <a:ext cx="957874" cy="137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形式化建模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520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评估指标与案例研究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86874" y="2095524"/>
            <a:ext cx="10325404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绩效值</a:t>
            </a:r>
            <a:r>
              <a:rPr lang="el-GR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σ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奖项分配后不同学生群体的总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表现；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方差：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数据和平均值之间的离散度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公平性：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之间的拨款差距，即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，公平性越高；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拨款：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的总拨款数量较低，我们可以说相应的分配方案是失败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57" y="4122293"/>
            <a:ext cx="5431478" cy="2053141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256421" y="6175434"/>
            <a:ext cx="1061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评估策略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148" y="4122293"/>
            <a:ext cx="4455892" cy="2053141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8526584" y="6175433"/>
            <a:ext cx="162175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奖金数值设置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49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Simulation 1: Equality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73" y="2343331"/>
            <a:ext cx="4356855" cy="250016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873" y="5251576"/>
            <a:ext cx="4356855" cy="109215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7430" y="5251574"/>
            <a:ext cx="4143983" cy="1046099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1175308" y="1923847"/>
            <a:ext cx="93585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为了满足平等的要求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，需要学生总体表现最好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的分配方案。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064" y="2344891"/>
            <a:ext cx="4152387" cy="249860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037430" y="4893647"/>
            <a:ext cx="2159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分配方案下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13916" y="6297673"/>
            <a:ext cx="1082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学生奖学金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890881" y="4893646"/>
            <a:ext cx="2895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不同分配方案下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学生的方差。</a:t>
            </a:r>
          </a:p>
        </p:txBody>
      </p:sp>
      <p:sp>
        <p:nvSpPr>
          <p:cNvPr id="19" name="矩形 18"/>
          <p:cNvSpPr/>
          <p:nvPr/>
        </p:nvSpPr>
        <p:spPr>
          <a:xfrm>
            <a:off x="8335814" y="6305246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学生奖学金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25566" y="3917004"/>
            <a:ext cx="836579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448783" y="5733836"/>
            <a:ext cx="701184" cy="5638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207557" y="5687438"/>
            <a:ext cx="578667" cy="531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15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Simulation 2: Equity</a:t>
            </a:r>
          </a:p>
        </p:txBody>
      </p:sp>
      <p:sp>
        <p:nvSpPr>
          <p:cNvPr id="14" name="矩形 13"/>
          <p:cNvSpPr/>
          <p:nvPr/>
        </p:nvSpPr>
        <p:spPr>
          <a:xfrm>
            <a:off x="986874" y="1923847"/>
            <a:ext cx="10801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的结果满足了平等的要求，但它远非公平。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因为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总拨款远远落后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于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GSDs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。模拟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OSDs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提供一个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特别奖。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17" y="3625986"/>
            <a:ext cx="5179886" cy="14126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492943" y="5087090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学生奖学金总额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059" y="3671491"/>
            <a:ext cx="5114177" cy="13216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8265774" y="5087090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学生总体表现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19472" y="4100640"/>
            <a:ext cx="869004" cy="892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121831" y="4332334"/>
            <a:ext cx="869004" cy="5447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5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Simulation 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Optimal equity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6874" y="1923847"/>
            <a:ext cx="1062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在仿真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的基础之上，通过大规模模拟，寻找可能的更优分配。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35" y="2793306"/>
            <a:ext cx="5539428" cy="256339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77" y="2793307"/>
            <a:ext cx="3924555" cy="250483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2121733" y="5410119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模拟参数设置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640505" y="5410119"/>
            <a:ext cx="27655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不同奖励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计划下全体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学生表现值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9092118" y="3398196"/>
            <a:ext cx="1738009" cy="3696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99" y="3222955"/>
            <a:ext cx="5299401" cy="158246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721" y="2712383"/>
            <a:ext cx="5189334" cy="2603604"/>
          </a:xfrm>
          <a:prstGeom prst="rect">
            <a:avLst/>
          </a:prstGeom>
        </p:spPr>
      </p:pic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Simulation 3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: Optimal equity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86874" y="1923847"/>
            <a:ext cx="1062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在仿真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的基础之上，通过大规模模拟，寻找可能的更优分配。</a:t>
            </a:r>
          </a:p>
        </p:txBody>
      </p:sp>
      <p:sp>
        <p:nvSpPr>
          <p:cNvPr id="7" name="矩形 6"/>
          <p:cNvSpPr/>
          <p:nvPr/>
        </p:nvSpPr>
        <p:spPr>
          <a:xfrm>
            <a:off x="2031968" y="5410119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学生奖学金分配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553836" y="5410118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学生的情况</a:t>
            </a:r>
          </a:p>
        </p:txBody>
      </p:sp>
      <p:sp>
        <p:nvSpPr>
          <p:cNvPr id="9" name="矩形 8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67591" y="3736537"/>
            <a:ext cx="869004" cy="1010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627671" y="3222955"/>
            <a:ext cx="786116" cy="998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07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Simulation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4: Open standards 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86874" y="1923847"/>
            <a:ext cx="106279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向所有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GSD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开放其评选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标准，以对前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%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的学生进行激励。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643251"/>
            <a:ext cx="5886360" cy="139274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303" y="2643251"/>
            <a:ext cx="5004855" cy="139274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5626" y="4784528"/>
            <a:ext cx="6651652" cy="153499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762124" y="4190968"/>
            <a:ext cx="163378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学生的情况</a:t>
            </a:r>
          </a:p>
        </p:txBody>
      </p:sp>
      <p:sp>
        <p:nvSpPr>
          <p:cNvPr id="8" name="矩形 7"/>
          <p:cNvSpPr/>
          <p:nvPr/>
        </p:nvSpPr>
        <p:spPr>
          <a:xfrm>
            <a:off x="5420428" y="6305375"/>
            <a:ext cx="14414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学生助学金总额</a:t>
            </a:r>
          </a:p>
        </p:txBody>
      </p:sp>
      <p:sp>
        <p:nvSpPr>
          <p:cNvPr id="9" name="矩形 8"/>
          <p:cNvSpPr/>
          <p:nvPr/>
        </p:nvSpPr>
        <p:spPr>
          <a:xfrm>
            <a:off x="8495610" y="4190968"/>
            <a:ext cx="21723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学生的助学金总额</a:t>
            </a:r>
          </a:p>
        </p:txBody>
      </p:sp>
      <p:sp>
        <p:nvSpPr>
          <p:cNvPr id="12" name="矩形 11"/>
          <p:cNvSpPr/>
          <p:nvPr/>
        </p:nvSpPr>
        <p:spPr>
          <a:xfrm>
            <a:off x="5661498" y="3456656"/>
            <a:ext cx="791183" cy="4668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0997041" y="3107781"/>
            <a:ext cx="791183" cy="8740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180962" y="5194570"/>
            <a:ext cx="791183" cy="10383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6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kumimoji="0"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  纲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1A8D7-3FB7-B036-2472-95FF0B72F6C0}"/>
              </a:ext>
            </a:extLst>
          </p:cNvPr>
          <p:cNvGrpSpPr/>
          <p:nvPr/>
        </p:nvGrpSpPr>
        <p:grpSpPr>
          <a:xfrm>
            <a:off x="4186904" y="1956439"/>
            <a:ext cx="3818192" cy="612000"/>
            <a:chOff x="633006" y="1749616"/>
            <a:chExt cx="3818192" cy="612000"/>
          </a:xfrm>
        </p:grpSpPr>
        <p:sp>
          <p:nvSpPr>
            <p:cNvPr id="13" name="îSḷïḓè">
              <a:extLst>
                <a:ext uri="{FF2B5EF4-FFF2-40B4-BE49-F238E27FC236}">
                  <a16:creationId xmlns:a16="http://schemas.microsoft.com/office/drawing/2014/main" id="{6F20C62C-A44A-45DA-A65A-18E5DABC501A}"/>
                </a:ext>
              </a:extLst>
            </p:cNvPr>
            <p:cNvSpPr/>
            <p:nvPr/>
          </p:nvSpPr>
          <p:spPr bwMode="auto">
            <a:xfrm>
              <a:off x="633006" y="1749616"/>
              <a:ext cx="835647" cy="612000"/>
            </a:xfrm>
            <a:prstGeom prst="parallelogram">
              <a:avLst>
                <a:gd name="adj" fmla="val 0"/>
              </a:avLst>
            </a:prstGeom>
            <a:solidFill>
              <a:srgbClr val="0563C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01</a:t>
              </a:r>
            </a:p>
          </p:txBody>
        </p:sp>
        <p:sp>
          <p:nvSpPr>
            <p:cNvPr id="14" name="îšlïdè">
              <a:extLst>
                <a:ext uri="{FF2B5EF4-FFF2-40B4-BE49-F238E27FC236}">
                  <a16:creationId xmlns:a16="http://schemas.microsoft.com/office/drawing/2014/main" id="{C9062458-BC7E-4B69-9322-0CA667AFBA7C}"/>
                </a:ext>
              </a:extLst>
            </p:cNvPr>
            <p:cNvSpPr/>
            <p:nvPr/>
          </p:nvSpPr>
          <p:spPr bwMode="auto">
            <a:xfrm>
              <a:off x="1468653" y="1749616"/>
              <a:ext cx="2982545" cy="612000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rgbClr val="0563C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0" tIns="45720" rIns="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400" b="1" dirty="0" smtClean="0">
                  <a:solidFill>
                    <a:srgbClr val="0000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前期工作</a:t>
              </a:r>
              <a:endParaRPr lang="zh-CN" altLang="en-US" sz="2400" b="1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C4F02C7-4F71-C047-2837-6475339FD3B6}"/>
              </a:ext>
            </a:extLst>
          </p:cNvPr>
          <p:cNvGrpSpPr/>
          <p:nvPr/>
        </p:nvGrpSpPr>
        <p:grpSpPr>
          <a:xfrm>
            <a:off x="4186904" y="3224910"/>
            <a:ext cx="3818192" cy="612000"/>
            <a:chOff x="633006" y="3488742"/>
            <a:chExt cx="3818192" cy="612000"/>
          </a:xfrm>
        </p:grpSpPr>
        <p:sp>
          <p:nvSpPr>
            <p:cNvPr id="21" name="îSḷïḓè">
              <a:extLst>
                <a:ext uri="{FF2B5EF4-FFF2-40B4-BE49-F238E27FC236}">
                  <a16:creationId xmlns:a16="http://schemas.microsoft.com/office/drawing/2014/main" id="{9C38EEFF-678C-4E38-9E96-74B1138B19FE}"/>
                </a:ext>
              </a:extLst>
            </p:cNvPr>
            <p:cNvSpPr/>
            <p:nvPr/>
          </p:nvSpPr>
          <p:spPr bwMode="auto">
            <a:xfrm>
              <a:off x="633006" y="3488742"/>
              <a:ext cx="835647" cy="612000"/>
            </a:xfrm>
            <a:prstGeom prst="parallelogram">
              <a:avLst>
                <a:gd name="adj" fmla="val 0"/>
              </a:avLst>
            </a:prstGeom>
            <a:solidFill>
              <a:srgbClr val="002060"/>
            </a:solidFill>
            <a:ln w="12700" cap="flat" cmpd="sng" algn="ctr">
              <a:solidFill>
                <a:srgbClr val="00469B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02</a:t>
              </a:r>
            </a:p>
          </p:txBody>
        </p:sp>
        <p:sp>
          <p:nvSpPr>
            <p:cNvPr id="22" name="îšlïdè">
              <a:extLst>
                <a:ext uri="{FF2B5EF4-FFF2-40B4-BE49-F238E27FC236}">
                  <a16:creationId xmlns:a16="http://schemas.microsoft.com/office/drawing/2014/main" id="{3F5C90E2-FD3E-49CF-BD05-32E1A29258BC}"/>
                </a:ext>
              </a:extLst>
            </p:cNvPr>
            <p:cNvSpPr/>
            <p:nvPr/>
          </p:nvSpPr>
          <p:spPr bwMode="auto">
            <a:xfrm>
              <a:off x="1468653" y="3488742"/>
              <a:ext cx="2982545" cy="612000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rgbClr val="0563C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0" tIns="45720" rIns="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zh-CN" altLang="en-US" sz="2400" b="1" dirty="0" smtClean="0">
                  <a:solidFill>
                    <a:srgbClr val="0000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研究方法</a:t>
              </a:r>
              <a:endParaRPr lang="zh-CN" altLang="en-US" sz="2400" b="1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1551DFB-E7FD-D019-024E-700BF0BA02F4}"/>
              </a:ext>
            </a:extLst>
          </p:cNvPr>
          <p:cNvGrpSpPr/>
          <p:nvPr/>
        </p:nvGrpSpPr>
        <p:grpSpPr>
          <a:xfrm>
            <a:off x="4186904" y="4493380"/>
            <a:ext cx="3818192" cy="612000"/>
            <a:chOff x="633006" y="1749616"/>
            <a:chExt cx="3818192" cy="612000"/>
          </a:xfrm>
        </p:grpSpPr>
        <p:sp>
          <p:nvSpPr>
            <p:cNvPr id="3" name="îSḷïḓè">
              <a:extLst>
                <a:ext uri="{FF2B5EF4-FFF2-40B4-BE49-F238E27FC236}">
                  <a16:creationId xmlns:a16="http://schemas.microsoft.com/office/drawing/2014/main" id="{AD99CE56-FB5D-9A9B-E9F5-A7FE558BB77C}"/>
                </a:ext>
              </a:extLst>
            </p:cNvPr>
            <p:cNvSpPr/>
            <p:nvPr/>
          </p:nvSpPr>
          <p:spPr bwMode="auto">
            <a:xfrm>
              <a:off x="633006" y="1749616"/>
              <a:ext cx="835647" cy="612000"/>
            </a:xfrm>
            <a:prstGeom prst="parallelogram">
              <a:avLst>
                <a:gd name="adj" fmla="val 0"/>
              </a:avLst>
            </a:prstGeom>
            <a:solidFill>
              <a:srgbClr val="0563C1"/>
            </a:solidFill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91440" tIns="45720" rIns="91440" bIns="45720" anchor="ctr" anchorCtr="1" forceAA="0" compatLnSpc="1">
              <a:prstTxWarp prst="textNoShape">
                <a:avLst/>
              </a:prstTxWarp>
              <a:normAutofit/>
            </a:bodyPr>
            <a:lstStyle/>
            <a:p>
              <a:r>
                <a:rPr lang="en-US" altLang="zh-CN" sz="2400" dirty="0">
                  <a:solidFill>
                    <a:schemeClr val="bg1">
                      <a:lumMod val="10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Impact" panose="020B0806030902050204" pitchFamily="34" charset="0"/>
                </a:rPr>
                <a:t>03</a:t>
              </a:r>
            </a:p>
          </p:txBody>
        </p:sp>
        <p:sp>
          <p:nvSpPr>
            <p:cNvPr id="4" name="îšlïdè">
              <a:extLst>
                <a:ext uri="{FF2B5EF4-FFF2-40B4-BE49-F238E27FC236}">
                  <a16:creationId xmlns:a16="http://schemas.microsoft.com/office/drawing/2014/main" id="{BEDBCC2B-AF5B-77DB-98C8-54558DD17B24}"/>
                </a:ext>
              </a:extLst>
            </p:cNvPr>
            <p:cNvSpPr/>
            <p:nvPr/>
          </p:nvSpPr>
          <p:spPr bwMode="auto">
            <a:xfrm>
              <a:off x="1468653" y="1749616"/>
              <a:ext cx="2982545" cy="612000"/>
            </a:xfrm>
            <a:prstGeom prst="parallelogram">
              <a:avLst>
                <a:gd name="adj" fmla="val 0"/>
              </a:avLst>
            </a:prstGeom>
            <a:noFill/>
            <a:ln w="12700" cap="flat" cmpd="sng" algn="ctr">
              <a:solidFill>
                <a:srgbClr val="0563C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="horz" wrap="square" lIns="0" tIns="45720" rIns="0" bIns="45720" anchor="ctr" anchorCtr="1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zh-CN" altLang="en-US" sz="2400" b="1" dirty="0" smtClean="0">
                  <a:solidFill>
                    <a:srgbClr val="0000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未来计划</a:t>
              </a:r>
              <a:endParaRPr lang="zh-CN" altLang="en-US" sz="2400" b="1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64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95325" y="2362613"/>
            <a:ext cx="11101084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GSDs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提供少量赠款将会有很大的促进作用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。似乎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对好学生的一个小小的奖励就能引发巨大的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努力；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18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特殊奖励，最好是向所有有需要的学生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提供，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而不是只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向提供给优等生；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我们提供更多的助学金，剩下的学生可能会比前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的学生带来更大的变化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。也就是说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，通过激励大部分学生而不是前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的学生，学生的总表现会更好。 </a:t>
            </a:r>
          </a:p>
        </p:txBody>
      </p:sp>
    </p:spTree>
    <p:extLst>
      <p:ext uri="{BB962C8B-B14F-4D97-AF65-F5344CB8AC3E}">
        <p14:creationId xmlns:p14="http://schemas.microsoft.com/office/powerpoint/2010/main" val="96533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未来计划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诊疗流程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4994" y="1620869"/>
            <a:ext cx="5698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涉及小型手术团队的诊疗流程优化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95325" y="3034480"/>
            <a:ext cx="206142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的团队特性</a:t>
            </a:r>
            <a:r>
              <a:rPr lang="zh-CN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医生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间推荐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患匹配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手术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团队成员熟悉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繁忙度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培养机制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853027" y="2969629"/>
            <a:ext cx="9338973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团队特性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医生间推荐关系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Patients with colorectal cancer A qualitative study of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referral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pathways and continuing care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医患匹配度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Doctor-Patient Combined Matching Problem and Its Solving Algorithms</a:t>
            </a:r>
          </a:p>
          <a:p>
            <a:pPr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Doctor-patient bilateral matching considering diagnosis and treatment perception in the absence of public health resources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手术团队成员熟悉程度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Surgical Team Familiarity: An Integrative Review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Military Surgical Team Performance: The Impact of Familiarity, Team Size, and Nurse Anesthesia </a:t>
            </a:r>
          </a:p>
        </p:txBody>
      </p:sp>
      <p:sp>
        <p:nvSpPr>
          <p:cNvPr id="8" name="矩形 7"/>
          <p:cNvSpPr/>
          <p:nvPr/>
        </p:nvSpPr>
        <p:spPr>
          <a:xfrm>
            <a:off x="1058756" y="2125972"/>
            <a:ext cx="1062092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门诊诊断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手术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治疗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康复。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1-3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人即可完成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的小型手术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，如小型切割手术、激光矫正手术</a:t>
            </a:r>
          </a:p>
        </p:txBody>
      </p:sp>
    </p:spTree>
    <p:extLst>
      <p:ext uri="{BB962C8B-B14F-4D97-AF65-F5344CB8AC3E}">
        <p14:creationId xmlns:p14="http://schemas.microsoft.com/office/powerpoint/2010/main" val="143800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未来计划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诊疗流程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58756" y="16079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大型手术团队的构建</a:t>
            </a:r>
          </a:p>
        </p:txBody>
      </p:sp>
      <p:sp>
        <p:nvSpPr>
          <p:cNvPr id="6" name="矩形 5"/>
          <p:cNvSpPr/>
          <p:nvPr/>
        </p:nvSpPr>
        <p:spPr>
          <a:xfrm>
            <a:off x="695325" y="3517459"/>
            <a:ext cx="190493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考虑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的团队特性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患匹配</a:t>
            </a: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度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医生间合作和矛盾关系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繁忙度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58756" y="2125972"/>
            <a:ext cx="106209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多学科会诊(Multi-Disciplinary Treatment)是由多学科资深专家以共同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讨论的方式，为患者制定个性化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诊疗方案的过程，尤其适用于肿瘤、肾衰、心衰等复杂疾病的诊疗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53938" y="3465674"/>
            <a:ext cx="938712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团队特性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医患匹配度：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Doctor-Patient Combined Matching Problem and Its Solving Algorithms</a:t>
            </a:r>
          </a:p>
          <a:p>
            <a:r>
              <a:rPr lang="zh-CN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Doctor-patient bilateral matching considering diagnosis and treatment perception in the absence of public health resources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医生间合作和矛盾关系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Avoiding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Conflicts by Group Role Assignment</a:t>
            </a:r>
            <a:endParaRPr lang="zh-CN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97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399" y="1860957"/>
            <a:ext cx="109457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ea typeface="Microsoft YaHei" panose="020B0503020204020204" pitchFamily="34" charset="-122"/>
              </a:rPr>
              <a:t>医联网是理想状态，以实现泛连接性、超时空性、强连续性、高安全性和高可及性等特征，现实是医疗网包含着远程医疗、互联网医疗、医疗物联网等医疗形态，且多种形态并存，明确并解决这些医疗形态所面临的挑战，实现医疗资源高可及性、高安全性、平等等理想状态，则称之为医联网。</a:t>
            </a: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医疗网形态下面临的挑战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50434" y="3934261"/>
            <a:ext cx="40653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HIS (I</a:t>
            </a:r>
            <a:r>
              <a:rPr lang="en-US" altLang="zh-CN" dirty="0">
                <a:latin typeface="Microsoft YaHei" panose="020B0503020204020204" pitchFamily="34" charset="-122"/>
                <a:ea typeface="Calibri" panose="020F0502020204030204" pitchFamily="34" charset="0"/>
              </a:rPr>
              <a:t>nternet of Healthcare Systems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  <a:endParaRPr lang="en-US" altLang="zh-CN" dirty="0">
              <a:ea typeface="Calibri" panose="020F0502020204030204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320017" y="3220700"/>
            <a:ext cx="5026102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ea typeface="Calibri" panose="020F0502020204030204" pitchFamily="34" charset="0"/>
              </a:rPr>
              <a:t>Telemedicine</a:t>
            </a:r>
          </a:p>
          <a:p>
            <a:r>
              <a:rPr lang="en-US" altLang="zh-CN" dirty="0">
                <a:ea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ea typeface="Calibri" panose="020F0502020204030204" pitchFamily="34" charset="0"/>
              </a:rPr>
              <a:t>Internet of medical things, </a:t>
            </a:r>
            <a:r>
              <a:rPr lang="en-US" altLang="zh-CN" dirty="0" err="1">
                <a:ea typeface="Calibri" panose="020F0502020204030204" pitchFamily="34" charset="0"/>
              </a:rPr>
              <a:t>IoMT</a:t>
            </a:r>
            <a:endParaRPr lang="en-US" altLang="zh-CN" dirty="0">
              <a:ea typeface="Calibri" panose="020F0502020204030204" pitchFamily="34" charset="0"/>
            </a:endParaRPr>
          </a:p>
          <a:p>
            <a:r>
              <a:rPr lang="en-US" altLang="zh-CN" dirty="0">
                <a:ea typeface="Calibri" panose="020F0502020204030204" pitchFamily="34" charset="0"/>
              </a:rPr>
              <a:t> </a:t>
            </a:r>
          </a:p>
          <a:p>
            <a:r>
              <a:rPr lang="en-US" altLang="zh-CN" dirty="0">
                <a:ea typeface="Calibri" panose="020F0502020204030204" pitchFamily="34" charset="0"/>
              </a:rPr>
              <a:t>Internet medicine</a:t>
            </a:r>
          </a:p>
          <a:p>
            <a:r>
              <a:rPr lang="zh-CN" altLang="zh-CN" sz="1400" dirty="0">
                <a:ea typeface="Calibri" panose="020F0502020204030204" pitchFamily="34" charset="0"/>
              </a:rPr>
              <a:t> </a:t>
            </a:r>
          </a:p>
          <a:p>
            <a:r>
              <a:rPr lang="zh-CN" altLang="zh-CN" sz="1400" dirty="0">
                <a:ea typeface="Microsoft YaHei" panose="020B0503020204020204" pitchFamily="34" charset="-122"/>
              </a:rPr>
              <a:t>……</a:t>
            </a:r>
            <a:endParaRPr lang="zh-CN" altLang="zh-CN" sz="1400" dirty="0">
              <a:effectLst/>
              <a:ea typeface="Microsoft YaHei" panose="020B0503020204020204" pitchFamily="34" charset="-122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5615591" y="3150340"/>
            <a:ext cx="304800" cy="19371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未来计划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7323" y="5414858"/>
            <a:ext cx="6096000" cy="8002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研究目标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①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挑战划分类别：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技术？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标准？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组织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？等</a:t>
            </a:r>
            <a:endParaRPr lang="zh-CN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②</a:t>
            </a:r>
            <a:r>
              <a:rPr lang="zh-CN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不同医疗形态共有的挑战，不同的挑战。</a:t>
            </a:r>
          </a:p>
        </p:txBody>
      </p:sp>
    </p:spTree>
    <p:extLst>
      <p:ext uri="{BB962C8B-B14F-4D97-AF65-F5344CB8AC3E}">
        <p14:creationId xmlns:p14="http://schemas.microsoft.com/office/powerpoint/2010/main" val="225080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三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未来计划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C02851-ED18-4C45-971F-DCAABBD22E16}"/>
              </a:ext>
            </a:extLst>
          </p:cNvPr>
          <p:cNvSpPr txBox="1"/>
          <p:nvPr/>
        </p:nvSpPr>
        <p:spPr>
          <a:xfrm>
            <a:off x="2477310" y="1502083"/>
            <a:ext cx="6073775" cy="69249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医联网形态下的优势和挑战：系统文献综述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系统回顾医联网形态下的优势和挑战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C02851-ED18-4C45-971F-DCAABBD22E16}"/>
              </a:ext>
            </a:extLst>
          </p:cNvPr>
          <p:cNvSpPr txBox="1"/>
          <p:nvPr/>
        </p:nvSpPr>
        <p:spPr>
          <a:xfrm>
            <a:off x="2198451" y="2930919"/>
            <a:ext cx="3848911" cy="69249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涉及小型手术团队的诊疗流程优化</a:t>
            </a:r>
          </a:p>
          <a:p>
            <a:pPr lvl="0" algn="ctr" defTabSz="914400">
              <a:spcAft>
                <a:spcPts val="600"/>
              </a:spcAft>
              <a:defRPr/>
            </a:pPr>
            <a:r>
              <a:rPr kumimoji="0" lang="zh-CN" alt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4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构建包含小型手术团队的诊疗团队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02851-ED18-4C45-971F-DCAABBD22E16}"/>
              </a:ext>
            </a:extLst>
          </p:cNvPr>
          <p:cNvSpPr txBox="1"/>
          <p:nvPr/>
        </p:nvSpPr>
        <p:spPr>
          <a:xfrm>
            <a:off x="6144590" y="2930919"/>
            <a:ext cx="4108316" cy="69249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en-US" altLang="zh-CN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MDT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手术团队的构建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zh-CN" altLang="en-US" sz="1600" b="1" dirty="0" smtClean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基于多限制条件下的多科会诊手术团队构建</a:t>
            </a:r>
            <a:endParaRPr kumimoji="0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00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3C02851-ED18-4C45-971F-DCAABBD22E16}"/>
              </a:ext>
            </a:extLst>
          </p:cNvPr>
          <p:cNvSpPr txBox="1"/>
          <p:nvPr/>
        </p:nvSpPr>
        <p:spPr>
          <a:xfrm>
            <a:off x="2127822" y="5168277"/>
            <a:ext cx="6423263" cy="692497"/>
          </a:xfrm>
          <a:prstGeom prst="rect">
            <a:avLst/>
          </a:prstGeom>
          <a:noFill/>
          <a:ln w="12700"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 algn="ctr" defTabSz="914400">
              <a:spcAft>
                <a:spcPts val="600"/>
              </a:spcAft>
              <a:defRPr/>
            </a:pPr>
            <a:r>
              <a:rPr lang="zh-CN" altLang="en-US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社会</a:t>
            </a:r>
            <a:r>
              <a:rPr lang="zh-CN" altLang="en-US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仿真：医疗资源下沉</a:t>
            </a:r>
            <a:endParaRPr lang="en-US" altLang="zh-CN" b="1" dirty="0" smtClean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algn="ctr" defTabSz="914400">
              <a:spcAft>
                <a:spcPts val="600"/>
              </a:spcAft>
              <a:defRPr/>
            </a:pPr>
            <a:r>
              <a:rPr lang="zh-CN" altLang="en-US" sz="1600" b="1" dirty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解释产生当前医疗现状的</a:t>
            </a:r>
            <a:r>
              <a:rPr lang="zh-CN" altLang="en-US" sz="1600" b="1" dirty="0" smtClean="0">
                <a:solidFill>
                  <a:srgbClr val="00004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原因以及研究如何实现医疗资源逐步下沉</a:t>
            </a:r>
            <a:endParaRPr lang="en-US" altLang="zh-CN" sz="1600" b="1" dirty="0">
              <a:solidFill>
                <a:srgbClr val="00004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26723" y="3119336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院内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6723" y="3926731"/>
            <a:ext cx="700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院间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6E6DA3-450D-CC4C-8627-C4561D7E3091}"/>
              </a:ext>
            </a:extLst>
          </p:cNvPr>
          <p:cNvSpPr/>
          <p:nvPr/>
        </p:nvSpPr>
        <p:spPr>
          <a:xfrm>
            <a:off x="1157899" y="2717260"/>
            <a:ext cx="9185845" cy="1718553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1461" y="2776317"/>
            <a:ext cx="42801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多主体优化匹配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7674" y="5037471"/>
            <a:ext cx="4280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资源配置</a:t>
            </a:r>
          </a:p>
        </p:txBody>
      </p:sp>
      <p:cxnSp>
        <p:nvCxnSpPr>
          <p:cNvPr id="14" name="直接箭头连接符 13"/>
          <p:cNvCxnSpPr>
            <a:stCxn id="4" idx="2"/>
          </p:cNvCxnSpPr>
          <p:nvPr/>
        </p:nvCxnSpPr>
        <p:spPr>
          <a:xfrm flipH="1">
            <a:off x="5514197" y="2194580"/>
            <a:ext cx="1" cy="522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389167" y="3828385"/>
            <a:ext cx="8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493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0" y="0"/>
            <a:ext cx="12192000" cy="1336010"/>
          </a:xfrm>
          <a:prstGeom prst="roundRect">
            <a:avLst>
              <a:gd name="adj" fmla="val 0"/>
            </a:avLst>
          </a:prstGeom>
          <a:solidFill>
            <a:srgbClr val="EBECEE"/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336009"/>
            <a:ext cx="12192000" cy="161571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文本框 4"/>
          <p:cNvSpPr txBox="1">
            <a:spLocks noChangeArrowheads="1"/>
          </p:cNvSpPr>
          <p:nvPr/>
        </p:nvSpPr>
        <p:spPr bwMode="auto">
          <a:xfrm>
            <a:off x="1524000" y="1566924"/>
            <a:ext cx="914400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fontAlgn="auto" hangingPunct="1">
              <a:defRPr/>
            </a:pPr>
            <a:r>
              <a:rPr lang="en-US" altLang="zh-CN" sz="6600" b="1" spc="300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Q&amp;A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7F60EE6-FF3E-E642-4726-A5405AFAC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00" y="2990457"/>
            <a:ext cx="12193200" cy="46037"/>
          </a:xfrm>
          <a:prstGeom prst="rect">
            <a:avLst/>
          </a:prstGeom>
          <a:solidFill>
            <a:srgbClr val="00007D"/>
          </a:solidFill>
          <a:ln>
            <a:solidFill>
              <a:srgbClr val="002060"/>
            </a:solidFill>
          </a:ln>
        </p:spPr>
        <p:txBody>
          <a:bodyPr rot="10800000" anchor="ctr"/>
          <a:lstStyle>
            <a:lvl1pPr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4400">
              <a:solidFill>
                <a:srgbClr val="1F49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6C34B0-F75D-1D39-174F-54DFE71CED32}"/>
              </a:ext>
            </a:extLst>
          </p:cNvPr>
          <p:cNvGrpSpPr/>
          <p:nvPr/>
        </p:nvGrpSpPr>
        <p:grpSpPr>
          <a:xfrm>
            <a:off x="3959188" y="3944029"/>
            <a:ext cx="4272421" cy="1127627"/>
            <a:chOff x="4197767" y="3630662"/>
            <a:chExt cx="4272421" cy="1127627"/>
          </a:xfrm>
        </p:grpSpPr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6E7BDFC7-4353-761D-E2C8-FB652779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97767" y="3630662"/>
              <a:ext cx="1249533" cy="1127627"/>
            </a:xfrm>
            <a:prstGeom prst="rect">
              <a:avLst/>
            </a:prstGeom>
          </p:spPr>
        </p:pic>
        <p:pic>
          <p:nvPicPr>
            <p:cNvPr id="6" name="图片 5" descr="卡通人物&#10;&#10;中度可信度描述已自动生成">
              <a:extLst>
                <a:ext uri="{FF2B5EF4-FFF2-40B4-BE49-F238E27FC236}">
                  <a16:creationId xmlns:a16="http://schemas.microsoft.com/office/drawing/2014/main" id="{F3F87C7F-5472-00EE-F729-74922FAB2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30"/>
            <a:stretch/>
          </p:blipFill>
          <p:spPr>
            <a:xfrm>
              <a:off x="5447300" y="3832655"/>
              <a:ext cx="3022888" cy="7236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51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前期工作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内容占位符 1">
            <a:extLst>
              <a:ext uri="{FF2B5EF4-FFF2-40B4-BE49-F238E27FC236}">
                <a16:creationId xmlns:a16="http://schemas.microsoft.com/office/drawing/2014/main" id="{C134EE92-7AD0-2406-38A9-1E7DC88732C1}"/>
              </a:ext>
            </a:extLst>
          </p:cNvPr>
          <p:cNvSpPr txBox="1">
            <a:spLocks/>
          </p:cNvSpPr>
          <p:nvPr/>
        </p:nvSpPr>
        <p:spPr>
          <a:xfrm>
            <a:off x="764521" y="1618474"/>
            <a:ext cx="10791264" cy="137167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</a:rPr>
              <a:t>微</a:t>
            </a:r>
            <a:r>
              <a:rPr lang="zh-CN" altLang="en-US" dirty="0">
                <a:latin typeface="Times New Roman" panose="02020603050405020304" pitchFamily="18" charset="0"/>
              </a:rPr>
              <a:t>服务的主体思想是将单个应用程序围绕业务</a:t>
            </a:r>
            <a:r>
              <a:rPr lang="zh-CN" altLang="en-US" dirty="0" smtClean="0">
                <a:latin typeface="Times New Roman" panose="02020603050405020304" pitchFamily="18" charset="0"/>
              </a:rPr>
              <a:t>功能拆解为</a:t>
            </a:r>
            <a:r>
              <a:rPr lang="zh-CN" altLang="en-US" dirty="0">
                <a:latin typeface="Times New Roman" panose="02020603050405020304" pitchFamily="18" charset="0"/>
              </a:rPr>
              <a:t>一组小型服务，</a:t>
            </a:r>
            <a:r>
              <a:rPr lang="zh-CN" altLang="en-US" dirty="0" smtClean="0">
                <a:latin typeface="Times New Roman" panose="02020603050405020304" pitchFamily="18" charset="0"/>
              </a:rPr>
              <a:t>这组</a:t>
            </a:r>
            <a:r>
              <a:rPr lang="zh-CN" altLang="en-US" dirty="0">
                <a:latin typeface="Times New Roman" panose="02020603050405020304" pitchFamily="18" charset="0"/>
              </a:rPr>
              <a:t>小型服务可以进行独立的开发和部署，并且服务间通过轻量级的协议进行</a:t>
            </a:r>
            <a:r>
              <a:rPr lang="zh-CN" altLang="en-US" dirty="0" smtClean="0">
                <a:latin typeface="Times New Roman" panose="02020603050405020304" pitchFamily="18" charset="0"/>
              </a:rPr>
              <a:t>通信。一些大型 </a:t>
            </a:r>
            <a:r>
              <a:rPr lang="en-US" altLang="zh-CN" dirty="0">
                <a:latin typeface="Times New Roman" panose="02020603050405020304" pitchFamily="18" charset="0"/>
              </a:rPr>
              <a:t>IT </a:t>
            </a:r>
            <a:r>
              <a:rPr lang="zh-CN" altLang="en-US" dirty="0">
                <a:latin typeface="Times New Roman" panose="02020603050405020304" pitchFamily="18" charset="0"/>
              </a:rPr>
              <a:t>企业</a:t>
            </a:r>
            <a:r>
              <a:rPr lang="zh-CN" altLang="en-US" dirty="0" smtClean="0">
                <a:latin typeface="Times New Roman" panose="02020603050405020304" pitchFamily="18" charset="0"/>
              </a:rPr>
              <a:t>如阿里、腾讯、</a:t>
            </a:r>
            <a:r>
              <a:rPr lang="en-US" altLang="zh-CN" dirty="0" smtClean="0">
                <a:latin typeface="Times New Roman" panose="02020603050405020304" pitchFamily="18" charset="0"/>
              </a:rPr>
              <a:t>Netflix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</a:rPr>
              <a:t>Amazon </a:t>
            </a:r>
            <a:r>
              <a:rPr lang="zh-CN" altLang="en-US" dirty="0">
                <a:latin typeface="Times New Roman" panose="02020603050405020304" pitchFamily="18" charset="0"/>
              </a:rPr>
              <a:t>已经成功地使用微服务进行开发并</a:t>
            </a:r>
            <a:r>
              <a:rPr lang="zh-CN" altLang="en-US" dirty="0" smtClean="0">
                <a:latin typeface="Times New Roman" panose="02020603050405020304" pitchFamily="18" charset="0"/>
              </a:rPr>
              <a:t>从中受益</a:t>
            </a:r>
            <a:r>
              <a:rPr lang="en-US" altLang="zh-CN" baseline="30000" dirty="0"/>
              <a:t>[1</a:t>
            </a:r>
            <a:r>
              <a:rPr lang="en-US" altLang="zh-CN" baseline="30000" dirty="0" smtClean="0"/>
              <a:t>]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微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服务架构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1604" y="3253409"/>
            <a:ext cx="3948352" cy="245421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0139" y="3253409"/>
            <a:ext cx="2558866" cy="2454210"/>
          </a:xfrm>
          <a:prstGeom prst="rect">
            <a:avLst/>
          </a:prstGeom>
        </p:spPr>
      </p:pic>
      <p:sp>
        <p:nvSpPr>
          <p:cNvPr id="2" name="右箭头 1"/>
          <p:cNvSpPr/>
          <p:nvPr/>
        </p:nvSpPr>
        <p:spPr>
          <a:xfrm>
            <a:off x="4784035" y="4532243"/>
            <a:ext cx="1901687" cy="21866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23182" y="4238679"/>
            <a:ext cx="162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围绕业务功能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923182" y="4750904"/>
            <a:ext cx="1623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拆解</a:t>
            </a:r>
          </a:p>
        </p:txBody>
      </p:sp>
      <p:sp>
        <p:nvSpPr>
          <p:cNvPr id="4" name="矩形 3"/>
          <p:cNvSpPr/>
          <p:nvPr/>
        </p:nvSpPr>
        <p:spPr>
          <a:xfrm>
            <a:off x="764521" y="6234134"/>
            <a:ext cx="1045344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Clr>
                <a:srgbClr val="AA831C"/>
              </a:buClr>
              <a:buSzPct val="130000"/>
            </a:pP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[1]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Baškarada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S, Nguyen V,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Koronios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A. Architecting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microservices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 Practical opportunities and challenges[J]. Journal of Computer Information Systems, 2018: 1-9.</a:t>
            </a:r>
          </a:p>
        </p:txBody>
      </p:sp>
    </p:spTree>
    <p:extLst>
      <p:ext uri="{BB962C8B-B14F-4D97-AF65-F5344CB8AC3E}">
        <p14:creationId xmlns:p14="http://schemas.microsoft.com/office/powerpoint/2010/main" val="367099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  前期工作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134EE92-7AD0-2406-38A9-1E7DC88732C1}"/>
              </a:ext>
            </a:extLst>
          </p:cNvPr>
          <p:cNvSpPr txBox="1">
            <a:spLocks/>
          </p:cNvSpPr>
          <p:nvPr/>
        </p:nvSpPr>
        <p:spPr>
          <a:xfrm>
            <a:off x="695325" y="1553341"/>
            <a:ext cx="10824882" cy="137167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</a:rPr>
              <a:t>康</a:t>
            </a:r>
            <a:r>
              <a:rPr lang="zh-CN" altLang="en-US" dirty="0">
                <a:latin typeface="Times New Roman" panose="02020603050405020304" pitchFamily="18" charset="0"/>
              </a:rPr>
              <a:t>威定律是指“设计系统的架构受制于产生这些设计的组织的沟通结构”</a:t>
            </a:r>
            <a:r>
              <a:rPr lang="zh-CN" altLang="en-US" dirty="0" smtClean="0">
                <a:latin typeface="Times New Roman" panose="02020603050405020304" pitchFamily="18" charset="0"/>
              </a:rPr>
              <a:t>。开发</a:t>
            </a:r>
            <a:r>
              <a:rPr lang="zh-CN" altLang="en-US" dirty="0">
                <a:latin typeface="Times New Roman" panose="02020603050405020304" pitchFamily="18" charset="0"/>
              </a:rPr>
              <a:t>所使用的架构风格发生改变时，使用该架构的开发组织也需要进行适应性变化。该定律已经</a:t>
            </a:r>
            <a:r>
              <a:rPr lang="zh-CN" altLang="en-US" dirty="0" smtClean="0">
                <a:latin typeface="Times New Roman" panose="02020603050405020304" pitchFamily="18" charset="0"/>
              </a:rPr>
              <a:t>被多次证实</a:t>
            </a:r>
            <a:r>
              <a:rPr lang="zh-CN" altLang="en-US" dirty="0">
                <a:latin typeface="Times New Roman" panose="02020603050405020304" pitchFamily="18" charset="0"/>
              </a:rPr>
              <a:t>，并且同样适用于微服务架构。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康威定律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0101" y="6101130"/>
            <a:ext cx="102466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buClr>
                <a:srgbClr val="AA831C"/>
              </a:buClr>
              <a:buSzPct val="130000"/>
            </a:pP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[1] Conway M E. How do committees invent[J].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Datamation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Journal, 1968, 14 (4): 28-31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  <a:p>
            <a:pPr algn="just" fontAlgn="base">
              <a:buClr>
                <a:srgbClr val="AA831C"/>
              </a:buClr>
              <a:buSzPct val="130000"/>
            </a:pP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[2] </a:t>
            </a:r>
            <a:r>
              <a:rPr lang="en-US" altLang="zh-CN" sz="1200" dirty="0" err="1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Haselböck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S,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Weinreich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R, </a:t>
            </a:r>
            <a:r>
              <a:rPr lang="en-US" altLang="zh-CN" sz="1200" dirty="0" err="1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Buchgeher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G. An expert interview study on areas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of </a:t>
            </a:r>
            <a:r>
              <a:rPr lang="en-US" altLang="zh-CN" sz="1200" dirty="0" err="1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microservice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design[C].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SOCA, 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2018: 137-144.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06" y="2614001"/>
            <a:ext cx="5217459" cy="341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9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系统文献综述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447288"/>
            <a:ext cx="11125615" cy="1437860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 smtClean="0">
                <a:latin typeface="Times New Roman" panose="02020603050405020304" pitchFamily="18" charset="0"/>
              </a:rPr>
              <a:t>系统文献综述（</a:t>
            </a:r>
            <a:r>
              <a:rPr lang="en-US" altLang="zh-CN" dirty="0" smtClean="0">
                <a:latin typeface="Times New Roman" panose="02020603050405020304" pitchFamily="18" charset="0"/>
              </a:rPr>
              <a:t>Systematic literature review</a:t>
            </a:r>
            <a:r>
              <a:rPr lang="zh-CN" altLang="en-US" dirty="0" smtClean="0">
                <a:latin typeface="Times New Roman" panose="02020603050405020304" pitchFamily="18" charset="0"/>
              </a:rPr>
              <a:t>）是</a:t>
            </a:r>
            <a:r>
              <a:rPr lang="zh-CN" altLang="en-US" dirty="0">
                <a:latin typeface="Times New Roman" panose="02020603050405020304" pitchFamily="18" charset="0"/>
              </a:rPr>
              <a:t>通过搜索文献，从文献中析取数据并通过必要的分析，系统且</a:t>
            </a:r>
            <a:r>
              <a:rPr lang="zh-CN" altLang="en-US" dirty="0" smtClean="0">
                <a:latin typeface="Times New Roman" panose="02020603050405020304" pitchFamily="18" charset="0"/>
              </a:rPr>
              <a:t>客观</a:t>
            </a:r>
            <a:r>
              <a:rPr lang="zh-CN" altLang="en-US" dirty="0">
                <a:latin typeface="Times New Roman" panose="02020603050405020304" pitchFamily="18" charset="0"/>
              </a:rPr>
              <a:t>地发现并综合一个与选定研究主题所有可用的经验数据，用于回答特定研究问题</a:t>
            </a:r>
            <a:r>
              <a:rPr lang="zh-CN" altLang="en-US" dirty="0" smtClean="0">
                <a:latin typeface="Times New Roman" panose="02020603050405020304" pitchFamily="18" charset="0"/>
              </a:rPr>
              <a:t>的研究范式</a:t>
            </a:r>
            <a:r>
              <a:rPr lang="en-US" altLang="zh-CN" baseline="30000" dirty="0"/>
              <a:t>[1]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</a:rPr>
              <a:t>软件工程领域的研究中，该方法的应用</a:t>
            </a:r>
            <a:r>
              <a:rPr lang="zh-CN" altLang="en-US" dirty="0" smtClean="0">
                <a:latin typeface="Times New Roman" panose="02020603050405020304" pitchFamily="18" charset="0"/>
              </a:rPr>
              <a:t>已取得了</a:t>
            </a:r>
            <a:r>
              <a:rPr lang="zh-CN" altLang="en-US" dirty="0">
                <a:latin typeface="Times New Roman" panose="02020603050405020304" pitchFamily="18" charset="0"/>
              </a:rPr>
              <a:t>大量高水平高质量</a:t>
            </a:r>
            <a:r>
              <a:rPr lang="zh-CN" altLang="en-US" dirty="0" smtClean="0">
                <a:latin typeface="Times New Roman" panose="02020603050405020304" pitchFamily="18" charset="0"/>
              </a:rPr>
              <a:t>的研究成果</a:t>
            </a:r>
            <a:r>
              <a:rPr lang="en-US" altLang="zh-CN" baseline="30000" dirty="0" smtClean="0"/>
              <a:t>[2,3]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F82E5E3E-0FDA-40ED-A7D1-C1B142D2D3B2}"/>
              </a:ext>
            </a:extLst>
          </p:cNvPr>
          <p:cNvSpPr txBox="1">
            <a:spLocks/>
          </p:cNvSpPr>
          <p:nvPr/>
        </p:nvSpPr>
        <p:spPr>
          <a:xfrm>
            <a:off x="394494" y="5972223"/>
            <a:ext cx="11403013" cy="509282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 smtClean="0">
                <a:latin typeface="Times New Roman" panose="02020603050405020304" pitchFamily="18" charset="0"/>
              </a:rPr>
              <a:t>[1] Zhang </a:t>
            </a:r>
            <a:r>
              <a:rPr lang="en-US" altLang="zh-CN" sz="1200" b="0" dirty="0">
                <a:latin typeface="Times New Roman" panose="02020603050405020304" pitchFamily="18" charset="0"/>
              </a:rPr>
              <a:t>C, 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Budgen</a:t>
            </a:r>
            <a:r>
              <a:rPr lang="en-US" altLang="zh-CN" sz="1200" b="0" dirty="0">
                <a:latin typeface="Times New Roman" panose="02020603050405020304" pitchFamily="18" charset="0"/>
              </a:rPr>
              <a:t> D. What do we know about the effectiveness of software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design patterns[J</a:t>
            </a:r>
            <a:r>
              <a:rPr lang="en-US" altLang="zh-CN" sz="1200" b="0" dirty="0">
                <a:latin typeface="Times New Roman" panose="02020603050405020304" pitchFamily="18" charset="0"/>
              </a:rPr>
              <a:t>]. IEEE Transactions on Software Engineering, 2012, 38 (5): 1213-1231.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latin typeface="Times New Roman" panose="02020603050405020304" pitchFamily="18" charset="0"/>
              </a:rPr>
              <a:t>[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2] 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Soldani</a:t>
            </a:r>
            <a:r>
              <a:rPr lang="en-US" altLang="zh-CN" sz="1200" b="0" dirty="0">
                <a:latin typeface="Times New Roman" panose="02020603050405020304" pitchFamily="18" charset="0"/>
              </a:rPr>
              <a:t> J, 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Tamburri</a:t>
            </a:r>
            <a:r>
              <a:rPr lang="en-US" altLang="zh-CN" sz="1200" b="0" dirty="0">
                <a:latin typeface="Times New Roman" panose="02020603050405020304" pitchFamily="18" charset="0"/>
              </a:rPr>
              <a:t> D,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etc. The </a:t>
            </a:r>
            <a:r>
              <a:rPr lang="en-US" altLang="zh-CN" sz="1200" b="0" dirty="0">
                <a:latin typeface="Times New Roman" panose="02020603050405020304" pitchFamily="18" charset="0"/>
              </a:rPr>
              <a:t>pains and gains of 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microservices</a:t>
            </a:r>
            <a:r>
              <a:rPr lang="en-US" altLang="zh-CN" sz="1200" b="0" dirty="0">
                <a:latin typeface="Times New Roman" panose="02020603050405020304" pitchFamily="18" charset="0"/>
              </a:rPr>
              <a:t> :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A systematic </a:t>
            </a:r>
            <a:r>
              <a:rPr lang="en-US" altLang="zh-CN" sz="1200" b="0" dirty="0">
                <a:latin typeface="Times New Roman" panose="02020603050405020304" pitchFamily="18" charset="0"/>
              </a:rPr>
              <a:t>grey literature review[J]. Journal of Systems Software, 2018, 146: 215-232.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1200" b="0" dirty="0">
                <a:latin typeface="Times New Roman" panose="02020603050405020304" pitchFamily="18" charset="0"/>
              </a:rPr>
              <a:t>3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] </a:t>
            </a:r>
            <a:r>
              <a:rPr lang="en-US" altLang="zh-CN" sz="1200" b="0" dirty="0" err="1">
                <a:latin typeface="Times New Roman" panose="02020603050405020304" pitchFamily="18" charset="0"/>
              </a:rPr>
              <a:t>Sievi-Korte</a:t>
            </a:r>
            <a:r>
              <a:rPr lang="en-US" altLang="zh-CN" sz="1200" b="0" dirty="0">
                <a:latin typeface="Times New Roman" panose="02020603050405020304" pitchFamily="18" charset="0"/>
              </a:rPr>
              <a:t>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O, etc. </a:t>
            </a:r>
            <a:r>
              <a:rPr lang="en-US" altLang="zh-CN" sz="1200" b="0" dirty="0">
                <a:latin typeface="Times New Roman" panose="02020603050405020304" pitchFamily="18" charset="0"/>
              </a:rPr>
              <a:t>Challenges and recommended practices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for software </a:t>
            </a:r>
            <a:r>
              <a:rPr lang="en-US" altLang="zh-CN" sz="1200" b="0" dirty="0">
                <a:latin typeface="Times New Roman" panose="02020603050405020304" pitchFamily="18" charset="0"/>
              </a:rPr>
              <a:t>architecting in global software development[J]. Information and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Software Technology</a:t>
            </a:r>
            <a:r>
              <a:rPr lang="en-US" altLang="zh-CN" sz="1200" b="0" dirty="0">
                <a:latin typeface="Times New Roman" panose="02020603050405020304" pitchFamily="18" charset="0"/>
              </a:rPr>
              <a:t>, 2019, 106: 234-253. </a:t>
            </a:r>
            <a:endParaRPr lang="en-US" altLang="zh-CN" sz="1200" b="0" dirty="0" smtClean="0">
              <a:latin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180470" y="3531014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Identify Research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180470" y="3946006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Select Studies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180470" y="4360998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Assess Quality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左大括号 20"/>
          <p:cNvSpPr/>
          <p:nvPr/>
        </p:nvSpPr>
        <p:spPr>
          <a:xfrm rot="5400000">
            <a:off x="6024813" y="2368332"/>
            <a:ext cx="214455" cy="190314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068958" y="2792150"/>
            <a:ext cx="28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2  Conduct Review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5180470" y="4780238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Extract Data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5180470" y="5200496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8. Synthesize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7477065" y="5117618"/>
            <a:ext cx="759717" cy="510511"/>
            <a:chOff x="4108173" y="3559760"/>
            <a:chExt cx="914401" cy="829984"/>
          </a:xfrm>
        </p:grpSpPr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4436" y="3559760"/>
              <a:ext cx="781878" cy="829984"/>
            </a:xfrm>
            <a:prstGeom prst="rect">
              <a:avLst/>
            </a:prstGeom>
          </p:spPr>
        </p:pic>
        <p:sp>
          <p:nvSpPr>
            <p:cNvPr id="35" name="文本框 34"/>
            <p:cNvSpPr txBox="1"/>
            <p:nvPr/>
          </p:nvSpPr>
          <p:spPr>
            <a:xfrm>
              <a:off x="4108173" y="3730745"/>
              <a:ext cx="9144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Outcome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343681" y="2792150"/>
            <a:ext cx="2802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3  Document Review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8612350" y="3515353"/>
            <a:ext cx="1903141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9. Document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左大括号 37"/>
          <p:cNvSpPr/>
          <p:nvPr/>
        </p:nvSpPr>
        <p:spPr>
          <a:xfrm rot="5400000">
            <a:off x="9456693" y="2361862"/>
            <a:ext cx="214455" cy="1903141"/>
          </a:xfrm>
          <a:prstGeom prst="leftBrac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4" name="肘形连接符 23"/>
          <p:cNvCxnSpPr>
            <a:stCxn id="14" idx="2"/>
          </p:cNvCxnSpPr>
          <p:nvPr/>
        </p:nvCxnSpPr>
        <p:spPr>
          <a:xfrm rot="16200000" flipH="1">
            <a:off x="6082863" y="2283637"/>
            <a:ext cx="136569" cy="6825551"/>
          </a:xfrm>
          <a:prstGeom prst="bentConnector2">
            <a:avLst/>
          </a:prstGeom>
          <a:ln w="31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V="1">
            <a:off x="9563921" y="3857323"/>
            <a:ext cx="4149" cy="1907373"/>
          </a:xfrm>
          <a:prstGeom prst="line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181731" y="5369976"/>
            <a:ext cx="1382190" cy="1"/>
          </a:xfrm>
          <a:prstGeom prst="line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29" idx="3"/>
            <a:endCxn id="34" idx="1"/>
          </p:cNvCxnSpPr>
          <p:nvPr/>
        </p:nvCxnSpPr>
        <p:spPr>
          <a:xfrm>
            <a:off x="7083611" y="5371481"/>
            <a:ext cx="448508" cy="1393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7" name="组合 86"/>
          <p:cNvGrpSpPr/>
          <p:nvPr/>
        </p:nvGrpSpPr>
        <p:grpSpPr>
          <a:xfrm>
            <a:off x="3290019" y="3701999"/>
            <a:ext cx="1890451" cy="1669482"/>
            <a:chOff x="3290019" y="3701999"/>
            <a:chExt cx="1890451" cy="1669482"/>
          </a:xfrm>
        </p:grpSpPr>
        <p:cxnSp>
          <p:nvCxnSpPr>
            <p:cNvPr id="62" name="直接箭头连接符 61"/>
            <p:cNvCxnSpPr>
              <a:stCxn id="13" idx="3"/>
              <a:endCxn id="18" idx="1"/>
            </p:cNvCxnSpPr>
            <p:nvPr/>
          </p:nvCxnSpPr>
          <p:spPr>
            <a:xfrm flipV="1">
              <a:off x="3290019" y="3701999"/>
              <a:ext cx="1890451" cy="1660854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箭头连接符 70"/>
            <p:cNvCxnSpPr>
              <a:stCxn id="13" idx="3"/>
              <a:endCxn id="19" idx="1"/>
            </p:cNvCxnSpPr>
            <p:nvPr/>
          </p:nvCxnSpPr>
          <p:spPr>
            <a:xfrm flipV="1">
              <a:off x="3290019" y="4116991"/>
              <a:ext cx="1890451" cy="1245862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箭头连接符 75"/>
            <p:cNvCxnSpPr>
              <a:stCxn id="13" idx="3"/>
              <a:endCxn id="20" idx="1"/>
            </p:cNvCxnSpPr>
            <p:nvPr/>
          </p:nvCxnSpPr>
          <p:spPr>
            <a:xfrm flipV="1">
              <a:off x="3290019" y="4531983"/>
              <a:ext cx="1890451" cy="83087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直接箭头连接符 77"/>
            <p:cNvCxnSpPr>
              <a:stCxn id="13" idx="3"/>
              <a:endCxn id="28" idx="1"/>
            </p:cNvCxnSpPr>
            <p:nvPr/>
          </p:nvCxnSpPr>
          <p:spPr>
            <a:xfrm flipV="1">
              <a:off x="3290019" y="4951223"/>
              <a:ext cx="1890451" cy="411630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3" idx="3"/>
              <a:endCxn id="29" idx="1"/>
            </p:cNvCxnSpPr>
            <p:nvPr/>
          </p:nvCxnSpPr>
          <p:spPr>
            <a:xfrm>
              <a:off x="3290019" y="5362853"/>
              <a:ext cx="1890451" cy="8628"/>
            </a:xfrm>
            <a:prstGeom prst="straightConnector1">
              <a:avLst/>
            </a:prstGeom>
            <a:ln w="31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786802" y="2793390"/>
            <a:ext cx="2810106" cy="2843092"/>
            <a:chOff x="1786802" y="2793390"/>
            <a:chExt cx="2810106" cy="2843092"/>
          </a:xfrm>
        </p:grpSpPr>
        <p:sp>
          <p:nvSpPr>
            <p:cNvPr id="2" name="圆角矩形 1"/>
            <p:cNvSpPr/>
            <p:nvPr/>
          </p:nvSpPr>
          <p:spPr>
            <a:xfrm>
              <a:off x="1786802" y="3525551"/>
              <a:ext cx="1903141" cy="3419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1. Specify RQ(s)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786802" y="3940543"/>
              <a:ext cx="1903141" cy="3419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2. Develop Protocol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786802" y="4355535"/>
              <a:ext cx="1903141" cy="34197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3. Validate Protocol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左大括号 4"/>
            <p:cNvSpPr/>
            <p:nvPr/>
          </p:nvSpPr>
          <p:spPr>
            <a:xfrm rot="5400000">
              <a:off x="2631145" y="2368332"/>
              <a:ext cx="214455" cy="1903141"/>
            </a:xfrm>
            <a:prstGeom prst="leftBrac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94235" y="2793390"/>
              <a:ext cx="28026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Phase 1  Plan Review</a:t>
              </a:r>
              <a:endPara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下箭头 10"/>
            <p:cNvSpPr/>
            <p:nvPr/>
          </p:nvSpPr>
          <p:spPr>
            <a:xfrm>
              <a:off x="2639869" y="4788943"/>
              <a:ext cx="202258" cy="281710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2093227" y="5089223"/>
              <a:ext cx="1290290" cy="547259"/>
              <a:chOff x="4108173" y="3559760"/>
              <a:chExt cx="914401" cy="829984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4437" y="3559760"/>
                <a:ext cx="781878" cy="829984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4108173" y="3730744"/>
                <a:ext cx="914401" cy="646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Systematic</a:t>
                </a:r>
                <a:r>
                  <a:rPr lang="zh-CN" altLang="en-US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review protocol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96601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/>
      <p:bldP spid="28" grpId="0" animBg="1"/>
      <p:bldP spid="29" grpId="0" animBg="1"/>
      <p:bldP spid="36" grpId="0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Meta-ethnography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448451"/>
            <a:ext cx="11125615" cy="142951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元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 smtClean="0">
                <a:latin typeface="Times New Roman" panose="02020603050405020304" pitchFamily="18" charset="0"/>
              </a:rPr>
              <a:t>民族志（</a:t>
            </a:r>
            <a:r>
              <a:rPr lang="en-US" altLang="zh-CN" dirty="0" smtClean="0">
                <a:latin typeface="Times New Roman" panose="02020603050405020304" pitchFamily="18" charset="0"/>
              </a:rPr>
              <a:t>meta-ethnography</a:t>
            </a:r>
            <a:r>
              <a:rPr lang="zh-CN" altLang="en-US" dirty="0" smtClean="0">
                <a:latin typeface="Times New Roman" panose="02020603050405020304" pitchFamily="18" charset="0"/>
              </a:rPr>
              <a:t>）是一种定性</a:t>
            </a:r>
            <a:r>
              <a:rPr lang="zh-CN" altLang="en-US" dirty="0">
                <a:latin typeface="Times New Roman" panose="02020603050405020304" pitchFamily="18" charset="0"/>
              </a:rPr>
              <a:t>数据合成方法，其利用类比的形式将不同的</a:t>
            </a:r>
            <a:r>
              <a:rPr lang="zh-CN" altLang="en-US" dirty="0" smtClean="0">
                <a:latin typeface="Times New Roman" panose="02020603050405020304" pitchFamily="18" charset="0"/>
              </a:rPr>
              <a:t>研究中</a:t>
            </a:r>
            <a:r>
              <a:rPr lang="zh-CN" altLang="en-US" dirty="0">
                <a:latin typeface="Times New Roman" panose="02020603050405020304" pitchFamily="18" charset="0"/>
              </a:rPr>
              <a:t>数据进行相互转化，以帮助研究者对数据进行合成，最终对定性数据给出更深</a:t>
            </a:r>
            <a:r>
              <a:rPr lang="zh-CN" altLang="en-US" dirty="0" smtClean="0">
                <a:latin typeface="Times New Roman" panose="02020603050405020304" pitchFamily="18" charset="0"/>
              </a:rPr>
              <a:t>层次的解释。执行元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</a:rPr>
              <a:t>民族志的最终目的是产出新的解释、模型、概念框架</a:t>
            </a:r>
            <a:r>
              <a:rPr lang="zh-CN" altLang="en-US" dirty="0" smtClean="0">
                <a:latin typeface="Times New Roman" panose="02020603050405020304" pitchFamily="18" charset="0"/>
              </a:rPr>
              <a:t>等</a:t>
            </a:r>
            <a:r>
              <a:rPr lang="en-US" altLang="zh-CN" baseline="30000" dirty="0" smtClean="0"/>
              <a:t>[1] </a:t>
            </a:r>
            <a:r>
              <a:rPr lang="zh-CN" altLang="en-US" dirty="0" smtClean="0">
                <a:latin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9" name="内容占位符 1">
            <a:extLst>
              <a:ext uri="{FF2B5EF4-FFF2-40B4-BE49-F238E27FC236}">
                <a16:creationId xmlns:a16="http://schemas.microsoft.com/office/drawing/2014/main" id="{F82E5E3E-0FDA-40ED-A7D1-C1B142D2D3B2}"/>
              </a:ext>
            </a:extLst>
          </p:cNvPr>
          <p:cNvSpPr txBox="1">
            <a:spLocks/>
          </p:cNvSpPr>
          <p:nvPr/>
        </p:nvSpPr>
        <p:spPr>
          <a:xfrm>
            <a:off x="584200" y="6232573"/>
            <a:ext cx="11290300" cy="35237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latin typeface="Times New Roman" panose="02020603050405020304" pitchFamily="18" charset="0"/>
              </a:rPr>
              <a:t>[1] </a:t>
            </a:r>
            <a:r>
              <a:rPr lang="zh-CN" altLang="en-US" sz="1200" b="0" dirty="0">
                <a:latin typeface="Times New Roman" panose="02020603050405020304" pitchFamily="18" charset="0"/>
              </a:rPr>
              <a:t>Noblit G W, Hare R D. Meta-ethnography: Synthesizing qualitative studies[M]. SAGE Publications,1988: 466-467</a:t>
            </a:r>
            <a:r>
              <a:rPr lang="zh-CN" altLang="en-US" sz="1200" b="0" dirty="0" smtClean="0">
                <a:latin typeface="Times New Roman" panose="02020603050405020304" pitchFamily="18" charset="0"/>
              </a:rPr>
              <a:t>.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 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979505" y="2820752"/>
            <a:ext cx="4334598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1. Getting started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9504" y="3267444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2. Deciding what is relevant to the initial interest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79503" y="3715463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 Reading the studies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79502" y="4162155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4. Determining how the studies are related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79501" y="4610850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5. Translating the studies into one another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79500" y="5056866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en-US" altLang="zh-CN" sz="14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Synthesising</a:t>
            </a:r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translations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979499" y="5502882"/>
            <a:ext cx="4334599" cy="3419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7. Expressing the synthesis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标注 2"/>
          <p:cNvSpPr/>
          <p:nvPr/>
        </p:nvSpPr>
        <p:spPr>
          <a:xfrm>
            <a:off x="5737014" y="3979830"/>
            <a:ext cx="5867179" cy="894048"/>
          </a:xfrm>
          <a:prstGeom prst="wedgeRectCallout">
            <a:avLst>
              <a:gd name="adj1" fmla="val -56862"/>
              <a:gd name="adj2" fmla="val 39081"/>
            </a:avLst>
          </a:prstGeom>
          <a:solidFill>
            <a:srgbClr val="0070C0"/>
          </a:solidFill>
          <a:ln w="19050" cap="flat" cmpd="sng" algn="ctr">
            <a:solidFill>
              <a:srgbClr val="0563C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交互性综合：当研究中的隐喻和概念具有可比性时，且研究结果朝着统一方向发展</a:t>
            </a:r>
            <a:endParaRPr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驳斥性综合：研究中的概念和隐喻相互矛盾，必须进一步探讨</a:t>
            </a:r>
            <a:endParaRPr lang="en-US" altLang="zh-CN" sz="1200" dirty="0" smtClea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600"/>
              </a:spcAft>
            </a:pPr>
            <a:r>
              <a:rPr lang="zh-CN" altLang="en-US" sz="1200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论据线综合：基于研究中的相似性和差异性来对一个现象进行解释</a:t>
            </a:r>
            <a:endParaRPr lang="zh-CN" altLang="en-US" sz="12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141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Meta-ethnography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方法应用案例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93030"/>
              </p:ext>
            </p:extLst>
          </p:nvPr>
        </p:nvGraphicFramePr>
        <p:xfrm>
          <a:off x="986874" y="2315357"/>
          <a:ext cx="10801350" cy="345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50">
                  <a:extLst>
                    <a:ext uri="{9D8B030D-6E8A-4147-A177-3AD203B41FA5}">
                      <a16:colId xmlns:a16="http://schemas.microsoft.com/office/drawing/2014/main" val="3745490073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2818178631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4125875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概念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一阶解释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结论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重点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二阶解释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新的解释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三阶解释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86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组织结构：组织结构需要改变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团队数量增加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架构与组织结构缺乏一致性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(S1) “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探讨有效的微服务文化中的关键因素，包括组织规模、动机、关系以及它们如何影响微服务的发展和目标”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尽管每种开发范式都强调组织文化、通信和开发人员的技能和经验，但在微服务架构中，这些概念表现出新特点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54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自治团队：高度自主权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高度责任感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自治，松散耦合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增加团队看不到全局的风险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(S2)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与单体系统相比，微服务开发需要较少的团队间通信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9621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……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每个概念并非都独立存在，公司需要对概念实现进行权衡或是制定标准</a:t>
                      </a:r>
                    </a:p>
                    <a:p>
                      <a:pPr algn="ctr">
                        <a:spcAft>
                          <a:spcPts val="1200"/>
                        </a:spcAft>
                      </a:pP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52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通信：团队内部和团队间的沟通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减少团队间的通信需求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通信开销被最小化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(S31) 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团队迁移到微服务的技巧：成功的团队文化，给每个团队成员一个成长的机会和合理的技术选择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工具：异构技术堆栈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技术选择的激增可能很快变得难以控制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自主选择工具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重用和故障处理变得困难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(S32) “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组织需要走向去中心化、小团队化、全能化和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DevOps</a:t>
                      </a:r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化”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19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25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971686"/>
            <a:ext cx="10979840" cy="75969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zh-CN" altLang="en-US" dirty="0">
                <a:latin typeface="Times New Roman" panose="02020603050405020304" pitchFamily="18" charset="0"/>
              </a:rPr>
              <a:t>计算机支持的协同工作</a:t>
            </a:r>
            <a:r>
              <a:rPr lang="zh-CN" altLang="en-US" dirty="0" smtClean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Computer-supported cooperative </a:t>
            </a:r>
            <a:r>
              <a:rPr lang="en-US" altLang="zh-CN" dirty="0" smtClean="0">
                <a:latin typeface="Times New Roman" panose="02020603050405020304" pitchFamily="18" charset="0"/>
              </a:rPr>
              <a:t>work, CSCW</a:t>
            </a:r>
            <a:r>
              <a:rPr lang="zh-CN" altLang="en-US" dirty="0">
                <a:latin typeface="Times New Roman" panose="02020603050405020304" pitchFamily="18" charset="0"/>
              </a:rPr>
              <a:t>）系统是基于计算机的工具</a:t>
            </a:r>
            <a:r>
              <a:rPr lang="zh-CN" altLang="en-US" dirty="0" smtClean="0">
                <a:latin typeface="Times New Roman" panose="02020603050405020304" pitchFamily="18" charset="0"/>
              </a:rPr>
              <a:t>，支持用户</a:t>
            </a:r>
            <a:r>
              <a:rPr lang="zh-CN" altLang="en-US" dirty="0">
                <a:latin typeface="Times New Roman" panose="02020603050405020304" pitchFamily="18" charset="0"/>
              </a:rPr>
              <a:t>的协作活动</a:t>
            </a:r>
            <a:r>
              <a:rPr lang="zh-CN" altLang="en-US" dirty="0" smtClean="0">
                <a:latin typeface="Times New Roman" panose="02020603050405020304" pitchFamily="18" charset="0"/>
              </a:rPr>
              <a:t>。协作活动包括虚拟</a:t>
            </a:r>
            <a:r>
              <a:rPr lang="zh-CN" altLang="en-US" dirty="0">
                <a:latin typeface="Times New Roman" panose="02020603050405020304" pitchFamily="18" charset="0"/>
              </a:rPr>
              <a:t>面对面的</a:t>
            </a:r>
            <a:r>
              <a:rPr lang="zh-CN" altLang="en-US" dirty="0" smtClean="0">
                <a:latin typeface="Times New Roman" panose="02020603050405020304" pitchFamily="18" charset="0"/>
              </a:rPr>
              <a:t>协作和现实中的面对面协作。</a:t>
            </a:r>
            <a:r>
              <a:rPr lang="zh-CN" altLang="en-US" dirty="0"/>
              <a:t>通信、合作、协调是</a:t>
            </a:r>
            <a:r>
              <a:rPr lang="en-US" altLang="zh-CN" dirty="0"/>
              <a:t>CSCW</a:t>
            </a:r>
            <a:r>
              <a:rPr lang="zh-CN" altLang="en-US" dirty="0"/>
              <a:t>的三要素。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0171" y="3306683"/>
            <a:ext cx="2752933" cy="1881083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9962604" y="3241119"/>
            <a:ext cx="755374" cy="66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协商角色</a:t>
            </a:r>
            <a:endParaRPr lang="zh-CN" altLang="en-US" sz="1200" dirty="0"/>
          </a:p>
        </p:txBody>
      </p:sp>
      <p:sp>
        <p:nvSpPr>
          <p:cNvPr id="13" name="椭圆 12"/>
          <p:cNvSpPr/>
          <p:nvPr/>
        </p:nvSpPr>
        <p:spPr>
          <a:xfrm>
            <a:off x="9383747" y="4200191"/>
            <a:ext cx="755374" cy="66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扮演</a:t>
            </a:r>
            <a:r>
              <a:rPr lang="zh-CN" altLang="en-US" sz="1200" dirty="0" smtClean="0"/>
              <a:t>角色</a:t>
            </a:r>
            <a:endParaRPr lang="zh-CN" altLang="en-US" sz="1200" dirty="0"/>
          </a:p>
        </p:txBody>
      </p:sp>
      <p:sp>
        <p:nvSpPr>
          <p:cNvPr id="14" name="椭圆 13"/>
          <p:cNvSpPr/>
          <p:nvPr/>
        </p:nvSpPr>
        <p:spPr>
          <a:xfrm>
            <a:off x="10528217" y="4200190"/>
            <a:ext cx="755374" cy="6692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分配角色</a:t>
            </a:r>
            <a:endParaRPr lang="zh-CN" altLang="en-US" sz="1200" dirty="0"/>
          </a:p>
        </p:txBody>
      </p:sp>
      <p:sp>
        <p:nvSpPr>
          <p:cNvPr id="15" name="箭头: 环形 6">
            <a:extLst>
              <a:ext uri="{FF2B5EF4-FFF2-40B4-BE49-F238E27FC236}">
                <a16:creationId xmlns:a16="http://schemas.microsoft.com/office/drawing/2014/main" id="{9C6624BC-6559-FA46-8D65-C9D26D0B3240}"/>
              </a:ext>
            </a:extLst>
          </p:cNvPr>
          <p:cNvSpPr/>
          <p:nvPr/>
        </p:nvSpPr>
        <p:spPr>
          <a:xfrm rot="7259920">
            <a:off x="10253826" y="3551819"/>
            <a:ext cx="928308" cy="93164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9" name="右箭头 18"/>
          <p:cNvSpPr/>
          <p:nvPr/>
        </p:nvSpPr>
        <p:spPr>
          <a:xfrm>
            <a:off x="3691612" y="4132482"/>
            <a:ext cx="914400" cy="2294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右箭头 20"/>
          <p:cNvSpPr/>
          <p:nvPr/>
        </p:nvSpPr>
        <p:spPr>
          <a:xfrm>
            <a:off x="7766655" y="4132481"/>
            <a:ext cx="914400" cy="22948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435622" y="5441674"/>
            <a:ext cx="180933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角色的协作流程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箭头: 环形 6">
            <a:extLst>
              <a:ext uri="{FF2B5EF4-FFF2-40B4-BE49-F238E27FC236}">
                <a16:creationId xmlns:a16="http://schemas.microsoft.com/office/drawing/2014/main" id="{9C6624BC-6559-FA46-8D65-C9D26D0B3240}"/>
              </a:ext>
            </a:extLst>
          </p:cNvPr>
          <p:cNvSpPr/>
          <p:nvPr/>
        </p:nvSpPr>
        <p:spPr>
          <a:xfrm rot="14377542">
            <a:off x="9862885" y="4146556"/>
            <a:ext cx="928308" cy="93164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26" name="箭头: 环形 6">
            <a:extLst>
              <a:ext uri="{FF2B5EF4-FFF2-40B4-BE49-F238E27FC236}">
                <a16:creationId xmlns:a16="http://schemas.microsoft.com/office/drawing/2014/main" id="{9C6624BC-6559-FA46-8D65-C9D26D0B3240}"/>
              </a:ext>
            </a:extLst>
          </p:cNvPr>
          <p:cNvSpPr/>
          <p:nvPr/>
        </p:nvSpPr>
        <p:spPr>
          <a:xfrm>
            <a:off x="9491828" y="3548239"/>
            <a:ext cx="928308" cy="931649"/>
          </a:xfrm>
          <a:prstGeom prst="circularArrow">
            <a:avLst>
              <a:gd name="adj1" fmla="val 5085"/>
              <a:gd name="adj2" fmla="val 327528"/>
              <a:gd name="adj3" fmla="val 15873039"/>
              <a:gd name="adj4" fmla="val 9000000"/>
              <a:gd name="adj5" fmla="val 5932"/>
            </a:avLst>
          </a:prstGeom>
          <a:solidFill>
            <a:srgbClr val="4472C4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计算机支持的协作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5325" y="6311136"/>
            <a:ext cx="1097984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Zhu H, Zhou M C. Role-based collaboration and its kernel mechanisms[J]. IEEE Transactions on Systems, Man, and </a:t>
            </a:r>
            <a:r>
              <a:rPr lang="en-US" altLang="zh-CN" sz="1200" dirty="0" smtClean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Cybernetics, 2006</a:t>
            </a:r>
            <a:r>
              <a:rPr lang="en-US" altLang="zh-CN" sz="1200" dirty="0">
                <a:solidFill>
                  <a:srgbClr val="000032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36(4): 578-589.</a:t>
            </a:r>
            <a:endParaRPr lang="zh-CN" altLang="en-US" sz="1200" dirty="0">
              <a:solidFill>
                <a:srgbClr val="000032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1543829" y="3976393"/>
            <a:ext cx="1066082" cy="59560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CSCW</a:t>
            </a:r>
            <a:endParaRPr lang="zh-CN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云形 7"/>
          <p:cNvSpPr/>
          <p:nvPr/>
        </p:nvSpPr>
        <p:spPr>
          <a:xfrm>
            <a:off x="2424675" y="3466414"/>
            <a:ext cx="913959" cy="6396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远程</a:t>
            </a:r>
            <a:r>
              <a:rPr lang="zh-CN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教育</a:t>
            </a:r>
          </a:p>
        </p:txBody>
      </p:sp>
      <p:sp>
        <p:nvSpPr>
          <p:cNvPr id="22" name="云形 21"/>
          <p:cNvSpPr/>
          <p:nvPr/>
        </p:nvSpPr>
        <p:spPr>
          <a:xfrm>
            <a:off x="769541" y="3480439"/>
            <a:ext cx="846801" cy="6396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远程医疗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云形 23"/>
          <p:cNvSpPr/>
          <p:nvPr/>
        </p:nvSpPr>
        <p:spPr>
          <a:xfrm>
            <a:off x="735963" y="4622169"/>
            <a:ext cx="913959" cy="6396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电子业务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云形 26"/>
          <p:cNvSpPr/>
          <p:nvPr/>
        </p:nvSpPr>
        <p:spPr>
          <a:xfrm>
            <a:off x="2233750" y="4572000"/>
            <a:ext cx="989508" cy="639619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多媒体会议</a:t>
            </a:r>
            <a:endParaRPr lang="zh-CN" altLang="en-US" sz="12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594851" y="5433979"/>
            <a:ext cx="10835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角色的定义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543829" y="5436392"/>
            <a:ext cx="10615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CSCW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878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524000" y="1"/>
            <a:ext cx="9144000" cy="7689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zh-CN" altLang="en-US" sz="40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二  </a:t>
            </a:r>
            <a:r>
              <a:rPr lang="zh-CN" altLang="en-US" sz="4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kumimoji="0" lang="zh-CN" altLang="en-US" sz="4000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695325" y="949065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模型及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GRA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算法</a:t>
            </a: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</a:pPr>
            <a:endParaRPr lang="en-US" altLang="zh-CN" sz="2000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C4426402-2942-4E98-8D88-6009E32C713B}"/>
              </a:ext>
            </a:extLst>
          </p:cNvPr>
          <p:cNvSpPr txBox="1">
            <a:spLocks/>
          </p:cNvSpPr>
          <p:nvPr/>
        </p:nvSpPr>
        <p:spPr>
          <a:xfrm>
            <a:off x="695325" y="1934871"/>
            <a:ext cx="10979840" cy="75969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indent="432000">
              <a:spcAft>
                <a:spcPts val="0"/>
              </a:spcAft>
            </a:pPr>
            <a:r>
              <a:rPr lang="en-US" altLang="zh-CN" dirty="0" smtClean="0">
                <a:latin typeface="Times New Roman" panose="02020603050405020304" pitchFamily="18" charset="0"/>
              </a:rPr>
              <a:t>E-CARGO</a:t>
            </a:r>
            <a:r>
              <a:rPr lang="zh-CN" altLang="en-US" dirty="0" smtClean="0">
                <a:latin typeface="Times New Roman" panose="02020603050405020304" pitchFamily="18" charset="0"/>
              </a:rPr>
              <a:t>模型核心</a:t>
            </a:r>
            <a:r>
              <a:rPr lang="zh-CN" altLang="en-US" dirty="0">
                <a:latin typeface="Times New Roman" panose="02020603050405020304" pitchFamily="18" charset="0"/>
              </a:rPr>
              <a:t>思想是建立基于角色的协作，通过角色协作的概念、要求和原则，描述其协作的内核机制并且促进基于角色的协作系统的开发。该模型已经用于</a:t>
            </a:r>
            <a:r>
              <a:rPr lang="zh-CN" altLang="en-US" dirty="0" smtClean="0">
                <a:latin typeface="Times New Roman" panose="02020603050405020304" pitchFamily="18" charset="0"/>
              </a:rPr>
              <a:t>解决诸多</a:t>
            </a:r>
            <a:r>
              <a:rPr lang="zh-CN" altLang="en-US" dirty="0">
                <a:latin typeface="Times New Roman" panose="02020603050405020304" pitchFamily="18" charset="0"/>
              </a:rPr>
              <a:t>分配问题，包括动态角色分配</a:t>
            </a:r>
            <a:r>
              <a:rPr lang="en-US" altLang="zh-CN" baseline="30000" dirty="0"/>
              <a:t>[1]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、城市公共交通服务的优化</a:t>
            </a:r>
            <a:r>
              <a:rPr lang="en-US" altLang="zh-CN" baseline="30000" dirty="0"/>
              <a:t>[2] 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/>
              <a:t>具有合作和冲突因素的团队角色分配</a:t>
            </a:r>
            <a:r>
              <a:rPr lang="en-US" altLang="zh-CN" baseline="30000" dirty="0"/>
              <a:t>[3]</a:t>
            </a:r>
            <a:r>
              <a:rPr lang="zh-CN" altLang="en-US" dirty="0">
                <a:latin typeface="Times New Roman" panose="02020603050405020304" pitchFamily="18" charset="0"/>
              </a:rPr>
              <a:t>等。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16" name="内容占位符 1">
            <a:extLst>
              <a:ext uri="{FF2B5EF4-FFF2-40B4-BE49-F238E27FC236}">
                <a16:creationId xmlns:a16="http://schemas.microsoft.com/office/drawing/2014/main" id="{1B930EC6-E925-4403-8C18-FAF63930603C}"/>
              </a:ext>
            </a:extLst>
          </p:cNvPr>
          <p:cNvSpPr txBox="1">
            <a:spLocks/>
          </p:cNvSpPr>
          <p:nvPr/>
        </p:nvSpPr>
        <p:spPr>
          <a:xfrm>
            <a:off x="986874" y="1423720"/>
            <a:ext cx="10801350" cy="671804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285750" indent="-28575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E-CARGO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</a:rPr>
              <a:t>模型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内容占位符 1">
            <a:extLst>
              <a:ext uri="{FF2B5EF4-FFF2-40B4-BE49-F238E27FC236}">
                <a16:creationId xmlns:a16="http://schemas.microsoft.com/office/drawing/2014/main" id="{F82E5E3E-0FDA-40ED-A7D1-C1B142D2D3B2}"/>
              </a:ext>
            </a:extLst>
          </p:cNvPr>
          <p:cNvSpPr txBox="1">
            <a:spLocks/>
          </p:cNvSpPr>
          <p:nvPr/>
        </p:nvSpPr>
        <p:spPr>
          <a:xfrm>
            <a:off x="152400" y="5946685"/>
            <a:ext cx="11887200" cy="352377"/>
          </a:xfrm>
        </p:spPr>
        <p:txBody>
          <a:bodyPr/>
          <a:lstStyle>
            <a:defPPr>
              <a:defRPr lang="ja-JP"/>
            </a:defPPr>
            <a:lvl1pPr indent="0" algn="just" fontAlgn="base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Clr>
                <a:srgbClr val="AA831C"/>
              </a:buClr>
              <a:buSzPct val="130000"/>
              <a:buFont typeface="Arial" panose="020B0604020202020204" pitchFamily="34" charset="0"/>
              <a:buNone/>
              <a:defRPr b="1">
                <a:solidFill>
                  <a:srgbClr val="00003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143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lvl2pPr>
            <a:lvl3pPr marL="8572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/>
            </a:lvl3pPr>
            <a:lvl4pPr marL="12001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4pPr>
            <a:lvl5pPr marL="15430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latin typeface="Times New Roman" panose="02020603050405020304" pitchFamily="18" charset="0"/>
              </a:rPr>
              <a:t>[1] Sheng Y, Zhu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H, et </a:t>
            </a:r>
            <a:r>
              <a:rPr lang="en-US" altLang="zh-CN" sz="1200" b="0" dirty="0">
                <a:latin typeface="Times New Roman" panose="02020603050405020304" pitchFamily="18" charset="0"/>
              </a:rPr>
              <a:t>al. Effective approaches to adaptive collaboration via dynamic role assignment[J]. IEEE Transactions on Systems, Man, and Cybernetics: Systems, 2015, 46(1): 76-92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>
                <a:latin typeface="Times New Roman" panose="02020603050405020304" pitchFamily="18" charset="0"/>
              </a:rPr>
              <a:t>[2] Zhu H, Kennedy T, Ma H, et al. A simulation system for flexible transit services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based on </a:t>
            </a:r>
            <a:r>
              <a:rPr lang="en-US" altLang="zh-CN" sz="1200" b="0" dirty="0">
                <a:latin typeface="Times New Roman" panose="02020603050405020304" pitchFamily="18" charset="0"/>
              </a:rPr>
              <a:t>E-CARGO[C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]. ICNSC, 2018: 1-6.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200" b="0" dirty="0" smtClean="0">
                <a:latin typeface="Times New Roman" panose="02020603050405020304" pitchFamily="18" charset="0"/>
              </a:rPr>
              <a:t>[3</a:t>
            </a:r>
            <a:r>
              <a:rPr lang="en-US" altLang="zh-CN" sz="1200" b="0" dirty="0">
                <a:latin typeface="Times New Roman" panose="02020603050405020304" pitchFamily="18" charset="0"/>
              </a:rPr>
              <a:t>] Zhu H, Sheng Y, Zhou X, et al. Group role assignment with cooperation and 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conflict factors[J</a:t>
            </a:r>
            <a:r>
              <a:rPr lang="en-US" altLang="zh-CN" sz="1200" b="0" dirty="0">
                <a:latin typeface="Times New Roman" panose="02020603050405020304" pitchFamily="18" charset="0"/>
              </a:rPr>
              <a:t>]. IEEE Transactions on Systems, Man, and Cybernetics: Systems, 2016, 48 (6</a:t>
            </a:r>
            <a:r>
              <a:rPr lang="en-US" altLang="zh-CN" sz="1200" b="0" dirty="0" smtClean="0">
                <a:latin typeface="Times New Roman" panose="02020603050405020304" pitchFamily="18" charset="0"/>
              </a:rPr>
              <a:t>): 851-863.</a:t>
            </a:r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71663" y="3299807"/>
            <a:ext cx="8448675" cy="2646878"/>
            <a:chOff x="1469070" y="3299807"/>
            <a:chExt cx="8448675" cy="26468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1469070" y="4289602"/>
                  <a:ext cx="2769471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一个系统</a:t>
                  </a:r>
                  <a:r>
                    <a:rPr lang="el-GR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Σ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被描述为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9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个元组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altLang="zh-CN" sz="1400" i="1"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l-GR" altLang="zh-CN" sz="1400" i="1">
                            <a:latin typeface="Cambria Math" panose="02040503050406030204" pitchFamily="18" charset="0"/>
                          </a:rPr>
                          <m:t> ::=&lt;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&gt;	</m:t>
                        </m:r>
                      </m:oMath>
                    </m:oMathPara>
                  </a14:m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9070" y="4289602"/>
                  <a:ext cx="2769471" cy="523220"/>
                </a:xfrm>
                <a:prstGeom prst="rect">
                  <a:avLst/>
                </a:prstGeom>
                <a:blipFill>
                  <a:blip r:embed="rId3"/>
                  <a:stretch>
                    <a:fillRect t="-23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/>
                <p:cNvSpPr/>
                <p:nvPr/>
              </p:nvSpPr>
              <p:spPr>
                <a:xfrm>
                  <a:off x="3821745" y="3299807"/>
                  <a:ext cx="6096000" cy="2646878"/>
                </a:xfrm>
                <a:prstGeom prst="rect">
                  <a:avLst/>
                </a:prstGeom>
              </p:spPr>
              <p:txBody>
                <a:bodyPr>
                  <a:spAutoFit/>
                </a:bodyPr>
                <a:lstStyle/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(classes)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是类的集合;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(objects)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是目标的集合;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(agents)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是代理的集合;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en-US" altLang="zh-CN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(messages)</a:t>
                  </a: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是消息的集合;</a:t>
                  </a:r>
                  <a:endParaRPr lang="zh-CN" altLang="en-US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(roles)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是角色的集合;</a:t>
                  </a:r>
                  <a:endPara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a14:m>
                  <a:r>
                    <a:rPr lang="en-US" altLang="zh-CN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(environments)</a:t>
                  </a: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是环境的集合</a:t>
                  </a:r>
                  <a:r>
                    <a:rPr lang="en-US" altLang="zh-CN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;</a:t>
                  </a:r>
                  <a:endParaRPr lang="en-US" altLang="zh-CN" sz="1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a14:m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(groups)</a:t>
                  </a:r>
                  <a:r>
                    <a:rPr lang="zh-CN" altLang="en-US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是团队</a:t>
                  </a:r>
                  <a:r>
                    <a:rPr lang="zh-CN" altLang="en-US" sz="1400" dirty="0" smtClean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的集合</a:t>
                  </a:r>
                  <a:r>
                    <a:rPr lang="en-US" altLang="zh-CN" sz="14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;</a:t>
                  </a: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(state)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是该协作协同的初始状态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;</a:t>
                  </a:r>
                  <a:endPara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ctr"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(users)</a:t>
                  </a:r>
                  <a:r>
                    <a:rPr lang="zh-CN" altLang="en-US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是用户的集合</a:t>
                  </a:r>
                  <a:r>
                    <a:rPr lang="en-US" altLang="zh-CN" sz="1400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.</a:t>
                  </a:r>
                  <a:endPara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1745" y="3299807"/>
                  <a:ext cx="6096000" cy="2646878"/>
                </a:xfrm>
                <a:prstGeom prst="rect">
                  <a:avLst/>
                </a:prstGeom>
                <a:blipFill>
                  <a:blip r:embed="rId4"/>
                  <a:stretch>
                    <a:fillRect t="-230" b="-137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左大括号 16"/>
            <p:cNvSpPr/>
            <p:nvPr/>
          </p:nvSpPr>
          <p:spPr>
            <a:xfrm>
              <a:off x="4442624" y="3324788"/>
              <a:ext cx="397565" cy="2596916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5959813" y="4812822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59813" y="5092335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59813" y="3354425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959813" y="3621781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959813" y="4521803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959813" y="3935916"/>
            <a:ext cx="2594042" cy="206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03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4" grpId="0" animBg="1"/>
      <p:bldP spid="15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34123</TotalTime>
  <Words>2902</Words>
  <Application>Microsoft Office PowerPoint</Application>
  <PresentationFormat>宽屏</PresentationFormat>
  <Paragraphs>317</Paragraphs>
  <Slides>25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1" baseType="lpstr">
      <vt:lpstr>ＭＳ Ｐゴシック</vt:lpstr>
      <vt:lpstr>新細明體</vt:lpstr>
      <vt:lpstr>游ゴシック</vt:lpstr>
      <vt:lpstr>等线</vt:lpstr>
      <vt:lpstr>等线 Light</vt:lpstr>
      <vt:lpstr>宋体</vt:lpstr>
      <vt:lpstr>Microsoft YaHei</vt:lpstr>
      <vt:lpstr>Microsoft YaHei</vt:lpstr>
      <vt:lpstr>Arial</vt:lpstr>
      <vt:lpstr>Calibri</vt:lpstr>
      <vt:lpstr>Calibri Light</vt:lpstr>
      <vt:lpstr>Cambria Math</vt:lpstr>
      <vt:lpstr>Impact</vt:lpstr>
      <vt:lpstr>Times New Roman</vt:lpstr>
      <vt:lpstr>Wingdings</vt:lpstr>
      <vt:lpstr>Office 佈景主題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崔海涛</dc:creator>
  <cp:lastModifiedBy>Haitao Cui</cp:lastModifiedBy>
  <cp:revision>4180</cp:revision>
  <cp:lastPrinted>2022-11-09T14:16:32Z</cp:lastPrinted>
  <dcterms:created xsi:type="dcterms:W3CDTF">2020-09-08T09:19:47Z</dcterms:created>
  <dcterms:modified xsi:type="dcterms:W3CDTF">2023-07-10T08:18:49Z</dcterms:modified>
</cp:coreProperties>
</file>