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155b08f4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155b08f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155b08f4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155b08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e7f3a4e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e7f3a4e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9d09cd1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9d09cd1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155b08f4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155b08f4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155b08f4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155b08f4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155b08f4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155b08f4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155b08f4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155b08f4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155b08f4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155b08f4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155b08f4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155b08f4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9d09cd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9d09cd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155b08f4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155b08f4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155b08f4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155b08f4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155b08f4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155b08f4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155b08f4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155b08f4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155b08f4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155b08f4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155b08f4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155b08f4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9d09cd1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9d09cd1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155b08f4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155b08f4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155b08f4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155b08f4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155b08f4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155b08f4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155b08f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155b08f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155b08f4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155b08f4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155b08f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155b08f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155b08f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155b08f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155b08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155b08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155b08f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155b08f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55b08f4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155b08f4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155b08f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155b08f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160100"/>
            <a:ext cx="9144000" cy="398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600" y="152938"/>
            <a:ext cx="1106400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TeamItaly CTF 2022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82221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Challenge</a:t>
            </a:r>
            <a:r>
              <a:rPr lang="it"/>
              <a:t>: 	Elliptic Pizza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Category</a:t>
            </a:r>
            <a:r>
              <a:rPr lang="it"/>
              <a:t>: 	Crypto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Author</a:t>
            </a:r>
            <a:r>
              <a:rPr lang="it"/>
              <a:t>: 		Lorenzo Demeio &lt;Devrar&gt;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1100"/>
            <a:ext cx="1106400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75" y="421100"/>
            <a:ext cx="2955039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r>
              <a:rPr lang="it"/>
              <a:t> - Zero Knowledge Proof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order the pizza you have to pass a zero-knowledge proof that verifies that you know the italian_secret_key.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30 rounds, with 50% chance of solving it for a malicious user.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r>
              <a:rPr lang="it"/>
              <a:t> - Zero Knowledge Proof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order the pizza you have to pass a zero-knowledge proof that verifies that you know the italian_secret_key.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30 rounds, with 50% chance of solving it for a malicious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Unless you know the challenge in advance…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- SIDH (almost)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60950" y="1525525"/>
            <a:ext cx="8222100" cy="31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this variant of the SIDH protocol, the torsion points are masked with a multiplication by a random number coprime with the order of the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doesn’t allow the Castryck-Decru attack to recover the secret 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Paper: https://eprint.iacr.org/2022/1054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724200" y="248706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it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724200" y="3133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aseline="-25000" lang="it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>
            <a:off x="1506025" y="3003350"/>
            <a:ext cx="2057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4"/>
          <p:cNvSpPr txBox="1"/>
          <p:nvPr/>
        </p:nvSpPr>
        <p:spPr>
          <a:xfrm>
            <a:off x="2287850" y="2603150"/>
            <a:ext cx="3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034300" y="2495450"/>
            <a:ext cx="7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ɸ(P</a:t>
            </a:r>
            <a:r>
              <a:rPr baseline="-25000" lang="it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034300" y="3133225"/>
            <a:ext cx="7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ɸ(Q</a:t>
            </a:r>
            <a:r>
              <a:rPr baseline="-25000" lang="it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24"/>
          <p:cNvCxnSpPr/>
          <p:nvPr/>
        </p:nvCxnSpPr>
        <p:spPr>
          <a:xfrm>
            <a:off x="5023325" y="2999163"/>
            <a:ext cx="2057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4"/>
          <p:cNvSpPr txBox="1"/>
          <p:nvPr/>
        </p:nvSpPr>
        <p:spPr>
          <a:xfrm>
            <a:off x="5805150" y="25989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[b]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551600" y="2491275"/>
            <a:ext cx="8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bɸ(P</a:t>
            </a:r>
            <a:r>
              <a:rPr baseline="-25000" lang="it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7551600" y="3129050"/>
            <a:ext cx="7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bɸ(Q</a:t>
            </a:r>
            <a:r>
              <a:rPr baseline="-25000" lang="it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Breaking SIDH (another time)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6095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decrypt the conversations we need to break SIDH, but Castryck-Decru needs the images of the torsion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r>
              <a:rPr lang="it"/>
              <a:t> - Breaking SIDH (another time)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6095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decrypt the conversations we need to break SIDH, but Castryck-Decru needs the images of the torsion points.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Idea: as pointed out in the paper, we can compute the weil pairing of the masked torsion points to get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e(b⋅φ(P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), b⋅φ(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)) = e(P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, Q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aseline="30000" lang="it">
                <a:latin typeface="Consolas"/>
                <a:ea typeface="Consolas"/>
                <a:cs typeface="Consolas"/>
                <a:sym typeface="Consolas"/>
              </a:rPr>
              <a:t>b^2⋅deg(φ)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r>
              <a:rPr lang="it"/>
              <a:t> - Breaking SIDH (another time)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60950" y="1919075"/>
            <a:ext cx="82221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decrypt the conversations we need to break SIDH, but Castryck-Decru needs the images of the torsion points.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Idea: as pointed out in the paper, we can compute the weil pairing of the masked torsion points to get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e(b⋅φ(P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), b⋅φ(Q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)) = e(P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, Q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aseline="30000" lang="it">
                <a:latin typeface="Consolas"/>
                <a:ea typeface="Consolas"/>
                <a:cs typeface="Consolas"/>
                <a:sym typeface="Consolas"/>
              </a:rPr>
              <a:t>b^2⋅deg(φ)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Computing the discrete log in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Zmod(2</a:t>
            </a:r>
            <a:r>
              <a:rPr baseline="30000" lang="it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/>
              <a:t>, dividing by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deg(φ)</a:t>
            </a:r>
            <a:r>
              <a:rPr lang="it"/>
              <a:t> and computing the square root we get 4 possible values for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/>
              <a:t>.</a:t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r>
              <a:rPr lang="it"/>
              <a:t> - Breaking SIDH (another time)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60950" y="1919075"/>
            <a:ext cx="82221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Which is the correct one?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Try all of them to get the original images of the torsion points and run Castryck-Decru. If it succeeds you found the correct one!</a:t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r>
              <a:rPr lang="it"/>
              <a:t> - Breaking SIDH (another time)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460950" y="1919075"/>
            <a:ext cx="82221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Which is the correct one?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Try all of them to get the original images of the torsion points and run Castryck-Decru. If it succeeds you found the correct one!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528750" y="3776925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Bob’s private key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3953550" y="3776925"/>
            <a:ext cx="14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AES shared key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" name="Google Shape;199;p29"/>
          <p:cNvCxnSpPr>
            <a:stCxn id="197" idx="3"/>
            <a:endCxn id="198" idx="1"/>
          </p:cNvCxnSpPr>
          <p:nvPr/>
        </p:nvCxnSpPr>
        <p:spPr>
          <a:xfrm>
            <a:off x="2128950" y="3977025"/>
            <a:ext cx="18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9"/>
          <p:cNvSpPr txBox="1"/>
          <p:nvPr/>
        </p:nvSpPr>
        <p:spPr>
          <a:xfrm>
            <a:off x="7227400" y="3776925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can decrypt!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29"/>
          <p:cNvCxnSpPr>
            <a:stCxn id="198" idx="3"/>
            <a:endCxn id="200" idx="1"/>
          </p:cNvCxnSpPr>
          <p:nvPr/>
        </p:nvCxnSpPr>
        <p:spPr>
          <a:xfrm>
            <a:off x="5376150" y="3977025"/>
            <a:ext cx="18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Passing the ZKP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60950" y="1919075"/>
            <a:ext cx="82221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Know that we can decrypt the traffic we have access to a lot of random bits!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Passing the ZKP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460950" y="1919075"/>
            <a:ext cx="82221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 that we can decrypt the traffic we have access to a lot of random bits!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Collect enough bits</a:t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- The History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4658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>
                <a:solidFill>
                  <a:srgbClr val="000000"/>
                </a:solidFill>
              </a:rPr>
              <a:t>28/07/2022: </a:t>
            </a:r>
            <a:r>
              <a:rPr lang="it"/>
              <a:t>Would love to create an isogeny challenge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Passing the ZKP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460950" y="1919075"/>
            <a:ext cx="82221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 that we can decrypt the traffic we have access to a lot of random bits!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Collect enough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Break the Mersenne Twister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Passing the ZKP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460950" y="1919075"/>
            <a:ext cx="82221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 that we can decrypt the traffic we have access to a lot of random bits!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Collect enough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Break the Mersenne Twister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Predict the challenges and send the right commitment: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Passing the ZKP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60950" y="1919075"/>
            <a:ext cx="82221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 that we can decrypt the traffic we have access to a lot of random bits!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Collect enough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Break the Mersenne Twister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Predict the challenges and send the right commitment: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 if coin: A = 1337 * italian_G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Passing the ZKP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460950" y="1919075"/>
            <a:ext cx="82221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 that we can decrypt the traffic we have access to a lot of random bits!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Collect enough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Break the Mersenne Twister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Predict the challenges and send the right commitment: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 if coin: A = 1337 * italian_G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else: A = -italia_public_key + 1337*italian_G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Passing the ZKP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460950" y="1919075"/>
            <a:ext cx="82221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 that we can decrypt the traffic we have access to a lot of random bits!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Collect enough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Break the Mersenne Twister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Predict the challenges and send the right commitment: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 if coin: A = 1337 * italian_G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else: A = -italia_public_key + 1337*italian_G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both cases respond to the challenge with 1337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Passing the ZKP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460950" y="1919075"/>
            <a:ext cx="82221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 that we can decrypt the traffic we have access to a lot of random bits!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Collect enough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Break the Mersenne Twister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Predict the challenges and send the right commitment: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 if coin: A = 1337 * italian_G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else: A = -italia_public_key + 1337*italian_G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both cases respond to the challenge with 1337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Enjoy your special_pizza!</a:t>
            </a:r>
            <a:endParaRPr/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I’m sorry…</a:t>
            </a:r>
            <a:endParaRPr/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I’m sorry…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No need for all of that, could have made a static challenge…</a:t>
            </a:r>
            <a:endParaRPr/>
          </a:p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I’m sorry…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No need for all of that, could have made a static challenge…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Much cleaner, easier to implement, same difficulty…</a:t>
            </a:r>
            <a:endParaRPr/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r>
              <a:rPr lang="it"/>
              <a:t> - The History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465850"/>
            <a:ext cx="82221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0000"/>
                </a:solidFill>
              </a:rPr>
              <a:t>28/07/2022: </a:t>
            </a:r>
            <a:r>
              <a:rPr lang="it"/>
              <a:t>Would love to create some isogeny challenge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>
                <a:solidFill>
                  <a:srgbClr val="000000"/>
                </a:solidFill>
              </a:rPr>
              <a:t>30/07/2022: </a:t>
            </a:r>
            <a:endParaRPr b="1"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14" y="2406925"/>
            <a:ext cx="6775574" cy="10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I’m sorry…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No need for all of that, could have made a static challenge…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Much cleaner, easier to implement, same difficulty…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It will be for next time I guess :)</a:t>
            </a:r>
            <a:endParaRPr/>
          </a:p>
        </p:txBody>
      </p:sp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r>
              <a:rPr lang="it"/>
              <a:t> - The History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465850"/>
            <a:ext cx="82221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0000"/>
                </a:solidFill>
              </a:rPr>
              <a:t>28/07/2022: </a:t>
            </a:r>
            <a:r>
              <a:rPr lang="it"/>
              <a:t>Would love to create some isogeny challenge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0000"/>
                </a:solidFill>
              </a:rPr>
              <a:t>30/07/2022: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>
                <a:solidFill>
                  <a:srgbClr val="000000"/>
                </a:solidFill>
              </a:rPr>
              <a:t>31/07/2022: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14" y="2406925"/>
            <a:ext cx="6775574" cy="10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438" y="4143175"/>
            <a:ext cx="28670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r>
              <a:rPr lang="it"/>
              <a:t> - The History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549500" y="2571750"/>
            <a:ext cx="60450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2900"/>
              <a:t>No ok, we can still do something…</a:t>
            </a:r>
            <a:endParaRPr b="1" sz="2900"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- The challenge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goal of the challenge is to pass a zero-knowledge proof to order a pizza at Sorbillo. Connecting to the remote server you can either: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Order a pizza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Intercept a conversation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 conversations are encrypted with AES with a key derived from an Isogeny-based key exchange (in particular a variant of SIDH).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r>
              <a:rPr lang="it"/>
              <a:t> - Italian Parameters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 sz="1500">
                <a:latin typeface="Consolas"/>
                <a:ea typeface="Consolas"/>
                <a:cs typeface="Consolas"/>
                <a:sym typeface="Consolas"/>
              </a:rPr>
              <a:t>italian_E</a:t>
            </a:r>
            <a:r>
              <a:rPr lang="it"/>
              <a:t> -</a:t>
            </a:r>
            <a:r>
              <a:rPr lang="it" sz="1500"/>
              <a:t>&gt; secure elliptic curve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500">
                <a:latin typeface="Consolas"/>
                <a:ea typeface="Consolas"/>
                <a:cs typeface="Consolas"/>
                <a:sym typeface="Consolas"/>
              </a:rPr>
              <a:t>italian_G</a:t>
            </a:r>
            <a:r>
              <a:rPr lang="it"/>
              <a:t> </a:t>
            </a:r>
            <a:r>
              <a:rPr lang="it" sz="1500"/>
              <a:t>-&gt; generator of italian_E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it" sz="1500">
                <a:latin typeface="Consolas"/>
                <a:ea typeface="Consolas"/>
                <a:cs typeface="Consolas"/>
                <a:sym typeface="Consolas"/>
              </a:rPr>
              <a:t>italian_public_key = italian_private_key * italian_G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- Italian Parameters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 sz="1500">
                <a:latin typeface="Consolas"/>
                <a:ea typeface="Consolas"/>
                <a:cs typeface="Consolas"/>
                <a:sym typeface="Consolas"/>
              </a:rPr>
              <a:t>italian_E</a:t>
            </a:r>
            <a:r>
              <a:rPr lang="it"/>
              <a:t> -</a:t>
            </a:r>
            <a:r>
              <a:rPr lang="it" sz="1500"/>
              <a:t>&gt; secure elliptic curve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500">
                <a:latin typeface="Consolas"/>
                <a:ea typeface="Consolas"/>
                <a:cs typeface="Consolas"/>
                <a:sym typeface="Consolas"/>
              </a:rPr>
              <a:t>italian_G</a:t>
            </a:r>
            <a:r>
              <a:rPr lang="it"/>
              <a:t> </a:t>
            </a:r>
            <a:r>
              <a:rPr lang="it" sz="1500"/>
              <a:t>-&gt; generator of italian_E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it" sz="1500">
                <a:latin typeface="Consolas"/>
                <a:ea typeface="Consolas"/>
                <a:cs typeface="Consolas"/>
                <a:sym typeface="Consolas"/>
              </a:rPr>
              <a:t>italian_public_key = italian_private_key * italian_G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Easter egg: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>
                <a:latin typeface="Consolas"/>
                <a:ea typeface="Consolas"/>
                <a:cs typeface="Consolas"/>
                <a:sym typeface="Consolas"/>
              </a:rPr>
              <a:t>italian_private_key = bytes_to_long(b'no_pineapple_on_pizza_please!!!!')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- Zero Knowledge Proof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order the pizza you have to pass a zero-knowledge proof that verifies that you know the italian_secret_key.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1C4879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