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171f29e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171f29e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9042b19e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9042b19e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171f29ee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171f29ee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9042b19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9042b19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9042b19e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9042b19e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171f29ee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171f29ee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171f29ee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171f29e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9042b19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9042b19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9d09cd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9d09cd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069bffe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069bffe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9d09cd1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9d09cd1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9042b19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9042b19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9d09cd1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9d09cd1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9042b19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9042b19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9042b19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9042b19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171f29e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171f29e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160100"/>
            <a:ext cx="9144000" cy="398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7600" y="152938"/>
            <a:ext cx="1106400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TeamItaly CTF 2022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82221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Challenge</a:t>
            </a:r>
            <a:r>
              <a:rPr lang="it"/>
              <a:t>: 	GPOCS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Category</a:t>
            </a:r>
            <a:r>
              <a:rPr lang="it"/>
              <a:t>: 	Crypto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Author</a:t>
            </a:r>
            <a:r>
              <a:rPr lang="it"/>
              <a:t>: 		Kien Tuong Truong (@kientuong114)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421100"/>
            <a:ext cx="1106400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75" y="421100"/>
            <a:ext cx="2955039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</a:t>
            </a:r>
            <a:r>
              <a:rPr i="1" lang="it"/>
              <a:t>Poly1305</a:t>
            </a:r>
            <a:endParaRPr i="1"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718225" y="2132950"/>
            <a:ext cx="77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Poly1305(r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, s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, ctxt) =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Poly1305(r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, s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, ctxt) = … = Poly1305(r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, s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, ctxt)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718225" y="1583200"/>
            <a:ext cx="51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Find ctxt such that the MAC tag is the same for all keys (r</a:t>
            </a:r>
            <a:r>
              <a:rPr baseline="-25000" lang="it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,s</a:t>
            </a:r>
            <a:r>
              <a:rPr baseline="-25000" lang="it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18225" y="2605750"/>
            <a:ext cx="45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Where: </a:t>
            </a:r>
            <a:r>
              <a:rPr lang="it" sz="800">
                <a:latin typeface="Roboto"/>
                <a:ea typeface="Roboto"/>
                <a:cs typeface="Roboto"/>
                <a:sym typeface="Roboto"/>
              </a:rPr>
              <a:t>(Gaspare make a LaTeX template next time pls)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863" y="3037750"/>
            <a:ext cx="57435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718225" y="4044775"/>
            <a:ext cx="788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And m</a:t>
            </a:r>
            <a:r>
              <a:rPr baseline="-25000" lang="it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is the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padded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i-th block of the message (ciphertext): the message is split into 16-byte chunks and a 0x01 is appended. This means that each m</a:t>
            </a:r>
            <a:r>
              <a:rPr baseline="-25000" lang="it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must lie in [2</a:t>
            </a:r>
            <a:r>
              <a:rPr baseline="30000" lang="it">
                <a:latin typeface="Roboto"/>
                <a:ea typeface="Roboto"/>
                <a:cs typeface="Roboto"/>
                <a:sym typeface="Roboto"/>
              </a:rPr>
              <a:t>128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; 2</a:t>
            </a:r>
            <a:r>
              <a:rPr baseline="30000" lang="it">
                <a:latin typeface="Roboto"/>
                <a:ea typeface="Roboto"/>
                <a:cs typeface="Roboto"/>
                <a:sym typeface="Roboto"/>
              </a:rPr>
              <a:t>129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-1]. In other words, each m</a:t>
            </a:r>
            <a:r>
              <a:rPr baseline="-25000" lang="it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close to the middle of the interval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</a:t>
            </a:r>
            <a:r>
              <a:rPr i="1" lang="it"/>
              <a:t>Lattice Reduction Magic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60950" y="1508775"/>
            <a:ext cx="82221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In short: use </a:t>
            </a:r>
            <a:r>
              <a:rPr b="1" lang="it">
                <a:solidFill>
                  <a:srgbClr val="000000"/>
                </a:solidFill>
              </a:rPr>
              <a:t>polynomial interpolation</a:t>
            </a:r>
            <a:r>
              <a:rPr lang="it">
                <a:solidFill>
                  <a:srgbClr val="000000"/>
                </a:solidFill>
              </a:rPr>
              <a:t> and reduce to </a:t>
            </a:r>
            <a:r>
              <a:rPr b="1" lang="it">
                <a:solidFill>
                  <a:srgbClr val="000000"/>
                </a:solidFill>
              </a:rPr>
              <a:t>a lattice problem</a:t>
            </a:r>
            <a:r>
              <a:rPr lang="it">
                <a:solidFill>
                  <a:srgbClr val="000000"/>
                </a:solidFill>
              </a:rPr>
              <a:t> (the Closest Vector Problem, CVP) in order to get a splitting ciphertext.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649500" y="2865225"/>
            <a:ext cx="152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→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(r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,s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→(r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,s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→(r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,s</a:t>
            </a:r>
            <a:r>
              <a:rPr baseline="-25000" lang="it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3" name="Google Shape;183;p23"/>
          <p:cNvGrpSpPr/>
          <p:nvPr/>
        </p:nvGrpSpPr>
        <p:grpSpPr>
          <a:xfrm>
            <a:off x="2174100" y="2865225"/>
            <a:ext cx="2320325" cy="1680000"/>
            <a:chOff x="2713950" y="2849775"/>
            <a:chExt cx="2320325" cy="1680000"/>
          </a:xfrm>
        </p:grpSpPr>
        <p:pic>
          <p:nvPicPr>
            <p:cNvPr id="184" name="Google Shape;18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4275" y="2849775"/>
              <a:ext cx="1680000" cy="168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5" name="Google Shape;185;p23"/>
            <p:cNvCxnSpPr>
              <a:stCxn id="182" idx="3"/>
              <a:endCxn id="184" idx="1"/>
            </p:cNvCxnSpPr>
            <p:nvPr/>
          </p:nvCxnSpPr>
          <p:spPr>
            <a:xfrm flipH="1" rot="10800000">
              <a:off x="2713950" y="3689775"/>
              <a:ext cx="640200" cy="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6" name="Google Shape;186;p23"/>
          <p:cNvGrpSpPr/>
          <p:nvPr/>
        </p:nvGrpSpPr>
        <p:grpSpPr>
          <a:xfrm>
            <a:off x="4494425" y="2910650"/>
            <a:ext cx="2809650" cy="1589125"/>
            <a:chOff x="5034275" y="2895200"/>
            <a:chExt cx="2809650" cy="1589125"/>
          </a:xfrm>
        </p:grpSpPr>
        <p:pic>
          <p:nvPicPr>
            <p:cNvPr id="187" name="Google Shape;18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55150" y="2895200"/>
              <a:ext cx="2188775" cy="1589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8" name="Google Shape;188;p23"/>
            <p:cNvCxnSpPr>
              <a:stCxn id="184" idx="3"/>
              <a:endCxn id="187" idx="1"/>
            </p:cNvCxnSpPr>
            <p:nvPr/>
          </p:nvCxnSpPr>
          <p:spPr>
            <a:xfrm>
              <a:off x="5034275" y="3689775"/>
              <a:ext cx="62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9" name="Google Shape;189;p23"/>
          <p:cNvGrpSpPr/>
          <p:nvPr/>
        </p:nvGrpSpPr>
        <p:grpSpPr>
          <a:xfrm>
            <a:off x="7304075" y="3505125"/>
            <a:ext cx="1704100" cy="400200"/>
            <a:chOff x="6978950" y="3512850"/>
            <a:chExt cx="1704100" cy="400200"/>
          </a:xfrm>
        </p:grpSpPr>
        <p:sp>
          <p:nvSpPr>
            <p:cNvPr id="190" name="Google Shape;190;p23"/>
            <p:cNvSpPr txBox="1"/>
            <p:nvPr/>
          </p:nvSpPr>
          <p:spPr>
            <a:xfrm>
              <a:off x="7462950" y="3512850"/>
              <a:ext cx="122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Consolas"/>
                  <a:ea typeface="Consolas"/>
                  <a:cs typeface="Consolas"/>
                  <a:sym typeface="Consolas"/>
                </a:rPr>
                <a:t>ciphertext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1" name="Google Shape;191;p23"/>
            <p:cNvCxnSpPr>
              <a:stCxn id="187" idx="3"/>
              <a:endCxn id="190" idx="1"/>
            </p:cNvCxnSpPr>
            <p:nvPr/>
          </p:nvCxnSpPr>
          <p:spPr>
            <a:xfrm>
              <a:off x="6978950" y="3712938"/>
              <a:ext cx="48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</a:t>
            </a:r>
            <a:r>
              <a:rPr i="1" lang="it"/>
              <a:t>Solving the CVP</a:t>
            </a:r>
            <a:endParaRPr i="1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71900" y="1748200"/>
            <a:ext cx="82221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However, the CVP is </a:t>
            </a:r>
            <a:r>
              <a:rPr b="1" lang="it">
                <a:solidFill>
                  <a:srgbClr val="000000"/>
                </a:solidFill>
              </a:rPr>
              <a:t>NP-Hard</a:t>
            </a:r>
            <a:r>
              <a:rPr lang="it">
                <a:solidFill>
                  <a:srgbClr val="000000"/>
                </a:solidFill>
              </a:rPr>
              <a:t>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For small sizes it can be </a:t>
            </a:r>
            <a:r>
              <a:rPr b="1" lang="it">
                <a:solidFill>
                  <a:srgbClr val="000000"/>
                </a:solidFill>
              </a:rPr>
              <a:t>solved exactly</a:t>
            </a:r>
            <a:r>
              <a:rPr lang="it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But for the binary search, an </a:t>
            </a:r>
            <a:r>
              <a:rPr b="1" lang="it">
                <a:solidFill>
                  <a:srgbClr val="000000"/>
                </a:solidFill>
              </a:rPr>
              <a:t>exact solution is too expensive to find</a:t>
            </a:r>
            <a:r>
              <a:rPr lang="it">
                <a:solidFill>
                  <a:srgbClr val="000000"/>
                </a:solidFill>
              </a:rPr>
              <a:t> :(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</a:t>
            </a:r>
            <a:r>
              <a:rPr i="1" lang="it"/>
              <a:t>Approximate CVP</a:t>
            </a:r>
            <a:endParaRPr i="1"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471900" y="1748200"/>
            <a:ext cx="82221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We must find an approximate solution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How?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206" name="Google Shape;206;p25"/>
          <p:cNvGrpSpPr/>
          <p:nvPr/>
        </p:nvGrpSpPr>
        <p:grpSpPr>
          <a:xfrm>
            <a:off x="2758713" y="2571750"/>
            <a:ext cx="6058788" cy="2002100"/>
            <a:chOff x="2758713" y="2571750"/>
            <a:chExt cx="6058788" cy="2002100"/>
          </a:xfrm>
        </p:grpSpPr>
        <p:pic>
          <p:nvPicPr>
            <p:cNvPr id="207" name="Google Shape;20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8713" y="2571750"/>
              <a:ext cx="3152913" cy="200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5"/>
            <p:cNvSpPr txBox="1"/>
            <p:nvPr/>
          </p:nvSpPr>
          <p:spPr>
            <a:xfrm>
              <a:off x="6331100" y="3682475"/>
              <a:ext cx="248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meme found by accident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294275" y="1608025"/>
            <a:ext cx="78303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Convert the CVP instance to a SVP (Shortest Vector Problem) instance through </a:t>
            </a:r>
            <a:r>
              <a:rPr b="1" lang="it">
                <a:solidFill>
                  <a:srgbClr val="000000"/>
                </a:solidFill>
              </a:rPr>
              <a:t>Kannan Embedding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it">
                <a:solidFill>
                  <a:srgbClr val="000000"/>
                </a:solidFill>
              </a:rPr>
              <a:t>Solve SVP approximately</a:t>
            </a:r>
            <a:r>
              <a:rPr lang="it">
                <a:solidFill>
                  <a:srgbClr val="000000"/>
                </a:solidFill>
              </a:rPr>
              <a:t> (Works very well for a good choice of M, the Kannan embedding constant) using LLL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it">
                <a:solidFill>
                  <a:srgbClr val="000000"/>
                </a:solidFill>
              </a:rPr>
              <a:t>Win!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226075" y="240550"/>
            <a:ext cx="31104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80"/>
              <a:t>Vuln - </a:t>
            </a:r>
            <a:r>
              <a:rPr i="1" lang="it" sz="2580"/>
              <a:t>CVP to SVP</a:t>
            </a:r>
            <a:endParaRPr i="1" sz="1860"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it" sz="1800"/>
              <a:t>Convert the CVP instance to a SVP (Shortest Vector Problem) instance through </a:t>
            </a:r>
            <a:r>
              <a:rPr b="1" lang="it" sz="1800"/>
              <a:t>Kannan Embedding</a:t>
            </a:r>
            <a:endParaRPr b="1" sz="1800"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b="1" lang="it" sz="1800"/>
              <a:t>Solve SVP approximately</a:t>
            </a:r>
            <a:r>
              <a:rPr lang="it" sz="1800"/>
              <a:t> (Works very well for a good choice of M) using LLL</a:t>
            </a:r>
            <a:endParaRPr sz="1800"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b="1" lang="it" sz="1800"/>
              <a:t>Win! </a:t>
            </a:r>
            <a:r>
              <a:rPr lang="it" sz="1800"/>
              <a:t>(After some binary search code…)</a:t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223" name="Google Shape;223;p27"/>
          <p:cNvGrpSpPr/>
          <p:nvPr/>
        </p:nvGrpSpPr>
        <p:grpSpPr>
          <a:xfrm>
            <a:off x="3707025" y="440200"/>
            <a:ext cx="5251500" cy="3538350"/>
            <a:chOff x="3707025" y="440200"/>
            <a:chExt cx="5251500" cy="3538350"/>
          </a:xfrm>
        </p:grpSpPr>
        <p:pic>
          <p:nvPicPr>
            <p:cNvPr id="224" name="Google Shape;22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38013" y="2255875"/>
              <a:ext cx="2389525" cy="172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27"/>
            <p:cNvSpPr txBox="1"/>
            <p:nvPr/>
          </p:nvSpPr>
          <p:spPr>
            <a:xfrm>
              <a:off x="4108563" y="1465800"/>
              <a:ext cx="4448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Solving CVP on L(B) for vector </a:t>
              </a:r>
              <a:r>
                <a:rPr lang="it" u="sng">
                  <a:latin typeface="Roboto"/>
                  <a:ea typeface="Roboto"/>
                  <a:cs typeface="Roboto"/>
                  <a:sym typeface="Roboto"/>
                </a:rPr>
                <a:t>v</a:t>
              </a: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 can be done by solving SVP on the lattice with basis matrix: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7"/>
            <p:cNvSpPr txBox="1"/>
            <p:nvPr/>
          </p:nvSpPr>
          <p:spPr>
            <a:xfrm>
              <a:off x="3707025" y="440200"/>
              <a:ext cx="5251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latin typeface="Roboto"/>
                  <a:ea typeface="Roboto"/>
                  <a:cs typeface="Roboto"/>
                  <a:sym typeface="Roboto"/>
                </a:rPr>
                <a:t>Kannan Embedding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latin typeface="Roboto"/>
                  <a:ea typeface="Roboto"/>
                  <a:cs typeface="Roboto"/>
                  <a:sym typeface="Roboto"/>
                </a:rPr>
                <a:t>(See e.g. Galbraith’s “Mathematics of Public Key Cryptography”, Chapter 18)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 - Flag</a:t>
            </a:r>
            <a:endParaRPr i="1"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460950" y="2551400"/>
            <a:ext cx="82221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flag{c4n_1_us3_fd1sk_t0_p4rt1t10n_my_k3ys?}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471900" y="1748200"/>
            <a:ext cx="8222100" cy="22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When using authenticated encryption, remember that commonly used ciphers are </a:t>
            </a:r>
            <a:r>
              <a:rPr b="1" lang="it">
                <a:solidFill>
                  <a:srgbClr val="000000"/>
                </a:solidFill>
              </a:rPr>
              <a:t>not key-committing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Usually not important, but some </a:t>
            </a:r>
            <a:r>
              <a:rPr b="1" lang="it">
                <a:solidFill>
                  <a:srgbClr val="000000"/>
                </a:solidFill>
              </a:rPr>
              <a:t>real-world protocols have been broken</a:t>
            </a:r>
            <a:r>
              <a:rPr lang="it">
                <a:solidFill>
                  <a:srgbClr val="000000"/>
                </a:solidFill>
              </a:rPr>
              <a:t> (OPAQUE and Shadowsocks)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112600" y="4100900"/>
            <a:ext cx="28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Thanks for listening! Questions?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840850" y="1667600"/>
            <a:ext cx="428700" cy="29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2"/>
                </a:solidFill>
              </a:rPr>
              <a:t>G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2"/>
                </a:solidFill>
              </a:rPr>
              <a:t>P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2"/>
                </a:solidFill>
              </a:rPr>
              <a:t>O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2"/>
                </a:solidFill>
              </a:rPr>
              <a:t>C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2200">
                <a:solidFill>
                  <a:schemeClr val="dk2"/>
                </a:solidFill>
              </a:rPr>
              <a:t>S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051450" y="1667600"/>
            <a:ext cx="2473800" cy="29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2"/>
                </a:solidFill>
              </a:rPr>
              <a:t>eneratore di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2"/>
                </a:solidFill>
              </a:rPr>
              <a:t>arole d’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2"/>
                </a:solidFill>
              </a:rPr>
              <a:t>rdine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2"/>
                </a:solidFill>
              </a:rPr>
              <a:t>rittograficamente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200">
                <a:solidFill>
                  <a:schemeClr val="dk2"/>
                </a:solidFill>
              </a:rPr>
              <a:t>icure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00" y="1801274"/>
            <a:ext cx="4379500" cy="24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455000" y="4510225"/>
            <a:ext cx="62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For non-Italians: “Generator of Cryptographically Secure Passwords”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29200" y="1576125"/>
            <a:ext cx="6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59925" y="1752025"/>
            <a:ext cx="24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09600" y="1498725"/>
            <a:ext cx="84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Our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national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GPOCS tries to celebrate the beauty of our nation by generating Italian-themed passwords: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759925" y="2152225"/>
            <a:ext cx="1248826" cy="1668350"/>
            <a:chOff x="759925" y="2152225"/>
            <a:chExt cx="1248826" cy="1668350"/>
          </a:xfrm>
        </p:grpSpPr>
        <p:pic>
          <p:nvPicPr>
            <p:cNvPr id="92" name="Google Shape;9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9925" y="2571750"/>
              <a:ext cx="1248826" cy="1248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5"/>
            <p:cNvSpPr txBox="1"/>
            <p:nvPr/>
          </p:nvSpPr>
          <p:spPr>
            <a:xfrm>
              <a:off x="918738" y="2152225"/>
              <a:ext cx="93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words.txt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2008751" y="2565125"/>
            <a:ext cx="2425574" cy="1262100"/>
            <a:chOff x="2008751" y="2565125"/>
            <a:chExt cx="2425574" cy="1262100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3243625" y="2565125"/>
              <a:ext cx="11907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Lambrusco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Mozzarella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Amatriciana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Orecchiette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…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6" name="Google Shape;96;p15"/>
            <p:cNvGrpSpPr/>
            <p:nvPr/>
          </p:nvGrpSpPr>
          <p:grpSpPr>
            <a:xfrm>
              <a:off x="2008751" y="2802125"/>
              <a:ext cx="1234800" cy="394037"/>
              <a:chOff x="2008751" y="2802125"/>
              <a:chExt cx="1234800" cy="394037"/>
            </a:xfrm>
          </p:grpSpPr>
          <p:cxnSp>
            <p:nvCxnSpPr>
              <p:cNvPr id="97" name="Google Shape;97;p15"/>
              <p:cNvCxnSpPr>
                <a:stCxn id="92" idx="3"/>
                <a:endCxn id="95" idx="1"/>
              </p:cNvCxnSpPr>
              <p:nvPr/>
            </p:nvCxnSpPr>
            <p:spPr>
              <a:xfrm>
                <a:off x="2008751" y="3196162"/>
                <a:ext cx="123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8" name="Google Shape;98;p15"/>
              <p:cNvSpPr txBox="1"/>
              <p:nvPr/>
            </p:nvSpPr>
            <p:spPr>
              <a:xfrm>
                <a:off x="2221450" y="2802125"/>
                <a:ext cx="9312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100">
                    <a:latin typeface="Roboto"/>
                    <a:ea typeface="Roboto"/>
                    <a:cs typeface="Roboto"/>
                    <a:sym typeface="Roboto"/>
                  </a:rPr>
                  <a:t>12 words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9" name="Google Shape;99;p15"/>
          <p:cNvGrpSpPr/>
          <p:nvPr/>
        </p:nvGrpSpPr>
        <p:grpSpPr>
          <a:xfrm>
            <a:off x="4434325" y="2717525"/>
            <a:ext cx="4283675" cy="678750"/>
            <a:chOff x="4434325" y="2717525"/>
            <a:chExt cx="4283675" cy="67875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6616200" y="2996075"/>
              <a:ext cx="210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Orecchiette-Amatriciana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1" name="Google Shape;101;p15"/>
            <p:cNvGrpSpPr/>
            <p:nvPr/>
          </p:nvGrpSpPr>
          <p:grpSpPr>
            <a:xfrm>
              <a:off x="4434325" y="2717525"/>
              <a:ext cx="2181900" cy="523200"/>
              <a:chOff x="4434325" y="2717525"/>
              <a:chExt cx="2181900" cy="523200"/>
            </a:xfrm>
          </p:grpSpPr>
          <p:cxnSp>
            <p:nvCxnSpPr>
              <p:cNvPr id="102" name="Google Shape;102;p15"/>
              <p:cNvCxnSpPr>
                <a:stCxn id="95" idx="3"/>
                <a:endCxn id="100" idx="1"/>
              </p:cNvCxnSpPr>
              <p:nvPr/>
            </p:nvCxnSpPr>
            <p:spPr>
              <a:xfrm>
                <a:off x="4434325" y="3196175"/>
                <a:ext cx="218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3" name="Google Shape;103;p15"/>
              <p:cNvSpPr txBox="1"/>
              <p:nvPr/>
            </p:nvSpPr>
            <p:spPr>
              <a:xfrm>
                <a:off x="4618800" y="2717525"/>
                <a:ext cx="18129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100">
                    <a:latin typeface="Roboto"/>
                    <a:ea typeface="Roboto"/>
                    <a:cs typeface="Roboto"/>
                    <a:sym typeface="Roboto"/>
                  </a:rPr>
                  <a:t>Select two words</a:t>
                </a:r>
                <a:r>
                  <a:rPr baseline="30000" lang="it" sz="1100">
                    <a:latin typeface="Roboto"/>
                    <a:ea typeface="Roboto"/>
                    <a:cs typeface="Roboto"/>
                    <a:sym typeface="Roboto"/>
                  </a:rPr>
                  <a:t>1 </a:t>
                </a:r>
                <a:endParaRPr baseline="30000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100">
                    <a:latin typeface="Roboto"/>
                    <a:ea typeface="Roboto"/>
                    <a:cs typeface="Roboto"/>
                    <a:sym typeface="Roboto"/>
                  </a:rPr>
                  <a:t>and join them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4" name="Google Shape;104;p15"/>
          <p:cNvSpPr txBox="1"/>
          <p:nvPr/>
        </p:nvSpPr>
        <p:spPr>
          <a:xfrm>
            <a:off x="429200" y="4416025"/>
            <a:ext cx="49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[1] Can be the same word, in total 12</a:t>
            </a:r>
            <a:r>
              <a:rPr baseline="30000" lang="it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= 144 passwords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71900" y="1330950"/>
            <a:ext cx="39648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You are given </a:t>
            </a:r>
            <a:r>
              <a:rPr b="1" lang="it" sz="1400">
                <a:solidFill>
                  <a:srgbClr val="000000"/>
                </a:solidFill>
              </a:rPr>
              <a:t>8 queries</a:t>
            </a:r>
            <a:r>
              <a:rPr lang="it" sz="1400">
                <a:solidFill>
                  <a:srgbClr val="000000"/>
                </a:solidFill>
              </a:rPr>
              <a:t> to a decryption oracle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250" y="2419350"/>
            <a:ext cx="1152600" cy="115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6"/>
          <p:cNvGrpSpPr/>
          <p:nvPr/>
        </p:nvGrpSpPr>
        <p:grpSpPr>
          <a:xfrm>
            <a:off x="546800" y="3326975"/>
            <a:ext cx="5116738" cy="666300"/>
            <a:chOff x="546800" y="3326975"/>
            <a:chExt cx="5116738" cy="666300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546800" y="3460025"/>
              <a:ext cx="104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Ciphertext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" name="Google Shape;115;p16"/>
            <p:cNvCxnSpPr>
              <a:stCxn id="114" idx="3"/>
              <a:endCxn id="116" idx="1"/>
            </p:cNvCxnSpPr>
            <p:nvPr/>
          </p:nvCxnSpPr>
          <p:spPr>
            <a:xfrm>
              <a:off x="1589300" y="3660125"/>
              <a:ext cx="134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16"/>
            <p:cNvSpPr/>
            <p:nvPr/>
          </p:nvSpPr>
          <p:spPr>
            <a:xfrm>
              <a:off x="2938038" y="3326975"/>
              <a:ext cx="2725500" cy="66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ChaCha20-Poly1305.Decrypt()</a:t>
              </a:r>
              <a:endParaRPr/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3249875" y="1838250"/>
            <a:ext cx="2101800" cy="1488600"/>
            <a:chOff x="3249875" y="1838250"/>
            <a:chExt cx="2101800" cy="148860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3249875" y="1838250"/>
              <a:ext cx="210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Roboto"/>
                  <a:ea typeface="Roboto"/>
                  <a:cs typeface="Roboto"/>
                  <a:sym typeface="Roboto"/>
                </a:rPr>
                <a:t>Orecchiette-Amatriciana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724475" y="2419350"/>
              <a:ext cx="1152600" cy="507300"/>
            </a:xfrm>
            <a:prstGeom prst="flowChartManualOperation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scrypt</a:t>
              </a:r>
              <a:endParaRPr/>
            </a:p>
          </p:txBody>
        </p:sp>
        <p:cxnSp>
          <p:nvCxnSpPr>
            <p:cNvPr id="120" name="Google Shape;120;p16"/>
            <p:cNvCxnSpPr>
              <a:stCxn id="118" idx="2"/>
              <a:endCxn id="119" idx="0"/>
            </p:cNvCxnSpPr>
            <p:nvPr/>
          </p:nvCxnSpPr>
          <p:spPr>
            <a:xfrm>
              <a:off x="4300775" y="2238450"/>
              <a:ext cx="0" cy="18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" name="Google Shape;121;p16"/>
            <p:cNvCxnSpPr>
              <a:stCxn id="119" idx="2"/>
              <a:endCxn id="116" idx="0"/>
            </p:cNvCxnSpPr>
            <p:nvPr/>
          </p:nvCxnSpPr>
          <p:spPr>
            <a:xfrm>
              <a:off x="4300775" y="2926650"/>
              <a:ext cx="0" cy="40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2" name="Google Shape;122;p16"/>
          <p:cNvGrpSpPr/>
          <p:nvPr/>
        </p:nvGrpSpPr>
        <p:grpSpPr>
          <a:xfrm>
            <a:off x="3144575" y="3993275"/>
            <a:ext cx="2930275" cy="832725"/>
            <a:chOff x="3144575" y="3993275"/>
            <a:chExt cx="2930275" cy="832725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3144575" y="4425800"/>
              <a:ext cx="461400" cy="4002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Ok!</a:t>
              </a:r>
              <a:endParaRPr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4474050" y="4425800"/>
              <a:ext cx="160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Decryption Failed!</a:t>
              </a:r>
              <a:endParaRPr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" name="Google Shape;125;p16"/>
            <p:cNvCxnSpPr>
              <a:stCxn id="116" idx="2"/>
              <a:endCxn id="123" idx="0"/>
            </p:cNvCxnSpPr>
            <p:nvPr/>
          </p:nvCxnSpPr>
          <p:spPr>
            <a:xfrm flipH="1">
              <a:off x="3375288" y="3993275"/>
              <a:ext cx="925500" cy="43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p16"/>
            <p:cNvCxnSpPr>
              <a:stCxn id="116" idx="2"/>
              <a:endCxn id="124" idx="0"/>
            </p:cNvCxnSpPr>
            <p:nvPr/>
          </p:nvCxnSpPr>
          <p:spPr>
            <a:xfrm>
              <a:off x="4300788" y="3993275"/>
              <a:ext cx="973800" cy="43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60950" y="17140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At any time you can submit your guess. If </a:t>
            </a:r>
            <a:r>
              <a:rPr b="1" lang="it">
                <a:solidFill>
                  <a:srgbClr val="000000"/>
                </a:solidFill>
              </a:rPr>
              <a:t>wrong</a:t>
            </a:r>
            <a:r>
              <a:rPr lang="it">
                <a:solidFill>
                  <a:srgbClr val="000000"/>
                </a:solidFill>
              </a:rPr>
              <a:t>, the entire game </a:t>
            </a:r>
            <a:r>
              <a:rPr b="1" lang="it">
                <a:solidFill>
                  <a:srgbClr val="000000"/>
                </a:solidFill>
              </a:rPr>
              <a:t>exits</a:t>
            </a:r>
            <a:r>
              <a:rPr lang="it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If </a:t>
            </a:r>
            <a:r>
              <a:rPr b="1" lang="it">
                <a:solidFill>
                  <a:srgbClr val="000000"/>
                </a:solidFill>
              </a:rPr>
              <a:t>right</a:t>
            </a:r>
            <a:r>
              <a:rPr lang="it">
                <a:solidFill>
                  <a:srgbClr val="000000"/>
                </a:solidFill>
              </a:rPr>
              <a:t>… do it again for 19 more rounds!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it">
                <a:solidFill>
                  <a:srgbClr val="000000"/>
                </a:solidFill>
              </a:rPr>
              <a:t>8 queries </a:t>
            </a:r>
            <a:r>
              <a:rPr lang="it">
                <a:solidFill>
                  <a:srgbClr val="000000"/>
                </a:solidFill>
              </a:rPr>
              <a:t>and </a:t>
            </a:r>
            <a:r>
              <a:rPr b="1" lang="it">
                <a:solidFill>
                  <a:srgbClr val="000000"/>
                </a:solidFill>
              </a:rPr>
              <a:t>144 passwords</a:t>
            </a:r>
            <a:r>
              <a:rPr lang="it">
                <a:solidFill>
                  <a:srgbClr val="000000"/>
                </a:solidFill>
              </a:rPr>
              <a:t>? For </a:t>
            </a:r>
            <a:r>
              <a:rPr b="1" lang="it">
                <a:solidFill>
                  <a:srgbClr val="000000"/>
                </a:solidFill>
              </a:rPr>
              <a:t>20 rounds</a:t>
            </a:r>
            <a:r>
              <a:rPr lang="it">
                <a:solidFill>
                  <a:srgbClr val="000000"/>
                </a:solidFill>
              </a:rPr>
              <a:t>? </a:t>
            </a:r>
            <a:r>
              <a:rPr lang="it">
                <a:solidFill>
                  <a:srgbClr val="000000"/>
                </a:solidFill>
              </a:rPr>
              <a:t>How can you test all passwords?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Can you even win?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Intuition: what if we could try </a:t>
            </a:r>
            <a:r>
              <a:rPr b="1" lang="it">
                <a:solidFill>
                  <a:srgbClr val="000000"/>
                </a:solidFill>
              </a:rPr>
              <a:t>multiple passwords with one attempt</a:t>
            </a:r>
            <a:r>
              <a:rPr lang="it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ChaCha20-Poly1305 is not </a:t>
            </a:r>
            <a:r>
              <a:rPr b="1" lang="it">
                <a:solidFill>
                  <a:srgbClr val="000000"/>
                </a:solidFill>
              </a:rPr>
              <a:t>key-committing</a:t>
            </a:r>
            <a:r>
              <a:rPr lang="it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>
                <a:solidFill>
                  <a:srgbClr val="000000"/>
                </a:solidFill>
              </a:rPr>
              <a:t>Given a set of keys {K</a:t>
            </a:r>
            <a:r>
              <a:rPr baseline="-25000" lang="it">
                <a:solidFill>
                  <a:srgbClr val="000000"/>
                </a:solidFill>
              </a:rPr>
              <a:t>1</a:t>
            </a:r>
            <a:r>
              <a:rPr lang="it">
                <a:solidFill>
                  <a:srgbClr val="000000"/>
                </a:solidFill>
              </a:rPr>
              <a:t>,...,K</a:t>
            </a:r>
            <a:r>
              <a:rPr baseline="-25000" lang="it">
                <a:solidFill>
                  <a:srgbClr val="000000"/>
                </a:solidFill>
              </a:rPr>
              <a:t>n</a:t>
            </a:r>
            <a:r>
              <a:rPr lang="it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>
                <a:solidFill>
                  <a:srgbClr val="000000"/>
                </a:solidFill>
              </a:rPr>
              <a:t>We can find a ciphertext c that decrypts correctly </a:t>
            </a:r>
            <a:r>
              <a:rPr b="1" lang="it">
                <a:solidFill>
                  <a:srgbClr val="000000"/>
                </a:solidFill>
              </a:rPr>
              <a:t>under every key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Idea: do </a:t>
            </a:r>
            <a:r>
              <a:rPr b="1" lang="it">
                <a:solidFill>
                  <a:srgbClr val="000000"/>
                </a:solidFill>
              </a:rPr>
              <a:t>binary search</a:t>
            </a:r>
            <a:r>
              <a:rPr lang="it">
                <a:solidFill>
                  <a:srgbClr val="000000"/>
                </a:solidFill>
              </a:rPr>
              <a:t> over the key space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</a:t>
            </a:r>
            <a:r>
              <a:rPr i="1" lang="it"/>
              <a:t>The paper</a:t>
            </a:r>
            <a:endParaRPr i="1"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78400"/>
            <a:ext cx="54864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2726550" y="4024250"/>
            <a:ext cx="36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Paper by Len et al. 29/11/20 (USENIX 2021)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</a:t>
            </a:r>
            <a:r>
              <a:rPr i="1" lang="it"/>
              <a:t>Creating Splitting Ciphertexts</a:t>
            </a:r>
            <a:endParaRPr i="1"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471900" y="1748200"/>
            <a:ext cx="82221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How easy is it to create these sort of ciphertexts? (</a:t>
            </a:r>
            <a:r>
              <a:rPr i="1" lang="it">
                <a:solidFill>
                  <a:srgbClr val="000000"/>
                </a:solidFill>
              </a:rPr>
              <a:t>Splitting</a:t>
            </a:r>
            <a:r>
              <a:rPr lang="it">
                <a:solidFill>
                  <a:srgbClr val="000000"/>
                </a:solidFill>
              </a:rPr>
              <a:t> ciphertext)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>
                <a:solidFill>
                  <a:srgbClr val="000000"/>
                </a:solidFill>
              </a:rPr>
              <a:t>On the one hand, </a:t>
            </a:r>
            <a:r>
              <a:rPr b="1" lang="it">
                <a:solidFill>
                  <a:srgbClr val="000000"/>
                </a:solidFill>
              </a:rPr>
              <a:t>pretty hard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it">
                <a:solidFill>
                  <a:srgbClr val="000000"/>
                </a:solidFill>
              </a:rPr>
              <a:t>On the other, Google helps by describing a </a:t>
            </a:r>
            <a:r>
              <a:rPr b="1" lang="it">
                <a:solidFill>
                  <a:srgbClr val="000000"/>
                </a:solidFill>
              </a:rPr>
              <a:t>fast</a:t>
            </a:r>
            <a:r>
              <a:rPr lang="it">
                <a:solidFill>
                  <a:srgbClr val="000000"/>
                </a:solidFill>
              </a:rPr>
              <a:t> </a:t>
            </a:r>
            <a:r>
              <a:rPr b="1" lang="it">
                <a:solidFill>
                  <a:srgbClr val="000000"/>
                </a:solidFill>
              </a:rPr>
              <a:t>implementation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74" y="3485975"/>
            <a:ext cx="5838950" cy="12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 - </a:t>
            </a:r>
            <a:r>
              <a:rPr i="1" lang="it"/>
              <a:t>ChaCha20-Poly1305</a:t>
            </a:r>
            <a:endParaRPr i="1"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87" y="1312725"/>
            <a:ext cx="4850131" cy="3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1C4879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