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173d70a9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173d70a9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16f0fb52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16f0fb5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15a8faf5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15a8faf5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173d70a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173d70a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173d70a9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173d70a9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16f0fb52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16f0fb52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173d70a9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173d70a9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9d09cd1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9d09cd1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173d70a9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173d70a9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9d09cd1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9d09cd1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16f0fb5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16f0fb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9d09cd1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9d09cd1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15a8faf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15a8faf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16f0fb5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16f0fb5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15a8faf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15a8faf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16f0fb5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16f0fb5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16f0fb5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16f0fb5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160100"/>
            <a:ext cx="9144000" cy="398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1526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24" name="Google Shape;24;p4"/>
          <p:cNvPicPr preferRelativeResize="0"/>
          <p:nvPr/>
        </p:nvPicPr>
        <p:blipFill>
          <a:blip r:embed="rId2">
            <a:alphaModFix/>
          </a:blip>
          <a:stretch>
            <a:fillRect/>
          </a:stretch>
        </p:blipFill>
        <p:spPr>
          <a:xfrm>
            <a:off x="7587600" y="152938"/>
            <a:ext cx="1106400" cy="846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6" name="Google Shape;36;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2" name="Google Shape;42;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5" name="Google Shape;45;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50" name="Google Shape;50;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7" name="Google Shape;57;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getCUJO/ThreatIntel/blob/master/Scripts/Ghidra/find_dynamic_strings.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document/d/1lyPIbmsYbXnpNj57a261hgOYVpNRcgydurVQIyZOz_o/pu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getCUJO/ThreatIntel/blob/master/Scripts/Ghidra/go_func.py%20(Ghidra)" TargetMode="External"/><Relationship Id="rId4" Type="http://schemas.openxmlformats.org/officeDocument/2006/relationships/hyperlink" Target="https://github.com/mandiant/GoReSy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TeamItaly CTF 2022</a:t>
            </a:r>
            <a:endParaRPr/>
          </a:p>
        </p:txBody>
      </p:sp>
      <p:sp>
        <p:nvSpPr>
          <p:cNvPr id="69" name="Google Shape;69;p13"/>
          <p:cNvSpPr txBox="1"/>
          <p:nvPr>
            <p:ph idx="1" type="subTitle"/>
          </p:nvPr>
        </p:nvSpPr>
        <p:spPr>
          <a:xfrm>
            <a:off x="390525" y="2789125"/>
            <a:ext cx="8222100" cy="13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Challenge</a:t>
            </a:r>
            <a:r>
              <a:rPr lang="it"/>
              <a:t>: 	</a:t>
            </a:r>
            <a:r>
              <a:rPr lang="it"/>
              <a:t>Alice's Adventures in Goland</a:t>
            </a:r>
            <a:endParaRPr/>
          </a:p>
          <a:p>
            <a:pPr indent="0" lvl="0" marL="0" rtl="0" algn="l">
              <a:spcBef>
                <a:spcPts val="0"/>
              </a:spcBef>
              <a:spcAft>
                <a:spcPts val="0"/>
              </a:spcAft>
              <a:buNone/>
            </a:pPr>
            <a:r>
              <a:rPr b="1" lang="it"/>
              <a:t>Category</a:t>
            </a:r>
            <a:r>
              <a:rPr lang="it"/>
              <a:t>: 	Rev</a:t>
            </a:r>
            <a:endParaRPr/>
          </a:p>
          <a:p>
            <a:pPr indent="0" lvl="0" marL="0" rtl="0" algn="l">
              <a:spcBef>
                <a:spcPts val="0"/>
              </a:spcBef>
              <a:spcAft>
                <a:spcPts val="0"/>
              </a:spcAft>
              <a:buNone/>
            </a:pPr>
            <a:r>
              <a:rPr b="1" lang="it"/>
              <a:t>Author</a:t>
            </a:r>
            <a:r>
              <a:rPr lang="it"/>
              <a:t>: 		Simone Petroni @timetravel3</a:t>
            </a:r>
            <a:endParaRPr/>
          </a:p>
        </p:txBody>
      </p:sp>
      <p:pic>
        <p:nvPicPr>
          <p:cNvPr id="70" name="Google Shape;70;p13"/>
          <p:cNvPicPr preferRelativeResize="0"/>
          <p:nvPr/>
        </p:nvPicPr>
        <p:blipFill>
          <a:blip r:embed="rId3">
            <a:alphaModFix/>
          </a:blip>
          <a:stretch>
            <a:fillRect/>
          </a:stretch>
        </p:blipFill>
        <p:spPr>
          <a:xfrm>
            <a:off x="390525" y="421100"/>
            <a:ext cx="1106400" cy="846725"/>
          </a:xfrm>
          <a:prstGeom prst="rect">
            <a:avLst/>
          </a:prstGeom>
          <a:noFill/>
          <a:ln>
            <a:noFill/>
          </a:ln>
        </p:spPr>
      </p:pic>
      <p:pic>
        <p:nvPicPr>
          <p:cNvPr id="71" name="Google Shape;71;p13"/>
          <p:cNvPicPr preferRelativeResize="0"/>
          <p:nvPr/>
        </p:nvPicPr>
        <p:blipFill>
          <a:blip r:embed="rId4">
            <a:alphaModFix/>
          </a:blip>
          <a:stretch>
            <a:fillRect/>
          </a:stretch>
        </p:blipFill>
        <p:spPr>
          <a:xfrm>
            <a:off x="5657575" y="421100"/>
            <a:ext cx="2955039" cy="846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Strings in Go</a:t>
            </a:r>
            <a:endParaRPr/>
          </a:p>
        </p:txBody>
      </p:sp>
      <p:sp>
        <p:nvSpPr>
          <p:cNvPr id="135" name="Google Shape;135;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To improve more the decompiled, you can use script to identify strings within functions since a string in </a:t>
            </a:r>
            <a:r>
              <a:rPr b="1" i="1" lang="it"/>
              <a:t>Go</a:t>
            </a:r>
            <a:r>
              <a:rPr lang="it"/>
              <a:t> is not simply </a:t>
            </a:r>
            <a:r>
              <a:rPr b="1" lang="it"/>
              <a:t>NULL-terminated</a:t>
            </a:r>
            <a:r>
              <a:rPr lang="it"/>
              <a:t>, but is a struct which has only two members a pointer to the length and a pointer to the array of character</a:t>
            </a:r>
            <a:r>
              <a:rPr lang="it"/>
              <a:t>. Recent version of </a:t>
            </a:r>
            <a:r>
              <a:rPr b="1" i="1" lang="it"/>
              <a:t>IDA</a:t>
            </a:r>
            <a:r>
              <a:rPr lang="it"/>
              <a:t> since version </a:t>
            </a:r>
            <a:r>
              <a:rPr i="1" lang="it"/>
              <a:t>7.4,</a:t>
            </a:r>
            <a:r>
              <a:rPr lang="it"/>
              <a:t> do this automatically, but Ghidra has difficulties and uses </a:t>
            </a:r>
            <a:r>
              <a:rPr i="1" lang="it"/>
              <a:t>CONCAT88(len, ptr) </a:t>
            </a:r>
            <a:r>
              <a:rPr lang="it"/>
              <a:t>without showing the string</a:t>
            </a:r>
            <a:r>
              <a:rPr i="1" lang="it"/>
              <a:t>, </a:t>
            </a:r>
            <a:r>
              <a:rPr lang="it"/>
              <a:t>so it</a:t>
            </a:r>
            <a:r>
              <a:rPr lang="it"/>
              <a:t> needs scripts to detect them correctly, here are a few.</a:t>
            </a:r>
            <a:endParaRPr/>
          </a:p>
        </p:txBody>
      </p:sp>
      <p:sp>
        <p:nvSpPr>
          <p:cNvPr id="136" name="Google Shape;136;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Scripts to recover stack strings</a:t>
            </a:r>
            <a:endParaRPr/>
          </a:p>
        </p:txBody>
      </p:sp>
      <p:sp>
        <p:nvSpPr>
          <p:cNvPr id="142" name="Google Shape;142;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u="sng">
                <a:solidFill>
                  <a:schemeClr val="accent5"/>
                </a:solidFill>
                <a:hlinkClick r:id="rId3">
                  <a:extLst>
                    <a:ext uri="{A12FA001-AC4F-418D-AE19-62706E023703}">
                      <ahyp:hlinkClr val="tx"/>
                    </a:ext>
                  </a:extLst>
                </a:hlinkClick>
              </a:rPr>
              <a:t>https://github.com/getCUJO/ThreatIntel/blob/master/Scripts/Ghidra/find_dynamic_strings.py</a:t>
            </a:r>
            <a:endParaRPr/>
          </a:p>
          <a:p>
            <a:pPr indent="-342900" lvl="0" marL="457200" rtl="0" algn="l">
              <a:spcBef>
                <a:spcPts val="0"/>
              </a:spcBef>
              <a:spcAft>
                <a:spcPts val="0"/>
              </a:spcAft>
              <a:buSzPts val="1800"/>
              <a:buChar char="●"/>
            </a:pPr>
            <a:r>
              <a:rPr lang="it"/>
              <a:t>https://github.com/getCUJO/ThreatIntel/blob/master/Scripts/Ghidra/find_static_strings.py</a:t>
            </a:r>
            <a:endParaRPr/>
          </a:p>
        </p:txBody>
      </p:sp>
      <p:sp>
        <p:nvSpPr>
          <p:cNvPr id="143" name="Google Shape;143;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Goroutines</a:t>
            </a:r>
            <a:endParaRPr/>
          </a:p>
        </p:txBody>
      </p:sp>
      <p:sp>
        <p:nvSpPr>
          <p:cNvPr id="149" name="Google Shape;149;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50" name="Google Shape;150;p24"/>
          <p:cNvSpPr txBox="1"/>
          <p:nvPr>
            <p:ph idx="1" type="body"/>
          </p:nvPr>
        </p:nvSpPr>
        <p:spPr>
          <a:xfrm>
            <a:off x="471900" y="1606400"/>
            <a:ext cx="3518700" cy="3022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it"/>
              <a:t>Ghidra and older versions of IDA has difficulties detecting function parameters because go has its own calling convention, but it is easily guessable what are the parameters by looking at the assembly. Here are two calls to </a:t>
            </a:r>
            <a:r>
              <a:rPr b="1" i="1" lang="it"/>
              <a:t>runtime.newproc </a:t>
            </a:r>
            <a:r>
              <a:rPr lang="it"/>
              <a:t>which means the binary runs goroutines. By looking at </a:t>
            </a:r>
            <a:r>
              <a:rPr b="1" i="1" lang="it"/>
              <a:t>func1 </a:t>
            </a:r>
            <a:r>
              <a:rPr lang="it"/>
              <a:t>and </a:t>
            </a:r>
            <a:r>
              <a:rPr b="1" i="1" lang="it"/>
              <a:t>func2</a:t>
            </a:r>
            <a:r>
              <a:rPr lang="it"/>
              <a:t> you can see they are just anti-debugging functions to make debugging more annoying </a:t>
            </a:r>
            <a:r>
              <a:rPr lang="it" sz="1500">
                <a:highlight>
                  <a:srgbClr val="FFFFFF"/>
                </a:highlight>
                <a:latin typeface="Arial"/>
                <a:ea typeface="Arial"/>
                <a:cs typeface="Arial"/>
                <a:sym typeface="Arial"/>
              </a:rPr>
              <a:t>🤌</a:t>
            </a:r>
            <a:r>
              <a:rPr lang="it"/>
              <a:t>.</a:t>
            </a:r>
            <a:endParaRPr/>
          </a:p>
        </p:txBody>
      </p:sp>
      <p:pic>
        <p:nvPicPr>
          <p:cNvPr id="151" name="Google Shape;151;p24"/>
          <p:cNvPicPr preferRelativeResize="0"/>
          <p:nvPr/>
        </p:nvPicPr>
        <p:blipFill>
          <a:blip r:embed="rId3">
            <a:alphaModFix/>
          </a:blip>
          <a:stretch>
            <a:fillRect/>
          </a:stretch>
        </p:blipFill>
        <p:spPr>
          <a:xfrm>
            <a:off x="4295400" y="1919075"/>
            <a:ext cx="4848600" cy="23977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Anti-Debugging</a:t>
            </a:r>
            <a:endParaRPr/>
          </a:p>
        </p:txBody>
      </p:sp>
      <p:sp>
        <p:nvSpPr>
          <p:cNvPr id="157" name="Google Shape;157;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Anti-Debugging</a:t>
            </a:r>
            <a:endParaRPr/>
          </a:p>
        </p:txBody>
      </p:sp>
      <p:sp>
        <p:nvSpPr>
          <p:cNvPr id="163" name="Google Shape;163;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64" name="Google Shape;164;p26"/>
          <p:cNvPicPr preferRelativeResize="0"/>
          <p:nvPr/>
        </p:nvPicPr>
        <p:blipFill>
          <a:blip r:embed="rId3">
            <a:alphaModFix/>
          </a:blip>
          <a:stretch>
            <a:fillRect/>
          </a:stretch>
        </p:blipFill>
        <p:spPr>
          <a:xfrm>
            <a:off x="36800" y="1457400"/>
            <a:ext cx="3769436" cy="3686098"/>
          </a:xfrm>
          <a:prstGeom prst="rect">
            <a:avLst/>
          </a:prstGeom>
          <a:noFill/>
          <a:ln>
            <a:noFill/>
          </a:ln>
        </p:spPr>
      </p:pic>
      <p:sp>
        <p:nvSpPr>
          <p:cNvPr id="165" name="Google Shape;165;p26"/>
          <p:cNvSpPr txBox="1"/>
          <p:nvPr/>
        </p:nvSpPr>
        <p:spPr>
          <a:xfrm>
            <a:off x="1309175" y="1457400"/>
            <a:ext cx="28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Timeout</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Anti-Debugging</a:t>
            </a:r>
            <a:endParaRPr/>
          </a:p>
        </p:txBody>
      </p:sp>
      <p:sp>
        <p:nvSpPr>
          <p:cNvPr id="171" name="Google Shape;171;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72" name="Google Shape;172;p27"/>
          <p:cNvPicPr preferRelativeResize="0"/>
          <p:nvPr/>
        </p:nvPicPr>
        <p:blipFill>
          <a:blip r:embed="rId3">
            <a:alphaModFix/>
          </a:blip>
          <a:stretch>
            <a:fillRect/>
          </a:stretch>
        </p:blipFill>
        <p:spPr>
          <a:xfrm>
            <a:off x="36800" y="1457400"/>
            <a:ext cx="3769436" cy="3686098"/>
          </a:xfrm>
          <a:prstGeom prst="rect">
            <a:avLst/>
          </a:prstGeom>
          <a:noFill/>
          <a:ln>
            <a:noFill/>
          </a:ln>
        </p:spPr>
      </p:pic>
      <p:pic>
        <p:nvPicPr>
          <p:cNvPr id="173" name="Google Shape;173;p27"/>
          <p:cNvPicPr preferRelativeResize="0"/>
          <p:nvPr/>
        </p:nvPicPr>
        <p:blipFill rotWithShape="1">
          <a:blip r:embed="rId4">
            <a:alphaModFix/>
          </a:blip>
          <a:srcRect b="-22899" l="1180" r="-1179" t="22900"/>
          <a:stretch/>
        </p:blipFill>
        <p:spPr>
          <a:xfrm>
            <a:off x="3914275" y="1932575"/>
            <a:ext cx="5093975" cy="1646599"/>
          </a:xfrm>
          <a:prstGeom prst="rect">
            <a:avLst/>
          </a:prstGeom>
          <a:noFill/>
          <a:ln>
            <a:noFill/>
          </a:ln>
        </p:spPr>
      </p:pic>
      <p:sp>
        <p:nvSpPr>
          <p:cNvPr id="174" name="Google Shape;174;p27"/>
          <p:cNvSpPr txBox="1"/>
          <p:nvPr/>
        </p:nvSpPr>
        <p:spPr>
          <a:xfrm>
            <a:off x="1309175" y="1457400"/>
            <a:ext cx="28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Timeout</a:t>
            </a:r>
            <a:endParaRPr>
              <a:latin typeface="Roboto"/>
              <a:ea typeface="Roboto"/>
              <a:cs typeface="Roboto"/>
              <a:sym typeface="Roboto"/>
            </a:endParaRPr>
          </a:p>
        </p:txBody>
      </p:sp>
      <p:sp>
        <p:nvSpPr>
          <p:cNvPr id="175" name="Google Shape;175;p27"/>
          <p:cNvSpPr txBox="1"/>
          <p:nvPr/>
        </p:nvSpPr>
        <p:spPr>
          <a:xfrm>
            <a:off x="5476925" y="1411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Random PTRACE_ME</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Anti-Debugging</a:t>
            </a:r>
            <a:endParaRPr/>
          </a:p>
        </p:txBody>
      </p:sp>
      <p:sp>
        <p:nvSpPr>
          <p:cNvPr id="181" name="Google Shape;181;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82" name="Google Shape;182;p28"/>
          <p:cNvPicPr preferRelativeResize="0"/>
          <p:nvPr/>
        </p:nvPicPr>
        <p:blipFill>
          <a:blip r:embed="rId3">
            <a:alphaModFix/>
          </a:blip>
          <a:stretch>
            <a:fillRect/>
          </a:stretch>
        </p:blipFill>
        <p:spPr>
          <a:xfrm>
            <a:off x="36800" y="1457400"/>
            <a:ext cx="3769436" cy="3686098"/>
          </a:xfrm>
          <a:prstGeom prst="rect">
            <a:avLst/>
          </a:prstGeom>
          <a:noFill/>
          <a:ln>
            <a:noFill/>
          </a:ln>
        </p:spPr>
      </p:pic>
      <p:pic>
        <p:nvPicPr>
          <p:cNvPr id="183" name="Google Shape;183;p28"/>
          <p:cNvPicPr preferRelativeResize="0"/>
          <p:nvPr/>
        </p:nvPicPr>
        <p:blipFill rotWithShape="1">
          <a:blip r:embed="rId4">
            <a:alphaModFix/>
          </a:blip>
          <a:srcRect b="-22899" l="1180" r="-1179" t="22900"/>
          <a:stretch/>
        </p:blipFill>
        <p:spPr>
          <a:xfrm>
            <a:off x="3914275" y="1932575"/>
            <a:ext cx="5093975" cy="1646599"/>
          </a:xfrm>
          <a:prstGeom prst="rect">
            <a:avLst/>
          </a:prstGeom>
          <a:noFill/>
          <a:ln>
            <a:noFill/>
          </a:ln>
        </p:spPr>
      </p:pic>
      <p:sp>
        <p:nvSpPr>
          <p:cNvPr id="184" name="Google Shape;184;p28"/>
          <p:cNvSpPr txBox="1"/>
          <p:nvPr/>
        </p:nvSpPr>
        <p:spPr>
          <a:xfrm>
            <a:off x="1309175" y="1457400"/>
            <a:ext cx="28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Timeout</a:t>
            </a:r>
            <a:endParaRPr>
              <a:latin typeface="Roboto"/>
              <a:ea typeface="Roboto"/>
              <a:cs typeface="Roboto"/>
              <a:sym typeface="Roboto"/>
            </a:endParaRPr>
          </a:p>
        </p:txBody>
      </p:sp>
      <p:sp>
        <p:nvSpPr>
          <p:cNvPr id="185" name="Google Shape;185;p28"/>
          <p:cNvSpPr txBox="1"/>
          <p:nvPr/>
        </p:nvSpPr>
        <p:spPr>
          <a:xfrm>
            <a:off x="5476925" y="1411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Random PTRACE_ME</a:t>
            </a:r>
            <a:endParaRPr>
              <a:latin typeface="Roboto"/>
              <a:ea typeface="Roboto"/>
              <a:cs typeface="Roboto"/>
              <a:sym typeface="Roboto"/>
            </a:endParaRPr>
          </a:p>
        </p:txBody>
      </p:sp>
      <p:pic>
        <p:nvPicPr>
          <p:cNvPr id="186" name="Google Shape;186;p28"/>
          <p:cNvPicPr preferRelativeResize="0"/>
          <p:nvPr/>
        </p:nvPicPr>
        <p:blipFill>
          <a:blip r:embed="rId5">
            <a:alphaModFix/>
          </a:blip>
          <a:stretch>
            <a:fillRect/>
          </a:stretch>
        </p:blipFill>
        <p:spPr>
          <a:xfrm>
            <a:off x="5554399" y="3092150"/>
            <a:ext cx="1475575" cy="1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Conclusion </a:t>
            </a:r>
            <a:endParaRPr/>
          </a:p>
        </p:txBody>
      </p:sp>
      <p:sp>
        <p:nvSpPr>
          <p:cNvPr id="192" name="Google Shape;192;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challenge to determine the right combination of answers used a three-dimensional </a:t>
            </a:r>
            <a:r>
              <a:rPr b="1" i="1" lang="it"/>
              <a:t>8x8x8</a:t>
            </a:r>
            <a:r>
              <a:rPr lang="it"/>
              <a:t> maze, and depending on the answer the user gave the player moved within this maze (6 answers each for every axes and direction). To win the user had to reach coordinate (</a:t>
            </a:r>
            <a:r>
              <a:rPr i="1" lang="it"/>
              <a:t>7,7,7</a:t>
            </a:r>
            <a:r>
              <a:rPr lang="it"/>
              <a:t>) beginning at (</a:t>
            </a:r>
            <a:r>
              <a:rPr i="1" lang="it"/>
              <a:t>0,0,0</a:t>
            </a:r>
            <a:r>
              <a:rPr lang="it"/>
              <a:t>). The maze data is on the stack, at first it may seem high entropy random data but the program basically uses the parity of each byte to determine where a user can move (if the byte is odd it is a valid position, otherwise it is not and the program exits). Multiple solution do exist.</a:t>
            </a:r>
            <a:endParaRPr/>
          </a:p>
        </p:txBody>
      </p:sp>
      <p:sp>
        <p:nvSpPr>
          <p:cNvPr id="193" name="Google Shape;193;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Flag</a:t>
            </a:r>
            <a:endParaRPr/>
          </a:p>
        </p:txBody>
      </p:sp>
      <p:sp>
        <p:nvSpPr>
          <p:cNvPr id="199" name="Google Shape;199;p30"/>
          <p:cNvSpPr txBox="1"/>
          <p:nvPr>
            <p:ph idx="1" type="body"/>
          </p:nvPr>
        </p:nvSpPr>
        <p:spPr>
          <a:xfrm>
            <a:off x="3325950" y="2694160"/>
            <a:ext cx="4543500" cy="805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a:t>flag{s0_h4v3_y0u_f0und_y0ur_w4y_0ut?}</a:t>
            </a:r>
            <a:endParaRPr/>
          </a:p>
          <a:p>
            <a:pPr indent="0" lvl="0" marL="0" rtl="0" algn="l">
              <a:spcBef>
                <a:spcPts val="1200"/>
              </a:spcBef>
              <a:spcAft>
                <a:spcPts val="1200"/>
              </a:spcAft>
              <a:buNone/>
            </a:pPr>
            <a:r>
              <a:rPr lang="it"/>
              <a:t>GG @Matte23</a:t>
            </a:r>
            <a:endParaRPr/>
          </a:p>
        </p:txBody>
      </p:sp>
      <p:sp>
        <p:nvSpPr>
          <p:cNvPr id="200" name="Google Shape;200;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01" name="Google Shape;201;p30"/>
          <p:cNvPicPr preferRelativeResize="0"/>
          <p:nvPr/>
        </p:nvPicPr>
        <p:blipFill>
          <a:blip r:embed="rId3">
            <a:alphaModFix/>
          </a:blip>
          <a:stretch>
            <a:fillRect/>
          </a:stretch>
        </p:blipFill>
        <p:spPr>
          <a:xfrm>
            <a:off x="107150" y="1294000"/>
            <a:ext cx="2253424" cy="3795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Introduction</a:t>
            </a:r>
            <a:endParaRPr/>
          </a:p>
        </p:txBody>
      </p:sp>
      <p:sp>
        <p:nvSpPr>
          <p:cNvPr id="77" name="Google Shape;77;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challenge was written in </a:t>
            </a:r>
            <a:r>
              <a:rPr b="1" i="1" lang="it"/>
              <a:t>Go</a:t>
            </a:r>
            <a:r>
              <a:rPr lang="it"/>
              <a:t>, statically compiled, stripped and without debug information. The binary presents questions, which the right combination of answers will print the </a:t>
            </a:r>
            <a:r>
              <a:rPr i="1" lang="it"/>
              <a:t>flag</a:t>
            </a:r>
            <a:r>
              <a:rPr lang="it"/>
              <a:t>.</a:t>
            </a:r>
            <a:endParaRPr/>
          </a:p>
        </p:txBody>
      </p:sp>
      <p:sp>
        <p:nvSpPr>
          <p:cNvPr id="78" name="Google Shape;78;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Challenge preview</a:t>
            </a:r>
            <a:endParaRPr/>
          </a:p>
        </p:txBody>
      </p:sp>
      <p:sp>
        <p:nvSpPr>
          <p:cNvPr id="84" name="Google Shape;84;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85" name="Google Shape;85;p15"/>
          <p:cNvPicPr preferRelativeResize="0"/>
          <p:nvPr/>
        </p:nvPicPr>
        <p:blipFill>
          <a:blip r:embed="rId3">
            <a:alphaModFix/>
          </a:blip>
          <a:stretch>
            <a:fillRect/>
          </a:stretch>
        </p:blipFill>
        <p:spPr>
          <a:xfrm>
            <a:off x="511625" y="763100"/>
            <a:ext cx="3975749" cy="4326124"/>
          </a:xfrm>
          <a:prstGeom prst="rect">
            <a:avLst/>
          </a:prstGeom>
          <a:noFill/>
          <a:ln>
            <a:noFill/>
          </a:ln>
        </p:spPr>
      </p:pic>
      <p:pic>
        <p:nvPicPr>
          <p:cNvPr id="86" name="Google Shape;86;p15"/>
          <p:cNvPicPr preferRelativeResize="0"/>
          <p:nvPr/>
        </p:nvPicPr>
        <p:blipFill>
          <a:blip r:embed="rId4">
            <a:alphaModFix/>
          </a:blip>
          <a:stretch>
            <a:fillRect/>
          </a:stretch>
        </p:blipFill>
        <p:spPr>
          <a:xfrm>
            <a:off x="5356250" y="763100"/>
            <a:ext cx="2572510" cy="4272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Vuln</a:t>
            </a:r>
            <a:endParaRPr/>
          </a:p>
        </p:txBody>
      </p:sp>
      <p:sp>
        <p:nvSpPr>
          <p:cNvPr id="92" name="Google Shape;92;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binary as already said is statically compiled, stripped, and without any debug information, so function names are not present, but since there still is the </a:t>
            </a:r>
            <a:r>
              <a:rPr i="1" lang="it"/>
              <a:t>.gopclntab</a:t>
            </a:r>
            <a:r>
              <a:rPr lang="it"/>
              <a:t> (The version of </a:t>
            </a:r>
            <a:r>
              <a:rPr i="1" lang="it"/>
              <a:t>Go</a:t>
            </a:r>
            <a:r>
              <a:rPr lang="it"/>
              <a:t> I used is recent &gt;= </a:t>
            </a:r>
            <a:r>
              <a:rPr lang="it" u="sng">
                <a:solidFill>
                  <a:schemeClr val="hlink"/>
                </a:solidFill>
                <a:hlinkClick r:id="rId3"/>
              </a:rPr>
              <a:t>1.2</a:t>
            </a:r>
            <a:r>
              <a:rPr lang="it"/>
              <a:t>) section it is possible to recover function names, and this makes the decompiled much more readable. Multiple already written scripts exists for </a:t>
            </a:r>
            <a:r>
              <a:rPr i="1" lang="it"/>
              <a:t>Ghidra</a:t>
            </a:r>
            <a:r>
              <a:rPr lang="it"/>
              <a:t>,</a:t>
            </a:r>
            <a:r>
              <a:rPr i="1" lang="it"/>
              <a:t> IDA</a:t>
            </a:r>
            <a:r>
              <a:rPr lang="it"/>
              <a:t>, and </a:t>
            </a:r>
            <a:r>
              <a:rPr i="1" lang="it"/>
              <a:t>Binary Ninja</a:t>
            </a:r>
            <a:r>
              <a:rPr lang="it"/>
              <a:t>. There is a few that i personally tested.</a:t>
            </a:r>
            <a:endParaRPr/>
          </a:p>
        </p:txBody>
      </p:sp>
      <p:sp>
        <p:nvSpPr>
          <p:cNvPr id="93" name="Google Shape;93;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Scripts to recover function names</a:t>
            </a:r>
            <a:endParaRPr/>
          </a:p>
        </p:txBody>
      </p:sp>
      <p:sp>
        <p:nvSpPr>
          <p:cNvPr id="99" name="Google Shape;99;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u="sng">
                <a:solidFill>
                  <a:schemeClr val="hlink"/>
                </a:solidFill>
                <a:hlinkClick r:id="rId3"/>
              </a:rPr>
              <a:t>https://github.com/getCUJO/ThreatIntel/blob/master/Scripts/Ghidra/go_func.py (Ghidra)</a:t>
            </a:r>
            <a:endParaRPr/>
          </a:p>
          <a:p>
            <a:pPr indent="-342900" lvl="0" marL="457200" rtl="0" algn="l">
              <a:spcBef>
                <a:spcPts val="0"/>
              </a:spcBef>
              <a:spcAft>
                <a:spcPts val="0"/>
              </a:spcAft>
              <a:buSzPts val="1800"/>
              <a:buChar char="●"/>
            </a:pPr>
            <a:r>
              <a:rPr lang="it" u="sng">
                <a:solidFill>
                  <a:schemeClr val="hlink"/>
                </a:solidFill>
                <a:hlinkClick r:id="rId4"/>
              </a:rPr>
              <a:t>https://github.com/mandiant/GoReSym</a:t>
            </a:r>
            <a:r>
              <a:rPr lang="it"/>
              <a:t> (IDA)</a:t>
            </a:r>
            <a:endParaRPr/>
          </a:p>
        </p:txBody>
      </p:sp>
      <p:sp>
        <p:nvSpPr>
          <p:cNvPr id="100" name="Google Shape;100;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06" name="Google Shape;106;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Decompiler after scripts execution</a:t>
            </a:r>
            <a:endParaRPr/>
          </a:p>
        </p:txBody>
      </p:sp>
      <p:pic>
        <p:nvPicPr>
          <p:cNvPr id="107" name="Google Shape;107;p18"/>
          <p:cNvPicPr preferRelativeResize="0"/>
          <p:nvPr/>
        </p:nvPicPr>
        <p:blipFill>
          <a:blip r:embed="rId3">
            <a:alphaModFix/>
          </a:blip>
          <a:stretch>
            <a:fillRect/>
          </a:stretch>
        </p:blipFill>
        <p:spPr>
          <a:xfrm>
            <a:off x="-58000" y="768175"/>
            <a:ext cx="4751451" cy="437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13" name="Google Shape;113;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Decompiler after scripts execution</a:t>
            </a:r>
            <a:endParaRPr/>
          </a:p>
        </p:txBody>
      </p:sp>
      <p:pic>
        <p:nvPicPr>
          <p:cNvPr id="114" name="Google Shape;114;p19"/>
          <p:cNvPicPr preferRelativeResize="0"/>
          <p:nvPr/>
        </p:nvPicPr>
        <p:blipFill>
          <a:blip r:embed="rId3">
            <a:alphaModFix/>
          </a:blip>
          <a:stretch>
            <a:fillRect/>
          </a:stretch>
        </p:blipFill>
        <p:spPr>
          <a:xfrm>
            <a:off x="4693450" y="768175"/>
            <a:ext cx="4508550" cy="4375326"/>
          </a:xfrm>
          <a:prstGeom prst="rect">
            <a:avLst/>
          </a:prstGeom>
          <a:noFill/>
          <a:ln>
            <a:noFill/>
          </a:ln>
        </p:spPr>
      </p:pic>
      <p:pic>
        <p:nvPicPr>
          <p:cNvPr id="115" name="Google Shape;115;p19"/>
          <p:cNvPicPr preferRelativeResize="0"/>
          <p:nvPr/>
        </p:nvPicPr>
        <p:blipFill>
          <a:blip r:embed="rId4">
            <a:alphaModFix/>
          </a:blip>
          <a:stretch>
            <a:fillRect/>
          </a:stretch>
        </p:blipFill>
        <p:spPr>
          <a:xfrm>
            <a:off x="-58000" y="768175"/>
            <a:ext cx="4751451" cy="437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21" name="Google Shape;121;p20"/>
          <p:cNvPicPr preferRelativeResize="0"/>
          <p:nvPr/>
        </p:nvPicPr>
        <p:blipFill>
          <a:blip r:embed="rId3">
            <a:alphaModFix/>
          </a:blip>
          <a:stretch>
            <a:fillRect/>
          </a:stretch>
        </p:blipFill>
        <p:spPr>
          <a:xfrm>
            <a:off x="2929175" y="619725"/>
            <a:ext cx="3164738" cy="421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Decompiler after scripts execution</a:t>
            </a:r>
            <a:endParaRPr/>
          </a:p>
        </p:txBody>
      </p:sp>
      <p:pic>
        <p:nvPicPr>
          <p:cNvPr id="128" name="Google Shape;128;p21"/>
          <p:cNvPicPr preferRelativeResize="0"/>
          <p:nvPr/>
        </p:nvPicPr>
        <p:blipFill>
          <a:blip r:embed="rId3">
            <a:alphaModFix/>
          </a:blip>
          <a:stretch>
            <a:fillRect/>
          </a:stretch>
        </p:blipFill>
        <p:spPr>
          <a:xfrm>
            <a:off x="4693450" y="768175"/>
            <a:ext cx="4508550" cy="4375326"/>
          </a:xfrm>
          <a:prstGeom prst="rect">
            <a:avLst/>
          </a:prstGeom>
          <a:noFill/>
          <a:ln>
            <a:noFill/>
          </a:ln>
        </p:spPr>
      </p:pic>
      <p:pic>
        <p:nvPicPr>
          <p:cNvPr id="129" name="Google Shape;129;p21"/>
          <p:cNvPicPr preferRelativeResize="0"/>
          <p:nvPr/>
        </p:nvPicPr>
        <p:blipFill>
          <a:blip r:embed="rId4">
            <a:alphaModFix/>
          </a:blip>
          <a:stretch>
            <a:fillRect/>
          </a:stretch>
        </p:blipFill>
        <p:spPr>
          <a:xfrm>
            <a:off x="-58000" y="768175"/>
            <a:ext cx="4751451" cy="437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1C4879"/>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