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49d09cd11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49d09cd11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517336f3a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517336f3a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49d09cd11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49d09cd11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517336f3a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517336f3a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517336f3a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517336f3a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517336f3a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517336f3a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517336f3a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517336f3a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49d09cd11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49d09cd11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8" name="Shape 58"/>
        <p:cNvGrpSpPr/>
        <p:nvPr/>
      </p:nvGrpSpPr>
      <p:grpSpPr>
        <a:xfrm>
          <a:off x="0" y="0"/>
          <a:ext cx="0" cy="0"/>
          <a:chOff x="0" y="0"/>
          <a:chExt cx="0" cy="0"/>
        </a:xfrm>
      </p:grpSpPr>
      <p:sp>
        <p:nvSpPr>
          <p:cNvPr id="59" name="Google Shape;59;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60" name="Google Shape;60;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1" name="Google Shape;61;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2" name="Shape 62"/>
        <p:cNvGrpSpPr/>
        <p:nvPr/>
      </p:nvGrpSpPr>
      <p:grpSpPr>
        <a:xfrm>
          <a:off x="0" y="0"/>
          <a:ext cx="0" cy="0"/>
          <a:chOff x="0" y="0"/>
          <a:chExt cx="0" cy="0"/>
        </a:xfrm>
      </p:grpSpPr>
      <p:sp>
        <p:nvSpPr>
          <p:cNvPr id="63" name="Google Shape;63;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160100"/>
            <a:ext cx="9144000" cy="3983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1526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0"/>
            <a:ext cx="7115700" cy="1152600"/>
          </a:xfrm>
          <a:prstGeom prst="rect">
            <a:avLst/>
          </a:prstGeom>
        </p:spPr>
        <p:txBody>
          <a:bodyPr anchorCtr="0" anchor="ctr"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pic>
        <p:nvPicPr>
          <p:cNvPr id="24" name="Google Shape;24;p4"/>
          <p:cNvPicPr preferRelativeResize="0"/>
          <p:nvPr/>
        </p:nvPicPr>
        <p:blipFill>
          <a:blip r:embed="rId2">
            <a:alphaModFix/>
          </a:blip>
          <a:stretch>
            <a:fillRect/>
          </a:stretch>
        </p:blipFill>
        <p:spPr>
          <a:xfrm>
            <a:off x="7587600" y="152938"/>
            <a:ext cx="1106400" cy="8467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9" name="Google Shape;29;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6" name="Google Shape;36;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1" name="Google Shape;41;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2" name="Google Shape;42;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5" name="Google Shape;45;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50" name="Google Shape;50;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2" name="Google Shape;52;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7" name="Google Shape;57;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prism dir="l"/>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t"/>
              <a:t>TeamItaly CTF 2022</a:t>
            </a:r>
            <a:endParaRPr/>
          </a:p>
        </p:txBody>
      </p:sp>
      <p:sp>
        <p:nvSpPr>
          <p:cNvPr id="69" name="Google Shape;69;p13"/>
          <p:cNvSpPr txBox="1"/>
          <p:nvPr>
            <p:ph idx="1" type="subTitle"/>
          </p:nvPr>
        </p:nvSpPr>
        <p:spPr>
          <a:xfrm>
            <a:off x="390525" y="2789125"/>
            <a:ext cx="8222100" cy="13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a:t>Challenge</a:t>
            </a:r>
            <a:r>
              <a:rPr lang="it"/>
              <a:t>: 	Lazy platform</a:t>
            </a:r>
            <a:endParaRPr/>
          </a:p>
          <a:p>
            <a:pPr indent="0" lvl="0" marL="0" rtl="0" algn="l">
              <a:spcBef>
                <a:spcPts val="0"/>
              </a:spcBef>
              <a:spcAft>
                <a:spcPts val="0"/>
              </a:spcAft>
              <a:buNone/>
            </a:pPr>
            <a:r>
              <a:rPr b="1" lang="it"/>
              <a:t>Category</a:t>
            </a:r>
            <a:r>
              <a:rPr lang="it"/>
              <a:t>: 	crypto</a:t>
            </a:r>
            <a:endParaRPr/>
          </a:p>
          <a:p>
            <a:pPr indent="0" lvl="0" marL="0" rtl="0" algn="l">
              <a:spcBef>
                <a:spcPts val="0"/>
              </a:spcBef>
              <a:spcAft>
                <a:spcPts val="0"/>
              </a:spcAft>
              <a:buNone/>
            </a:pPr>
            <a:r>
              <a:rPr b="1" lang="it"/>
              <a:t>Author</a:t>
            </a:r>
            <a:r>
              <a:rPr lang="it"/>
              <a:t>: 		Mattia Lorenzo Chiabrando @mattiabrandon</a:t>
            </a:r>
            <a:endParaRPr/>
          </a:p>
        </p:txBody>
      </p:sp>
      <p:pic>
        <p:nvPicPr>
          <p:cNvPr id="70" name="Google Shape;70;p13"/>
          <p:cNvPicPr preferRelativeResize="0"/>
          <p:nvPr/>
        </p:nvPicPr>
        <p:blipFill>
          <a:blip r:embed="rId3">
            <a:alphaModFix/>
          </a:blip>
          <a:stretch>
            <a:fillRect/>
          </a:stretch>
        </p:blipFill>
        <p:spPr>
          <a:xfrm>
            <a:off x="390525" y="421100"/>
            <a:ext cx="1106400" cy="846725"/>
          </a:xfrm>
          <a:prstGeom prst="rect">
            <a:avLst/>
          </a:prstGeom>
          <a:noFill/>
          <a:ln>
            <a:noFill/>
          </a:ln>
        </p:spPr>
      </p:pic>
      <p:pic>
        <p:nvPicPr>
          <p:cNvPr id="71" name="Google Shape;71;p13"/>
          <p:cNvPicPr preferRelativeResize="0"/>
          <p:nvPr/>
        </p:nvPicPr>
        <p:blipFill>
          <a:blip r:embed="rId4">
            <a:alphaModFix/>
          </a:blip>
          <a:stretch>
            <a:fillRect/>
          </a:stretch>
        </p:blipFill>
        <p:spPr>
          <a:xfrm>
            <a:off x="5657575" y="421100"/>
            <a:ext cx="2955039" cy="846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ph type="title"/>
          </p:nvPr>
        </p:nvSpPr>
        <p:spPr>
          <a:xfrm>
            <a:off x="471900" y="0"/>
            <a:ext cx="7115700" cy="11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Introduction</a:t>
            </a:r>
            <a:endParaRPr/>
          </a:p>
        </p:txBody>
      </p:sp>
      <p:sp>
        <p:nvSpPr>
          <p:cNvPr id="77" name="Google Shape;77;p14"/>
          <p:cNvSpPr txBox="1"/>
          <p:nvPr>
            <p:ph idx="1" type="body"/>
          </p:nvPr>
        </p:nvSpPr>
        <p:spPr>
          <a:xfrm>
            <a:off x="460950" y="3235450"/>
            <a:ext cx="8222100" cy="10989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it"/>
              <a:t>The challenge presents as an oracle with the decryption disabled, with the possibility to encrypt any message with AES-CBC and get the ciphertext of the encrypted flag.</a:t>
            </a:r>
            <a:endParaRPr/>
          </a:p>
        </p:txBody>
      </p:sp>
      <p:sp>
        <p:nvSpPr>
          <p:cNvPr id="78" name="Google Shape;78;p1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79" name="Google Shape;79;p14"/>
          <p:cNvPicPr preferRelativeResize="0"/>
          <p:nvPr/>
        </p:nvPicPr>
        <p:blipFill>
          <a:blip r:embed="rId3">
            <a:alphaModFix/>
          </a:blip>
          <a:stretch>
            <a:fillRect/>
          </a:stretch>
        </p:blipFill>
        <p:spPr>
          <a:xfrm>
            <a:off x="461001" y="1997475"/>
            <a:ext cx="8222000" cy="106818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1000"/>
                                        <p:tgtEl>
                                          <p:spTgt spid="79"/>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mph" presetID="8" presetSubtype="0">
                                  <p:stCondLst>
                                    <p:cond delay="0"/>
                                  </p:stCondLst>
                                  <p:childTnLst>
                                    <p:animRot by="-21600000">
                                      <p:cBhvr>
                                        <p:cTn dur="1000" fill="hold"/>
                                        <p:tgtEl>
                                          <p:spTgt spid="77"/>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471900" y="0"/>
            <a:ext cx="7115700" cy="11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Introduction</a:t>
            </a:r>
            <a:endParaRPr/>
          </a:p>
        </p:txBody>
      </p:sp>
      <p:sp>
        <p:nvSpPr>
          <p:cNvPr id="85" name="Google Shape;85;p15"/>
          <p:cNvSpPr txBox="1"/>
          <p:nvPr>
            <p:ph idx="1" type="body"/>
          </p:nvPr>
        </p:nvSpPr>
        <p:spPr>
          <a:xfrm>
            <a:off x="460963" y="4020550"/>
            <a:ext cx="8222100" cy="87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When the encryption is called with any text, it gives as response the </a:t>
            </a:r>
            <a:r>
              <a:rPr lang="it"/>
              <a:t>resulting </a:t>
            </a:r>
            <a:r>
              <a:rPr lang="it"/>
              <a:t>ciphertext and the key and IV used for the AES-CBC encryption.</a:t>
            </a:r>
            <a:endParaRPr/>
          </a:p>
        </p:txBody>
      </p:sp>
      <p:sp>
        <p:nvSpPr>
          <p:cNvPr id="86" name="Google Shape;86;p1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87" name="Google Shape;87;p15"/>
          <p:cNvPicPr preferRelativeResize="0"/>
          <p:nvPr/>
        </p:nvPicPr>
        <p:blipFill>
          <a:blip r:embed="rId3">
            <a:alphaModFix/>
          </a:blip>
          <a:stretch>
            <a:fillRect/>
          </a:stretch>
        </p:blipFill>
        <p:spPr>
          <a:xfrm>
            <a:off x="490900" y="1654450"/>
            <a:ext cx="8162232" cy="2193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1000"/>
                                        <p:tgtEl>
                                          <p:spTgt spid="87"/>
                                        </p:tgtEl>
                                        <p:attrNameLst>
                                          <p:attrName>ppt_w</p:attrName>
                                        </p:attrNameLst>
                                      </p:cBhvr>
                                      <p:tavLst>
                                        <p:tav fmla="" tm="0">
                                          <p:val>
                                            <p:strVal val="0"/>
                                          </p:val>
                                        </p:tav>
                                        <p:tav fmla="" tm="100000">
                                          <p:val>
                                            <p:strVal val="#ppt_w"/>
                                          </p:val>
                                        </p:tav>
                                      </p:tavLst>
                                    </p:anim>
                                    <p:anim calcmode="lin" valueType="num">
                                      <p:cBhvr additive="base">
                                        <p:cTn dur="1000"/>
                                        <p:tgtEl>
                                          <p:spTgt spid="87"/>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85"/>
                                        </p:tgtEl>
                                        <p:attrNameLst>
                                          <p:attrName>style.visibility</p:attrName>
                                        </p:attrNameLst>
                                      </p:cBhvr>
                                      <p:to>
                                        <p:strVal val="visible"/>
                                      </p:to>
                                    </p:set>
                                    <p:anim calcmode="lin" valueType="num">
                                      <p:cBhvr additive="base">
                                        <p:cTn dur="1000"/>
                                        <p:tgtEl>
                                          <p:spTgt spid="8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471900" y="0"/>
            <a:ext cx="7115700" cy="11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Use of Python’s </a:t>
            </a:r>
            <a:r>
              <a:rPr lang="it">
                <a:latin typeface="Consolas"/>
                <a:ea typeface="Consolas"/>
                <a:cs typeface="Consolas"/>
                <a:sym typeface="Consolas"/>
              </a:rPr>
              <a:t>random </a:t>
            </a:r>
            <a:r>
              <a:rPr lang="it"/>
              <a:t>module</a:t>
            </a:r>
            <a:endParaRPr/>
          </a:p>
        </p:txBody>
      </p:sp>
      <p:sp>
        <p:nvSpPr>
          <p:cNvPr id="93" name="Google Shape;93;p16"/>
          <p:cNvSpPr txBox="1"/>
          <p:nvPr>
            <p:ph idx="1" type="body"/>
          </p:nvPr>
        </p:nvSpPr>
        <p:spPr>
          <a:xfrm>
            <a:off x="460950" y="3183675"/>
            <a:ext cx="8222100" cy="14175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it"/>
              <a:t>The thing to notice in this challenge is that every time we call getrandbytes, this function calls </a:t>
            </a:r>
            <a:r>
              <a:rPr lang="it">
                <a:latin typeface="Consolas"/>
                <a:ea typeface="Consolas"/>
                <a:cs typeface="Consolas"/>
                <a:sym typeface="Consolas"/>
              </a:rPr>
              <a:t>random.getrandbits</a:t>
            </a:r>
            <a:r>
              <a:rPr lang="it"/>
              <a:t>, that is not a CSPRNG, as it is simply an implementation of </a:t>
            </a:r>
            <a:r>
              <a:rPr lang="it"/>
              <a:t>MT19937, hence the results can be predicted having enough data.</a:t>
            </a:r>
            <a:endParaRPr/>
          </a:p>
        </p:txBody>
      </p:sp>
      <p:sp>
        <p:nvSpPr>
          <p:cNvPr id="94" name="Google Shape;94;p1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95" name="Google Shape;95;p16"/>
          <p:cNvPicPr preferRelativeResize="0"/>
          <p:nvPr/>
        </p:nvPicPr>
        <p:blipFill>
          <a:blip r:embed="rId3">
            <a:alphaModFix/>
          </a:blip>
          <a:stretch>
            <a:fillRect/>
          </a:stretch>
        </p:blipFill>
        <p:spPr>
          <a:xfrm>
            <a:off x="1368600" y="1703850"/>
            <a:ext cx="6295099" cy="1310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471900" y="0"/>
            <a:ext cx="7115700" cy="11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Use of Python’s </a:t>
            </a:r>
            <a:r>
              <a:rPr lang="it">
                <a:latin typeface="Consolas"/>
                <a:ea typeface="Consolas"/>
                <a:cs typeface="Consolas"/>
                <a:sym typeface="Consolas"/>
              </a:rPr>
              <a:t>random </a:t>
            </a:r>
            <a:r>
              <a:rPr lang="it"/>
              <a:t>module</a:t>
            </a:r>
            <a:endParaRPr/>
          </a:p>
        </p:txBody>
      </p:sp>
      <p:sp>
        <p:nvSpPr>
          <p:cNvPr id="101" name="Google Shape;101;p17"/>
          <p:cNvSpPr txBox="1"/>
          <p:nvPr>
            <p:ph idx="1" type="body"/>
          </p:nvPr>
        </p:nvSpPr>
        <p:spPr>
          <a:xfrm>
            <a:off x="460950" y="1976900"/>
            <a:ext cx="8222100" cy="23736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it"/>
              <a:t>We can use the python’s </a:t>
            </a:r>
            <a:r>
              <a:rPr lang="it">
                <a:latin typeface="Consolas"/>
                <a:ea typeface="Consolas"/>
                <a:cs typeface="Consolas"/>
                <a:sym typeface="Consolas"/>
              </a:rPr>
              <a:t>randcrack</a:t>
            </a:r>
            <a:r>
              <a:rPr lang="it"/>
              <a:t> module to break the Mersenne Twister, so we need 624 integers (624 * 32 = 19.968 bits) generated from the Mersenne Twister to predict new values. We can get them by encrypting some messages and feed the cracked the bytes used to generate the key and the IV, that are respectively 32 and 16 for each message, hence (32 + 16) * 8 = 384 bits, so we need to encrypt 19.968 / 384 = 52 messages to shift MT’s state and finish feeding the cracker’s state.</a:t>
            </a:r>
            <a:endParaRPr/>
          </a:p>
        </p:txBody>
      </p:sp>
      <p:sp>
        <p:nvSpPr>
          <p:cNvPr id="102" name="Google Shape;102;p1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mph" presetID="8" presetSubtype="0">
                                  <p:stCondLst>
                                    <p:cond delay="0"/>
                                  </p:stCondLst>
                                  <p:childTnLst>
                                    <p:animRot by="-21600000">
                                      <p:cBhvr>
                                        <p:cTn dur="1000" fill="hold"/>
                                        <p:tgtEl>
                                          <p:spTgt spid="101"/>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471900" y="0"/>
            <a:ext cx="7115700" cy="11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Use of Python’s </a:t>
            </a:r>
            <a:r>
              <a:rPr lang="it">
                <a:latin typeface="Consolas"/>
                <a:ea typeface="Consolas"/>
                <a:cs typeface="Consolas"/>
                <a:sym typeface="Consolas"/>
              </a:rPr>
              <a:t>random </a:t>
            </a:r>
            <a:r>
              <a:rPr lang="it"/>
              <a:t>module</a:t>
            </a:r>
            <a:endParaRPr/>
          </a:p>
        </p:txBody>
      </p:sp>
      <p:sp>
        <p:nvSpPr>
          <p:cNvPr id="108" name="Google Shape;108;p18"/>
          <p:cNvSpPr txBox="1"/>
          <p:nvPr>
            <p:ph idx="1" type="body"/>
          </p:nvPr>
        </p:nvSpPr>
        <p:spPr>
          <a:xfrm>
            <a:off x="460950" y="3596725"/>
            <a:ext cx="8222100" cy="10989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it"/>
              <a:t>Finally, we can get the flag’s ciphertext from the remote service and predict the values that have been used from the server for the key and the IV with our cracked, then simply decrypt the ciphertext and get our flag.</a:t>
            </a:r>
            <a:endParaRPr/>
          </a:p>
        </p:txBody>
      </p:sp>
      <p:sp>
        <p:nvSpPr>
          <p:cNvPr id="109" name="Google Shape;109;p1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10" name="Google Shape;110;p18"/>
          <p:cNvPicPr preferRelativeResize="0"/>
          <p:nvPr/>
        </p:nvPicPr>
        <p:blipFill>
          <a:blip r:embed="rId3">
            <a:alphaModFix/>
          </a:blip>
          <a:stretch>
            <a:fillRect/>
          </a:stretch>
        </p:blipFill>
        <p:spPr>
          <a:xfrm>
            <a:off x="460950" y="1559625"/>
            <a:ext cx="8222100" cy="1867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1000" fill="hold"/>
                                        <p:tgtEl>
                                          <p:spTgt spid="110"/>
                                        </p:tgtEl>
                                        <p:attrNameLst>
                                          <p:attrName>r</p:attrName>
                                        </p:attrNameLst>
                                      </p:cBhvr>
                                    </p:animRot>
                                  </p:childTnLst>
                                </p:cTn>
                              </p:par>
                              <p:par>
                                <p:cTn fill="hold" nodeType="withEffect" presetClass="emph" presetID="8" presetSubtype="0">
                                  <p:stCondLst>
                                    <p:cond delay="0"/>
                                  </p:stCondLst>
                                  <p:childTnLst>
                                    <p:animRot by="-21600000">
                                      <p:cBhvr>
                                        <p:cTn dur="1000" fill="hold"/>
                                        <p:tgtEl>
                                          <p:spTgt spid="108"/>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471900" y="0"/>
            <a:ext cx="7115700" cy="11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Use of Python’s </a:t>
            </a:r>
            <a:r>
              <a:rPr lang="it">
                <a:latin typeface="Consolas"/>
                <a:ea typeface="Consolas"/>
                <a:cs typeface="Consolas"/>
                <a:sym typeface="Consolas"/>
              </a:rPr>
              <a:t>random </a:t>
            </a:r>
            <a:r>
              <a:rPr lang="it"/>
              <a:t>module</a:t>
            </a:r>
            <a:endParaRPr/>
          </a:p>
        </p:txBody>
      </p:sp>
      <p:sp>
        <p:nvSpPr>
          <p:cNvPr id="116" name="Google Shape;116;p1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17" name="Google Shape;117;p19"/>
          <p:cNvPicPr preferRelativeResize="0"/>
          <p:nvPr/>
        </p:nvPicPr>
        <p:blipFill>
          <a:blip r:embed="rId3">
            <a:alphaModFix/>
          </a:blip>
          <a:stretch>
            <a:fillRect/>
          </a:stretch>
        </p:blipFill>
        <p:spPr>
          <a:xfrm>
            <a:off x="2377400" y="1322950"/>
            <a:ext cx="4389189" cy="36860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17"/>
                                        </p:tgtEl>
                                        <p:attrNameLst>
                                          <p:attrName>style.visibility</p:attrName>
                                        </p:attrNameLst>
                                      </p:cBhvr>
                                      <p:to>
                                        <p:strVal val="visible"/>
                                      </p:to>
                                    </p:set>
                                    <p:anim calcmode="lin" valueType="num">
                                      <p:cBhvr additive="base">
                                        <p:cTn dur="4000"/>
                                        <p:tgtEl>
                                          <p:spTgt spid="117"/>
                                        </p:tgtEl>
                                        <p:attrNameLst>
                                          <p:attrName>ppt_w</p:attrName>
                                        </p:attrNameLst>
                                      </p:cBhvr>
                                      <p:tavLst>
                                        <p:tav fmla="" tm="0">
                                          <p:val>
                                            <p:strVal val="0"/>
                                          </p:val>
                                        </p:tav>
                                        <p:tav fmla="" tm="100000">
                                          <p:val>
                                            <p:strVal val="#ppt_w"/>
                                          </p:val>
                                        </p:tav>
                                      </p:tavLst>
                                    </p:anim>
                                    <p:anim calcmode="lin" valueType="num">
                                      <p:cBhvr additive="base">
                                        <p:cTn dur="4000"/>
                                        <p:tgtEl>
                                          <p:spTgt spid="11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471900" y="0"/>
            <a:ext cx="7115700" cy="11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Use of Python’s </a:t>
            </a:r>
            <a:r>
              <a:rPr lang="it">
                <a:latin typeface="Consolas"/>
                <a:ea typeface="Consolas"/>
                <a:cs typeface="Consolas"/>
                <a:sym typeface="Consolas"/>
              </a:rPr>
              <a:t>random </a:t>
            </a:r>
            <a:r>
              <a:rPr lang="it"/>
              <a:t>module</a:t>
            </a:r>
            <a:endParaRPr/>
          </a:p>
        </p:txBody>
      </p:sp>
      <p:sp>
        <p:nvSpPr>
          <p:cNvPr id="123" name="Google Shape;123;p2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24" name="Google Shape;124;p20"/>
          <p:cNvPicPr preferRelativeResize="0"/>
          <p:nvPr/>
        </p:nvPicPr>
        <p:blipFill>
          <a:blip r:embed="rId3">
            <a:alphaModFix/>
          </a:blip>
          <a:stretch>
            <a:fillRect/>
          </a:stretch>
        </p:blipFill>
        <p:spPr>
          <a:xfrm>
            <a:off x="460950" y="1848667"/>
            <a:ext cx="8222100" cy="252659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40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471900" y="0"/>
            <a:ext cx="7115700" cy="11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Conclusion</a:t>
            </a:r>
            <a:endParaRPr/>
          </a:p>
        </p:txBody>
      </p:sp>
      <p:sp>
        <p:nvSpPr>
          <p:cNvPr id="130" name="Google Shape;130;p2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31" name="Google Shape;131;p21"/>
          <p:cNvSpPr txBox="1"/>
          <p:nvPr>
            <p:ph idx="1" type="body"/>
          </p:nvPr>
        </p:nvSpPr>
        <p:spPr>
          <a:xfrm>
            <a:off x="460950" y="3749375"/>
            <a:ext cx="8222100" cy="7803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it"/>
              <a:t>Never use non-cryptographic functions for cryptographic purposes and always appreciate the sanity checks.</a:t>
            </a:r>
            <a:endParaRPr/>
          </a:p>
        </p:txBody>
      </p:sp>
      <p:pic>
        <p:nvPicPr>
          <p:cNvPr id="132" name="Google Shape;132;p21"/>
          <p:cNvPicPr preferRelativeResize="0"/>
          <p:nvPr/>
        </p:nvPicPr>
        <p:blipFill>
          <a:blip r:embed="rId3">
            <a:alphaModFix/>
          </a:blip>
          <a:stretch>
            <a:fillRect/>
          </a:stretch>
        </p:blipFill>
        <p:spPr>
          <a:xfrm>
            <a:off x="2105025" y="1711575"/>
            <a:ext cx="4933950" cy="1885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1000" fill="hold"/>
                                        <p:tgtEl>
                                          <p:spTgt spid="132"/>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1"/>
                                        </p:tgtEl>
                                        <p:attrNameLst>
                                          <p:attrName>style.visibility</p:attrName>
                                        </p:attrNameLst>
                                      </p:cBhvr>
                                      <p:to>
                                        <p:strVal val="visible"/>
                                      </p:to>
                                    </p:set>
                                    <p:anim calcmode="lin" valueType="num">
                                      <p:cBhvr additive="base">
                                        <p:cTn dur="1000"/>
                                        <p:tgtEl>
                                          <p:spTgt spid="13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aterial">
  <a:themeElements>
    <a:clrScheme name="Material">
      <a:dk1>
        <a:srgbClr val="1C4879"/>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