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5010c6a513_24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5010c6a513_2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51745d7b6e_6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51745d7b6e_6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515bacf2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515bacf2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514bdb4f5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514bdb4f5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5010c6a513_24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5010c6a513_24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514ed5fd1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514ed5fd1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514ed5fd1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514ed5fd1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5010c6a513_24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5010c6a513_24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51745d7b6e_6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51745d7b6e_6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49d09cd11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49d09cd11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5010c6a513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5010c6a513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49d09cd11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49d09cd11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51745d7b6e_6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51745d7b6e_6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51745d7b6e_7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51745d7b6e_7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5010c6a513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5010c6a513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49d09cd11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49d09cd11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50680d9107_36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50680d9107_36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5010c6a513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5010c6a513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5010c6a513_24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5010c6a513_24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5010c6a513_24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5010c6a513_24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50680d9107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50680d9107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160100"/>
            <a:ext cx="9144000" cy="3983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1526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24" name="Google Shape;2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87600" y="152938"/>
            <a:ext cx="1106400" cy="84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20.png"/><Relationship Id="rId5" Type="http://schemas.openxmlformats.org/officeDocument/2006/relationships/image" Target="../media/image18.png"/><Relationship Id="rId6" Type="http://schemas.openxmlformats.org/officeDocument/2006/relationships/image" Target="../media/image3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Relationship Id="rId5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Relationship Id="rId5" Type="http://schemas.openxmlformats.org/officeDocument/2006/relationships/image" Target="../media/image21.png"/><Relationship Id="rId6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www.youtube.com/watch?v=fsF7enQY8uI" TargetMode="External"/><Relationship Id="rId4" Type="http://schemas.openxmlformats.org/officeDocument/2006/relationships/image" Target="../media/image2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TeamItaly CTF 2022</a:t>
            </a:r>
            <a:endParaRPr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390525" y="2789125"/>
            <a:ext cx="8222100" cy="13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Challenge</a:t>
            </a:r>
            <a:r>
              <a:rPr lang="it"/>
              <a:t>: 	Red Saffron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Category</a:t>
            </a:r>
            <a:r>
              <a:rPr lang="it"/>
              <a:t>: 	Web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Author</a:t>
            </a:r>
            <a:r>
              <a:rPr lang="it"/>
              <a:t>: 		Stefano Alberto @xatophi</a:t>
            </a:r>
            <a:endParaRPr/>
          </a:p>
        </p:txBody>
      </p:sp>
      <p:pic>
        <p:nvPicPr>
          <p:cNvPr id="70" name="Google Shape;7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25" y="421100"/>
            <a:ext cx="1106400" cy="84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7575" y="421100"/>
            <a:ext cx="2955039" cy="84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Ad</a:t>
            </a:r>
            <a:endParaRPr/>
          </a:p>
        </p:txBody>
      </p:sp>
      <p:sp>
        <p:nvSpPr>
          <p:cNvPr id="139" name="Google Shape;139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40" name="Google Shape;140;p22"/>
          <p:cNvPicPr preferRelativeResize="0"/>
          <p:nvPr/>
        </p:nvPicPr>
        <p:blipFill rotWithShape="1">
          <a:blip r:embed="rId3">
            <a:alphaModFix/>
          </a:blip>
          <a:srcRect b="23210" l="5388" r="5690" t="22177"/>
          <a:stretch/>
        </p:blipFill>
        <p:spPr>
          <a:xfrm>
            <a:off x="642138" y="2226625"/>
            <a:ext cx="7859727" cy="11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2"/>
          <p:cNvSpPr/>
          <p:nvPr/>
        </p:nvSpPr>
        <p:spPr>
          <a:xfrm>
            <a:off x="5570950" y="2774975"/>
            <a:ext cx="1878000" cy="196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Sandbox</a:t>
            </a:r>
            <a:endParaRPr/>
          </a:p>
        </p:txBody>
      </p:sp>
      <p:sp>
        <p:nvSpPr>
          <p:cNvPr id="147" name="Google Shape;147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48" name="Google Shape;148;p23"/>
          <p:cNvPicPr preferRelativeResize="0"/>
          <p:nvPr/>
        </p:nvPicPr>
        <p:blipFill rotWithShape="1">
          <a:blip r:embed="rId3">
            <a:alphaModFix/>
          </a:blip>
          <a:srcRect b="24104" l="0" r="0" t="0"/>
          <a:stretch/>
        </p:blipFill>
        <p:spPr>
          <a:xfrm>
            <a:off x="472675" y="1790275"/>
            <a:ext cx="8198649" cy="159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3"/>
          <p:cNvPicPr preferRelativeResize="0"/>
          <p:nvPr/>
        </p:nvPicPr>
        <p:blipFill rotWithShape="1">
          <a:blip r:embed="rId3">
            <a:alphaModFix/>
          </a:blip>
          <a:srcRect b="0" l="0" r="0" t="74648"/>
          <a:stretch/>
        </p:blipFill>
        <p:spPr>
          <a:xfrm>
            <a:off x="472675" y="3647700"/>
            <a:ext cx="8198649" cy="53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Sandbox</a:t>
            </a:r>
            <a:endParaRPr/>
          </a:p>
        </p:txBody>
      </p:sp>
      <p:sp>
        <p:nvSpPr>
          <p:cNvPr id="155" name="Google Shape;155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56" name="Google Shape;1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4350" y="1852075"/>
            <a:ext cx="6086475" cy="23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4"/>
          <p:cNvSpPr/>
          <p:nvPr/>
        </p:nvSpPr>
        <p:spPr>
          <a:xfrm>
            <a:off x="2159975" y="3338875"/>
            <a:ext cx="4760700" cy="202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How do we buy an ad?</a:t>
            </a:r>
            <a:endParaRPr/>
          </a:p>
        </p:txBody>
      </p:sp>
      <p:sp>
        <p:nvSpPr>
          <p:cNvPr id="163" name="Google Shape;163;p2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64" name="Google Shape;1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1675" y="1897375"/>
            <a:ext cx="1938650" cy="121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5900" y="1897363"/>
            <a:ext cx="1938650" cy="1182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9350" y="3468225"/>
            <a:ext cx="3543300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48113" y="3537250"/>
            <a:ext cx="1874225" cy="55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/buyad</a:t>
            </a:r>
            <a:endParaRPr/>
          </a:p>
        </p:txBody>
      </p:sp>
      <p:sp>
        <p:nvSpPr>
          <p:cNvPr id="173" name="Google Shape;173;p2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74" name="Google Shape;174;p26"/>
          <p:cNvPicPr preferRelativeResize="0"/>
          <p:nvPr/>
        </p:nvPicPr>
        <p:blipFill rotWithShape="1">
          <a:blip r:embed="rId3">
            <a:alphaModFix/>
          </a:blip>
          <a:srcRect b="10562" l="5188" r="5053" t="10261"/>
          <a:stretch/>
        </p:blipFill>
        <p:spPr>
          <a:xfrm>
            <a:off x="1000600" y="1524275"/>
            <a:ext cx="7321473" cy="322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</a:t>
            </a:r>
            <a:r>
              <a:rPr lang="it"/>
              <a:t>ace condition</a:t>
            </a:r>
            <a:endParaRPr/>
          </a:p>
        </p:txBody>
      </p:sp>
      <p:sp>
        <p:nvSpPr>
          <p:cNvPr id="180" name="Google Shape;180;p2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81" name="Google Shape;18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2425" y="2754688"/>
            <a:ext cx="1938650" cy="121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2925" y="2821988"/>
            <a:ext cx="1938650" cy="1182698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7"/>
          <p:cNvSpPr/>
          <p:nvPr/>
        </p:nvSpPr>
        <p:spPr>
          <a:xfrm>
            <a:off x="2158750" y="3192975"/>
            <a:ext cx="1647000" cy="339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7"/>
          <p:cNvSpPr/>
          <p:nvPr/>
        </p:nvSpPr>
        <p:spPr>
          <a:xfrm>
            <a:off x="5338250" y="3465263"/>
            <a:ext cx="1647000" cy="339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7"/>
          <p:cNvSpPr txBox="1"/>
          <p:nvPr/>
        </p:nvSpPr>
        <p:spPr>
          <a:xfrm>
            <a:off x="2234500" y="2133425"/>
            <a:ext cx="1495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Roboto"/>
                <a:ea typeface="Roboto"/>
                <a:cs typeface="Roboto"/>
                <a:sym typeface="Roboto"/>
              </a:rPr>
              <a:t>user_info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27"/>
          <p:cNvSpPr txBox="1"/>
          <p:nvPr/>
        </p:nvSpPr>
        <p:spPr>
          <a:xfrm>
            <a:off x="5414000" y="2133413"/>
            <a:ext cx="1495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Roboto"/>
                <a:ea typeface="Roboto"/>
                <a:cs typeface="Roboto"/>
                <a:sym typeface="Roboto"/>
              </a:rPr>
              <a:t>user_money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Authentication service</a:t>
            </a:r>
            <a:endParaRPr/>
          </a:p>
        </p:txBody>
      </p:sp>
      <p:sp>
        <p:nvSpPr>
          <p:cNvPr id="192" name="Google Shape;192;p2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93" name="Google Shape;193;p28"/>
          <p:cNvPicPr preferRelativeResize="0"/>
          <p:nvPr/>
        </p:nvPicPr>
        <p:blipFill rotWithShape="1">
          <a:blip r:embed="rId3">
            <a:alphaModFix/>
          </a:blip>
          <a:srcRect b="0" l="0" r="0" t="1536"/>
          <a:stretch/>
        </p:blipFill>
        <p:spPr>
          <a:xfrm>
            <a:off x="274500" y="1358100"/>
            <a:ext cx="4823626" cy="202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8"/>
          <p:cNvPicPr preferRelativeResize="0"/>
          <p:nvPr/>
        </p:nvPicPr>
        <p:blipFill rotWithShape="1">
          <a:blip r:embed="rId4">
            <a:alphaModFix/>
          </a:blip>
          <a:srcRect b="0" l="0" r="0" t="1409"/>
          <a:stretch/>
        </p:blipFill>
        <p:spPr>
          <a:xfrm>
            <a:off x="4056119" y="2609025"/>
            <a:ext cx="4659332" cy="208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8"/>
          <p:cNvSpPr/>
          <p:nvPr/>
        </p:nvSpPr>
        <p:spPr>
          <a:xfrm>
            <a:off x="2961850" y="1408675"/>
            <a:ext cx="650100" cy="187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redirect_uri check</a:t>
            </a:r>
            <a:endParaRPr/>
          </a:p>
        </p:txBody>
      </p:sp>
      <p:sp>
        <p:nvSpPr>
          <p:cNvPr id="201" name="Google Shape;201;p2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202" name="Google Shape;20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663" y="1625938"/>
            <a:ext cx="7756650" cy="128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1963" y="3066263"/>
            <a:ext cx="3700075" cy="172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5938" y="3379850"/>
            <a:ext cx="7412125" cy="110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redirect_uri check</a:t>
            </a:r>
            <a:endParaRPr/>
          </a:p>
        </p:txBody>
      </p:sp>
      <p:sp>
        <p:nvSpPr>
          <p:cNvPr id="210" name="Google Shape;210;p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211" name="Google Shape;21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663" y="1625938"/>
            <a:ext cx="7756650" cy="128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1963" y="3066263"/>
            <a:ext cx="3700075" cy="172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5938" y="3379850"/>
            <a:ext cx="7412125" cy="1102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4" name="Google Shape;214;p30"/>
          <p:cNvCxnSpPr/>
          <p:nvPr/>
        </p:nvCxnSpPr>
        <p:spPr>
          <a:xfrm>
            <a:off x="1220850" y="1495375"/>
            <a:ext cx="6508800" cy="3222000"/>
          </a:xfrm>
          <a:prstGeom prst="straightConnector1">
            <a:avLst/>
          </a:prstGeom>
          <a:noFill/>
          <a:ln cap="flat" cmpd="sng" w="1143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30"/>
          <p:cNvCxnSpPr/>
          <p:nvPr/>
        </p:nvCxnSpPr>
        <p:spPr>
          <a:xfrm flipH="1" rot="10800000">
            <a:off x="1184750" y="1495450"/>
            <a:ext cx="6666600" cy="3178500"/>
          </a:xfrm>
          <a:prstGeom prst="straightConnector1">
            <a:avLst/>
          </a:prstGeom>
          <a:noFill/>
          <a:ln cap="flat" cmpd="sng" w="1143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16" name="Google Shape;216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0083" y="2495850"/>
            <a:ext cx="7503831" cy="119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1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Buy the ad</a:t>
            </a:r>
            <a:endParaRPr/>
          </a:p>
        </p:txBody>
      </p:sp>
      <p:sp>
        <p:nvSpPr>
          <p:cNvPr id="222" name="Google Shape;222;p3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223" name="Google Shape;22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7900" y="1660500"/>
            <a:ext cx="4648200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1"/>
          <p:cNvSpPr txBox="1"/>
          <p:nvPr/>
        </p:nvSpPr>
        <p:spPr>
          <a:xfrm>
            <a:off x="2672088" y="1244563"/>
            <a:ext cx="379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Create a post with id that starts with “cb”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p31"/>
          <p:cNvSpPr txBox="1"/>
          <p:nvPr/>
        </p:nvSpPr>
        <p:spPr>
          <a:xfrm>
            <a:off x="1635000" y="2264800"/>
            <a:ext cx="587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Buy the ad exploiting the race condition with a payload to leak baseURI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6" name="Google Shape;22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6738" y="2676175"/>
            <a:ext cx="5730524" cy="11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1"/>
          <p:cNvSpPr txBox="1"/>
          <p:nvPr/>
        </p:nvSpPr>
        <p:spPr>
          <a:xfrm>
            <a:off x="1635000" y="3968000"/>
            <a:ext cx="587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Redirect the bot to leak a valid admin token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8" name="Google Shape;228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0863" y="4368201"/>
            <a:ext cx="8702274" cy="313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1"/>
          <p:cNvSpPr/>
          <p:nvPr/>
        </p:nvSpPr>
        <p:spPr>
          <a:xfrm>
            <a:off x="4281575" y="1758875"/>
            <a:ext cx="2522700" cy="210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1"/>
          <p:cNvSpPr/>
          <p:nvPr/>
        </p:nvSpPr>
        <p:spPr>
          <a:xfrm>
            <a:off x="2885300" y="4419625"/>
            <a:ext cx="4702200" cy="210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Introduction</a:t>
            </a:r>
            <a:endParaRPr/>
          </a:p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4275" y="1731225"/>
            <a:ext cx="7315200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2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Profit</a:t>
            </a:r>
            <a:endParaRPr/>
          </a:p>
        </p:txBody>
      </p:sp>
      <p:sp>
        <p:nvSpPr>
          <p:cNvPr id="236" name="Google Shape;236;p3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237" name="Google Shape;23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675" y="1523650"/>
            <a:ext cx="748665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0412" y="2809100"/>
            <a:ext cx="6043175" cy="199752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2"/>
          <p:cNvSpPr/>
          <p:nvPr/>
        </p:nvSpPr>
        <p:spPr>
          <a:xfrm>
            <a:off x="4723050" y="2025175"/>
            <a:ext cx="2866200" cy="203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Conclusions</a:t>
            </a:r>
            <a:endParaRPr/>
          </a:p>
        </p:txBody>
      </p:sp>
      <p:sp>
        <p:nvSpPr>
          <p:cNvPr id="245" name="Google Shape;245;p3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" sz="2000"/>
              <a:t>Javascript is broken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" sz="2000"/>
              <a:t>Browsers are broken</a:t>
            </a:r>
            <a:endParaRPr sz="2000"/>
          </a:p>
        </p:txBody>
      </p:sp>
      <p:sp>
        <p:nvSpPr>
          <p:cNvPr id="246" name="Google Shape;246;p3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4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Conclusions</a:t>
            </a:r>
            <a:endParaRPr/>
          </a:p>
        </p:txBody>
      </p:sp>
      <p:sp>
        <p:nvSpPr>
          <p:cNvPr id="252" name="Google Shape;252;p3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" sz="2000"/>
              <a:t>Javascript is broken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" sz="2000"/>
              <a:t>Browsers are broken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" sz="2000"/>
              <a:t>Bots click like humans 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53" name="Google Shape;253;p3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descr="Check out HEIST PODCAST - Every week we cover a famous heist from history!&#10;https://www.heistpodcast.com - https://plinkhq.com/i/1329231773&#10;&#10;* Jukin Media Verified *&#10;Find this video and others like it by visiting https://www.jukinmedia.com/licensing/view/949510&#10;For licensing / permission to use, please email licensing(at)jukinmedia(dot)com." id="254" name="Google Shape;254;p34" title="Robot beats &quot;I am not a Robot&quot; Captcha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1450" y="1611532"/>
            <a:ext cx="3951550" cy="2963668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4"/>
          <p:cNvSpPr txBox="1"/>
          <p:nvPr>
            <p:ph idx="1" type="body"/>
          </p:nvPr>
        </p:nvSpPr>
        <p:spPr>
          <a:xfrm>
            <a:off x="460950" y="3362000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" sz="2000"/>
              <a:t>Don’t assume regex are right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Introduction</a:t>
            </a:r>
            <a:endParaRPr/>
          </a:p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85" name="Google Shape;85;p15"/>
          <p:cNvPicPr preferRelativeResize="0"/>
          <p:nvPr/>
        </p:nvPicPr>
        <p:blipFill rotWithShape="1">
          <a:blip r:embed="rId3">
            <a:alphaModFix/>
          </a:blip>
          <a:srcRect b="0" l="0" r="0" t="1536"/>
          <a:stretch/>
        </p:blipFill>
        <p:spPr>
          <a:xfrm>
            <a:off x="274500" y="1358100"/>
            <a:ext cx="4823626" cy="202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 rotWithShape="1">
          <a:blip r:embed="rId4">
            <a:alphaModFix/>
          </a:blip>
          <a:srcRect b="0" l="0" r="0" t="1409"/>
          <a:stretch/>
        </p:blipFill>
        <p:spPr>
          <a:xfrm>
            <a:off x="4048894" y="2522350"/>
            <a:ext cx="4659332" cy="208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42125" y="2343225"/>
            <a:ext cx="6659751" cy="103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Introduction</a:t>
            </a:r>
            <a:endParaRPr/>
          </a:p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5525" y="1434700"/>
            <a:ext cx="6882799" cy="3419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Bot</a:t>
            </a:r>
            <a:endParaRPr/>
          </a:p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9900" y="1310225"/>
            <a:ext cx="4463650" cy="3713976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 txBox="1"/>
          <p:nvPr/>
        </p:nvSpPr>
        <p:spPr>
          <a:xfrm>
            <a:off x="471900" y="1728563"/>
            <a:ext cx="32580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Roboto"/>
                <a:ea typeface="Roboto"/>
                <a:cs typeface="Roboto"/>
                <a:sym typeface="Roboto"/>
              </a:rPr>
              <a:t>Steps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-"/>
            </a:pPr>
            <a:r>
              <a:rPr lang="it" sz="1600">
                <a:latin typeface="Roboto"/>
                <a:ea typeface="Roboto"/>
                <a:cs typeface="Roboto"/>
                <a:sym typeface="Roboto"/>
              </a:rPr>
              <a:t>visit recipe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-"/>
            </a:pPr>
            <a:r>
              <a:rPr lang="it" sz="1600">
                <a:latin typeface="Roboto"/>
                <a:ea typeface="Roboto"/>
                <a:cs typeface="Roboto"/>
                <a:sym typeface="Roboto"/>
              </a:rPr>
              <a:t>click login button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-"/>
            </a:pPr>
            <a:r>
              <a:rPr lang="it" sz="1600">
                <a:latin typeface="Roboto"/>
                <a:ea typeface="Roboto"/>
                <a:cs typeface="Roboto"/>
                <a:sym typeface="Roboto"/>
              </a:rPr>
              <a:t>wait for the input form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-"/>
            </a:pPr>
            <a:r>
              <a:rPr lang="it" sz="1600">
                <a:latin typeface="Roboto"/>
                <a:ea typeface="Roboto"/>
                <a:cs typeface="Roboto"/>
                <a:sym typeface="Roboto"/>
              </a:rPr>
              <a:t>check if it’s the right domain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-"/>
            </a:pPr>
            <a:r>
              <a:rPr lang="it" sz="1600">
                <a:latin typeface="Roboto"/>
                <a:ea typeface="Roboto"/>
                <a:cs typeface="Roboto"/>
                <a:sym typeface="Roboto"/>
              </a:rPr>
              <a:t>login with the admin credentials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-"/>
            </a:pPr>
            <a:r>
              <a:rPr lang="it" sz="1600">
                <a:latin typeface="Roboto"/>
                <a:ea typeface="Roboto"/>
                <a:cs typeface="Roboto"/>
                <a:sym typeface="Roboto"/>
              </a:rPr>
              <a:t>wait 5 seconds on the page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Recipe</a:t>
            </a:r>
            <a:endParaRPr/>
          </a:p>
        </p:txBody>
      </p:sp>
      <p:sp>
        <p:nvSpPr>
          <p:cNvPr id="108" name="Google Shape;108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09" name="Google Shape;109;p18"/>
          <p:cNvPicPr preferRelativeResize="0"/>
          <p:nvPr/>
        </p:nvPicPr>
        <p:blipFill rotWithShape="1">
          <a:blip r:embed="rId3">
            <a:alphaModFix/>
          </a:blip>
          <a:srcRect b="17897" l="5572" r="5546" t="18249"/>
          <a:stretch/>
        </p:blipFill>
        <p:spPr>
          <a:xfrm>
            <a:off x="902988" y="3304612"/>
            <a:ext cx="6913402" cy="156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 rotWithShape="1">
          <a:blip r:embed="rId4">
            <a:alphaModFix/>
          </a:blip>
          <a:srcRect b="16745" l="7133" r="7030" t="17560"/>
          <a:stretch/>
        </p:blipFill>
        <p:spPr>
          <a:xfrm>
            <a:off x="1668763" y="1336425"/>
            <a:ext cx="5381875" cy="1697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Redirect</a:t>
            </a:r>
            <a:endParaRPr/>
          </a:p>
        </p:txBody>
      </p:sp>
      <p:sp>
        <p:nvSpPr>
          <p:cNvPr id="116" name="Google Shape;116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17" name="Google Shape;117;p19"/>
          <p:cNvPicPr preferRelativeResize="0"/>
          <p:nvPr/>
        </p:nvPicPr>
        <p:blipFill rotWithShape="1">
          <a:blip r:embed="rId3">
            <a:alphaModFix/>
          </a:blip>
          <a:srcRect b="13815" l="0" r="0" t="0"/>
          <a:stretch/>
        </p:blipFill>
        <p:spPr>
          <a:xfrm>
            <a:off x="669375" y="2525850"/>
            <a:ext cx="7728900" cy="233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9150" y="1262925"/>
            <a:ext cx="6625709" cy="11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CSRF</a:t>
            </a:r>
            <a:endParaRPr/>
          </a:p>
        </p:txBody>
      </p:sp>
      <p:sp>
        <p:nvSpPr>
          <p:cNvPr id="124" name="Google Shape;124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8463" y="1994448"/>
            <a:ext cx="7407075" cy="2071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CSRF</a:t>
            </a:r>
            <a:endParaRPr/>
          </a:p>
        </p:txBody>
      </p:sp>
      <p:sp>
        <p:nvSpPr>
          <p:cNvPr id="131" name="Google Shape;131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4850" y="1610975"/>
            <a:ext cx="6554300" cy="2961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2675" y="2401900"/>
            <a:ext cx="1938650" cy="121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1C4879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