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b394b0e8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b394b0e8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37aab4aee58dc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37aab4aee58dc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037aab4aee58dc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037aab4aee58dc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9d09cd1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9d09cd1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9d09cd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9d09cd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b394b0e8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b394b0e8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b3dd9cb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b3dd9cb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b394b0e8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b394b0e8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394b0e8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394b0e8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9d09cd1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9d09cd1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16b1740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16b1740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16b1740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16b1740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160100"/>
            <a:ext cx="9144000" cy="398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152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24" name="Google Shape;24;p4"/>
          <p:cNvPicPr preferRelativeResize="0"/>
          <p:nvPr/>
        </p:nvPicPr>
        <p:blipFill>
          <a:blip r:embed="rId2">
            <a:alphaModFix/>
          </a:blip>
          <a:stretch>
            <a:fillRect/>
          </a:stretch>
        </p:blipFill>
        <p:spPr>
          <a:xfrm>
            <a:off x="7587600" y="152938"/>
            <a:ext cx="1106400" cy="846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 name="Google Shape;36;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2" name="Google Shape;42;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 name="Google Shape;45;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50" name="Google Shape;50;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latin typeface="Roboto Medium"/>
                <a:ea typeface="Roboto Medium"/>
                <a:cs typeface="Roboto Medium"/>
                <a:sym typeface="Roboto Medium"/>
              </a:rPr>
              <a:t>TeamItaly CTF 2022</a:t>
            </a:r>
            <a:endParaRPr>
              <a:latin typeface="Roboto Medium"/>
              <a:ea typeface="Roboto Medium"/>
              <a:cs typeface="Roboto Medium"/>
              <a:sym typeface="Roboto Medium"/>
            </a:endParaRPr>
          </a:p>
        </p:txBody>
      </p:sp>
      <p:sp>
        <p:nvSpPr>
          <p:cNvPr id="69" name="Google Shape;69;p13"/>
          <p:cNvSpPr txBox="1"/>
          <p:nvPr>
            <p:ph idx="1" type="subTitle"/>
          </p:nvPr>
        </p:nvSpPr>
        <p:spPr>
          <a:xfrm>
            <a:off x="390525" y="2789125"/>
            <a:ext cx="8222100" cy="13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Challenge</a:t>
            </a:r>
            <a:r>
              <a:rPr lang="it"/>
              <a:t>: 	Safe Pizza Orders</a:t>
            </a:r>
            <a:endParaRPr/>
          </a:p>
          <a:p>
            <a:pPr indent="0" lvl="0" marL="0" rtl="0" algn="l">
              <a:spcBef>
                <a:spcPts val="0"/>
              </a:spcBef>
              <a:spcAft>
                <a:spcPts val="0"/>
              </a:spcAft>
              <a:buNone/>
            </a:pPr>
            <a:r>
              <a:rPr b="1" lang="it"/>
              <a:t>Category</a:t>
            </a:r>
            <a:r>
              <a:rPr lang="it"/>
              <a:t>: 	Pwn</a:t>
            </a:r>
            <a:endParaRPr/>
          </a:p>
          <a:p>
            <a:pPr indent="0" lvl="0" marL="0" rtl="0" algn="l">
              <a:spcBef>
                <a:spcPts val="0"/>
              </a:spcBef>
              <a:spcAft>
                <a:spcPts val="0"/>
              </a:spcAft>
              <a:buNone/>
            </a:pPr>
            <a:r>
              <a:rPr b="1" lang="it"/>
              <a:t>Author</a:t>
            </a:r>
            <a:r>
              <a:rPr lang="it"/>
              <a:t>: 		Domingo Dirutigliano | </a:t>
            </a:r>
            <a:r>
              <a:rPr i="1" lang="it"/>
              <a:t>DomySh</a:t>
            </a:r>
            <a:endParaRPr i="1"/>
          </a:p>
        </p:txBody>
      </p:sp>
      <p:pic>
        <p:nvPicPr>
          <p:cNvPr id="70" name="Google Shape;70;p13"/>
          <p:cNvPicPr preferRelativeResize="0"/>
          <p:nvPr/>
        </p:nvPicPr>
        <p:blipFill>
          <a:blip r:embed="rId3">
            <a:alphaModFix/>
          </a:blip>
          <a:stretch>
            <a:fillRect/>
          </a:stretch>
        </p:blipFill>
        <p:spPr>
          <a:xfrm>
            <a:off x="390525" y="421100"/>
            <a:ext cx="1106400" cy="846725"/>
          </a:xfrm>
          <a:prstGeom prst="rect">
            <a:avLst/>
          </a:prstGeom>
          <a:noFill/>
          <a:ln>
            <a:noFill/>
          </a:ln>
        </p:spPr>
      </p:pic>
      <p:pic>
        <p:nvPicPr>
          <p:cNvPr id="71" name="Google Shape;71;p13"/>
          <p:cNvPicPr preferRelativeResize="0"/>
          <p:nvPr/>
        </p:nvPicPr>
        <p:blipFill>
          <a:blip r:embed="rId4">
            <a:alphaModFix/>
          </a:blip>
          <a:stretch>
            <a:fillRect/>
          </a:stretch>
        </p:blipFill>
        <p:spPr>
          <a:xfrm>
            <a:off x="5657575" y="421100"/>
            <a:ext cx="2955039" cy="84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Vulns - RWX memory malloc</a:t>
            </a:r>
            <a:endParaRPr/>
          </a:p>
        </p:txBody>
      </p:sp>
      <p:sp>
        <p:nvSpPr>
          <p:cNvPr id="139" name="Google Shape;139;p22"/>
          <p:cNvSpPr txBox="1"/>
          <p:nvPr>
            <p:ph idx="1" type="body"/>
          </p:nvPr>
        </p:nvSpPr>
        <p:spPr>
          <a:xfrm>
            <a:off x="5194850" y="1378225"/>
            <a:ext cx="3723900" cy="339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it"/>
              <a:t>the safe version of malloc uses directly the mmap primitive to allocate heap memory. This is ok (too slow, but ok), except the fact that the permission given to this memory location exceed the "normal" permissions given to the heap. Setting `PROT_READ | PROT_WRITE | PROT_EXEC` the memory mapped will be executable, and this helps you a lot during exploitation. The design of the new malloc function is not thought to be vulnerable, and there aren't overflow available because \_strncpy is always safe (in both versions).</a:t>
            </a:r>
            <a:endParaRPr/>
          </a:p>
        </p:txBody>
      </p:sp>
      <p:sp>
        <p:nvSpPr>
          <p:cNvPr id="140" name="Google Shape;140;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1" name="Google Shape;141;p22"/>
          <p:cNvPicPr preferRelativeResize="0"/>
          <p:nvPr/>
        </p:nvPicPr>
        <p:blipFill>
          <a:blip r:embed="rId3">
            <a:alphaModFix/>
          </a:blip>
          <a:stretch>
            <a:fillRect/>
          </a:stretch>
        </p:blipFill>
        <p:spPr>
          <a:xfrm>
            <a:off x="303275" y="1300125"/>
            <a:ext cx="4735549" cy="361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Vulns - "Stack Signature"</a:t>
            </a:r>
            <a:endParaRPr/>
          </a:p>
        </p:txBody>
      </p:sp>
      <p:sp>
        <p:nvSpPr>
          <p:cNvPr id="147" name="Google Shape;147;p23"/>
          <p:cNvSpPr txBox="1"/>
          <p:nvPr>
            <p:ph idx="1" type="body"/>
          </p:nvPr>
        </p:nvSpPr>
        <p:spPr>
          <a:xfrm>
            <a:off x="4798650" y="1313400"/>
            <a:ext cx="3895500" cy="3537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t"/>
              <a:t>In this binary there is a custom additional security check, that through a xor of the base pointer, the return address in the stack and a secret of 2 bytes, sign these data creating a signature value, that is checked at the end of every function.</a:t>
            </a:r>
            <a:endParaRPr/>
          </a:p>
          <a:p>
            <a:pPr indent="0" lvl="0" marL="0" rtl="0" algn="l">
              <a:spcBef>
                <a:spcPts val="1200"/>
              </a:spcBef>
              <a:spcAft>
                <a:spcPts val="0"/>
              </a:spcAft>
              <a:buNone/>
            </a:pPr>
            <a:r>
              <a:rPr lang="it"/>
              <a:t>This is how the signature is created and stored (in the first 2-bytes of the return address).</a:t>
            </a:r>
            <a:endParaRPr/>
          </a:p>
          <a:p>
            <a:pPr indent="0" lvl="0" marL="0" rtl="0" algn="l">
              <a:spcBef>
                <a:spcPts val="1200"/>
              </a:spcBef>
              <a:spcAft>
                <a:spcPts val="0"/>
              </a:spcAft>
              <a:buNone/>
            </a:pPr>
            <a:r>
              <a:rPr lang="it"/>
              <a:t>This security system is not meant to be breakable, so to bypass it you need to calculate the secret and set the correct signature:</a:t>
            </a:r>
            <a:endParaRPr/>
          </a:p>
          <a:p>
            <a:pPr indent="0" lvl="0" marL="0" rtl="0" algn="l">
              <a:spcBef>
                <a:spcPts val="1200"/>
              </a:spcBef>
              <a:spcAft>
                <a:spcPts val="1200"/>
              </a:spcAft>
              <a:buNone/>
            </a:pPr>
            <a:r>
              <a:rPr lang="it"/>
              <a:t>the only fault is the way the signature is calculated, allowing the leak of the secret in an easier way than a bruteforce. The use of bruteforce to bypass this security check is not meant as a solution (The PoW should avoid this possibility at all).</a:t>
            </a:r>
            <a:endParaRPr/>
          </a:p>
        </p:txBody>
      </p:sp>
      <p:sp>
        <p:nvSpPr>
          <p:cNvPr id="148" name="Google Shape;148;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9" name="Google Shape;149;p23"/>
          <p:cNvPicPr preferRelativeResize="0"/>
          <p:nvPr/>
        </p:nvPicPr>
        <p:blipFill>
          <a:blip r:embed="rId3">
            <a:alphaModFix/>
          </a:blip>
          <a:stretch>
            <a:fillRect/>
          </a:stretch>
        </p:blipFill>
        <p:spPr>
          <a:xfrm>
            <a:off x="152400" y="1305000"/>
            <a:ext cx="4528225" cy="3537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Vulns - "La proxy"</a:t>
            </a:r>
            <a:endParaRPr/>
          </a:p>
        </p:txBody>
      </p:sp>
      <p:sp>
        <p:nvSpPr>
          <p:cNvPr id="155" name="Google Shape;155;p24"/>
          <p:cNvSpPr txBox="1"/>
          <p:nvPr>
            <p:ph idx="1" type="body"/>
          </p:nvPr>
        </p:nvSpPr>
        <p:spPr>
          <a:xfrm>
            <a:off x="726425" y="3522600"/>
            <a:ext cx="7974900" cy="1620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it"/>
              <a:t>"La proxy" is a real TCP proxy written using the boost library, that use the ios loop to manage efficiently all the requests to forward to real TCP server. Uses pcre2 c library (through a [c++ wrapper](https://github.com/jpcre2/jpcre2)) to filter TCP requests.</a:t>
            </a:r>
            <a:endParaRPr/>
          </a:p>
          <a:p>
            <a:pPr indent="0" lvl="0" marL="0" rtl="0" algn="l">
              <a:spcBef>
                <a:spcPts val="1200"/>
              </a:spcBef>
              <a:spcAft>
                <a:spcPts val="1200"/>
              </a:spcAft>
              <a:buNone/>
            </a:pPr>
            <a:r>
              <a:rPr lang="it"/>
              <a:t>The proxy itself doesn't contain any software vulnerability, but looking at the way it works, you can </a:t>
            </a:r>
            <a:r>
              <a:rPr lang="it"/>
              <a:t>easily</a:t>
            </a:r>
            <a:r>
              <a:rPr lang="it"/>
              <a:t> bypass his filtering action. In fact, the proxy analyses </a:t>
            </a:r>
            <a:r>
              <a:rPr lang="it"/>
              <a:t>specifically</a:t>
            </a:r>
            <a:r>
              <a:rPr lang="it"/>
              <a:t> the TCP packets and not the TCP flux. This means that to bypass the limit of 3 consecutive "non standard" character filter (That is this one: `[^a-zA-Z0-9\.,\-_ ]{3,}`) you can send small sequence of these characters: for instance, if you need to send 0xdeadbeef, you could send first 0xdead and after 0xbeef, the binary will </a:t>
            </a:r>
            <a:r>
              <a:rPr lang="it"/>
              <a:t>receive</a:t>
            </a:r>
            <a:r>
              <a:rPr lang="it"/>
              <a:t> the merged string but the proxy won't filter that.</a:t>
            </a:r>
            <a:endParaRPr/>
          </a:p>
        </p:txBody>
      </p:sp>
      <p:sp>
        <p:nvSpPr>
          <p:cNvPr id="156" name="Google Shape;156;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57" name="Google Shape;157;p24"/>
          <p:cNvPicPr preferRelativeResize="0"/>
          <p:nvPr/>
        </p:nvPicPr>
        <p:blipFill>
          <a:blip r:embed="rId3">
            <a:alphaModFix/>
          </a:blip>
          <a:stretch>
            <a:fillRect/>
          </a:stretch>
        </p:blipFill>
        <p:spPr>
          <a:xfrm>
            <a:off x="1349288" y="1350703"/>
            <a:ext cx="6729176" cy="215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Conclusion - Exploit</a:t>
            </a:r>
            <a:endParaRPr/>
          </a:p>
        </p:txBody>
      </p:sp>
      <p:sp>
        <p:nvSpPr>
          <p:cNvPr id="163" name="Google Shape;163;p25"/>
          <p:cNvSpPr txBox="1"/>
          <p:nvPr>
            <p:ph idx="1" type="body"/>
          </p:nvPr>
        </p:nvSpPr>
        <p:spPr>
          <a:xfrm>
            <a:off x="471900" y="1457750"/>
            <a:ext cx="8222100" cy="31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steps to solve the challenge are:</a:t>
            </a:r>
            <a:endParaRPr/>
          </a:p>
          <a:p>
            <a:pPr indent="-342900" lvl="0" marL="457200" rtl="0" algn="l">
              <a:spcBef>
                <a:spcPts val="1200"/>
              </a:spcBef>
              <a:spcAft>
                <a:spcPts val="0"/>
              </a:spcAft>
              <a:buSzPts val="1800"/>
              <a:buChar char="-"/>
            </a:pPr>
            <a:r>
              <a:rPr lang="it"/>
              <a:t>Bypass the </a:t>
            </a:r>
            <a:r>
              <a:rPr b="1" lang="it"/>
              <a:t>proxy</a:t>
            </a:r>
            <a:r>
              <a:rPr lang="it"/>
              <a:t> by creating a method to send small TCP packets</a:t>
            </a:r>
            <a:endParaRPr/>
          </a:p>
          <a:p>
            <a:pPr indent="-342900" lvl="0" marL="457200" rtl="0" algn="l">
              <a:spcBef>
                <a:spcPts val="0"/>
              </a:spcBef>
              <a:spcAft>
                <a:spcPts val="0"/>
              </a:spcAft>
              <a:buSzPts val="1800"/>
              <a:buChar char="-"/>
            </a:pPr>
            <a:r>
              <a:rPr lang="it"/>
              <a:t>Create a </a:t>
            </a:r>
            <a:r>
              <a:rPr b="1" lang="it"/>
              <a:t>shellcode</a:t>
            </a:r>
            <a:r>
              <a:rPr lang="it"/>
              <a:t> that read and print the file without using illegal syscalls, and insert this in an order</a:t>
            </a:r>
            <a:endParaRPr/>
          </a:p>
          <a:p>
            <a:pPr indent="-342900" lvl="0" marL="457200" rtl="0" algn="l">
              <a:spcBef>
                <a:spcPts val="0"/>
              </a:spcBef>
              <a:spcAft>
                <a:spcPts val="0"/>
              </a:spcAft>
              <a:buSzPts val="1800"/>
              <a:buChar char="-"/>
            </a:pPr>
            <a:r>
              <a:rPr lang="it"/>
              <a:t>Activate “</a:t>
            </a:r>
            <a:r>
              <a:rPr b="1" lang="it"/>
              <a:t>unsafe mode</a:t>
            </a:r>
            <a:r>
              <a:rPr lang="it"/>
              <a:t>”</a:t>
            </a:r>
            <a:endParaRPr/>
          </a:p>
          <a:p>
            <a:pPr indent="-342900" lvl="0" marL="457200" rtl="0" algn="l">
              <a:spcBef>
                <a:spcPts val="0"/>
              </a:spcBef>
              <a:spcAft>
                <a:spcPts val="0"/>
              </a:spcAft>
              <a:buSzPts val="1800"/>
              <a:buChar char="-"/>
            </a:pPr>
            <a:r>
              <a:rPr lang="it"/>
              <a:t>use the printf vuln to get the stack (</a:t>
            </a:r>
            <a:r>
              <a:rPr b="1" lang="it"/>
              <a:t>leak the signature and the canary</a:t>
            </a:r>
            <a:r>
              <a:rPr lang="it"/>
              <a:t>)</a:t>
            </a:r>
            <a:endParaRPr/>
          </a:p>
          <a:p>
            <a:pPr indent="-342900" lvl="0" marL="457200" rtl="0" algn="l">
              <a:spcBef>
                <a:spcPts val="0"/>
              </a:spcBef>
              <a:spcAft>
                <a:spcPts val="0"/>
              </a:spcAft>
              <a:buSzPts val="1800"/>
              <a:buChar char="-"/>
            </a:pPr>
            <a:r>
              <a:rPr lang="it"/>
              <a:t>Calculate the </a:t>
            </a:r>
            <a:r>
              <a:rPr b="1" lang="it"/>
              <a:t>secret</a:t>
            </a:r>
            <a:r>
              <a:rPr lang="it"/>
              <a:t> by xor</a:t>
            </a:r>
            <a:endParaRPr/>
          </a:p>
          <a:p>
            <a:pPr indent="-342900" lvl="0" marL="457200" rtl="0" algn="l">
              <a:spcBef>
                <a:spcPts val="0"/>
              </a:spcBef>
              <a:spcAft>
                <a:spcPts val="0"/>
              </a:spcAft>
              <a:buSzPts val="1800"/>
              <a:buChar char="-"/>
            </a:pPr>
            <a:r>
              <a:rPr lang="it"/>
              <a:t>Build the </a:t>
            </a:r>
            <a:r>
              <a:rPr b="1" lang="it"/>
              <a:t>buffer overflow</a:t>
            </a:r>
            <a:r>
              <a:rPr lang="it"/>
              <a:t> and execute the shellcode</a:t>
            </a:r>
            <a:endParaRPr/>
          </a:p>
        </p:txBody>
      </p:sp>
      <p:sp>
        <p:nvSpPr>
          <p:cNvPr id="164" name="Google Shape;164;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77" name="Google Shape;77;p14"/>
          <p:cNvSpPr txBox="1"/>
          <p:nvPr>
            <p:ph idx="1" type="body"/>
          </p:nvPr>
        </p:nvSpPr>
        <p:spPr>
          <a:xfrm>
            <a:off x="372000" y="2559000"/>
            <a:ext cx="4200000" cy="105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it" sz="1500"/>
              <a:t>Once connected to the challenge we see the following menu that offers different functionalities to manage a list of orders memorized in the platform</a:t>
            </a:r>
            <a:endParaRPr sz="1500"/>
          </a:p>
        </p:txBody>
      </p:sp>
      <p:sp>
        <p:nvSpPr>
          <p:cNvPr id="78" name="Google Shape;78;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79" name="Google Shape;79;p14"/>
          <p:cNvPicPr preferRelativeResize="0"/>
          <p:nvPr/>
        </p:nvPicPr>
        <p:blipFill>
          <a:blip r:embed="rId3">
            <a:alphaModFix/>
          </a:blip>
          <a:stretch>
            <a:fillRect/>
          </a:stretch>
        </p:blipFill>
        <p:spPr>
          <a:xfrm>
            <a:off x="5240850" y="1272225"/>
            <a:ext cx="3009750" cy="362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85" name="Google Shape;85;p15"/>
          <p:cNvSpPr txBox="1"/>
          <p:nvPr>
            <p:ph idx="1" type="body"/>
          </p:nvPr>
        </p:nvSpPr>
        <p:spPr>
          <a:xfrm>
            <a:off x="471900" y="1919075"/>
            <a:ext cx="34137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t>The interface allows to add, remove and edit an order. The orders are identified by a number, and the max number of orders is 20.</a:t>
            </a:r>
            <a:endParaRPr sz="1500"/>
          </a:p>
          <a:p>
            <a:pPr indent="0" lvl="0" marL="0" rtl="0" algn="l">
              <a:spcBef>
                <a:spcPts val="1200"/>
              </a:spcBef>
              <a:spcAft>
                <a:spcPts val="1200"/>
              </a:spcAft>
              <a:buNone/>
            </a:pPr>
            <a:r>
              <a:rPr lang="it" sz="1500"/>
              <a:t>It’s important look at the last functions that allows to add, remove and edit a note referring to the last used note.</a:t>
            </a:r>
            <a:endParaRPr sz="1500"/>
          </a:p>
        </p:txBody>
      </p:sp>
      <p:sp>
        <p:nvSpPr>
          <p:cNvPr id="86" name="Google Shape;86;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87" name="Google Shape;87;p15"/>
          <p:cNvPicPr preferRelativeResize="0"/>
          <p:nvPr/>
        </p:nvPicPr>
        <p:blipFill rotWithShape="1">
          <a:blip r:embed="rId3">
            <a:alphaModFix/>
          </a:blip>
          <a:srcRect b="1715" l="0" r="10410" t="62325"/>
          <a:stretch/>
        </p:blipFill>
        <p:spPr>
          <a:xfrm>
            <a:off x="3885600" y="1816850"/>
            <a:ext cx="5014499" cy="2424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93" name="Google Shape;93;p16"/>
          <p:cNvSpPr txBox="1"/>
          <p:nvPr>
            <p:ph idx="1" type="body"/>
          </p:nvPr>
        </p:nvSpPr>
        <p:spPr>
          <a:xfrm>
            <a:off x="471900" y="1919075"/>
            <a:ext cx="34137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An order is composed by the name of who ordered and a description of the order (so how many pizzas, the various flavours on them etc…)</a:t>
            </a:r>
            <a:endParaRPr/>
          </a:p>
        </p:txBody>
      </p:sp>
      <p:sp>
        <p:nvSpPr>
          <p:cNvPr id="94" name="Google Shape;94;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95" name="Google Shape;95;p16"/>
          <p:cNvPicPr preferRelativeResize="0"/>
          <p:nvPr/>
        </p:nvPicPr>
        <p:blipFill>
          <a:blip r:embed="rId3">
            <a:alphaModFix/>
          </a:blip>
          <a:stretch>
            <a:fillRect/>
          </a:stretch>
        </p:blipFill>
        <p:spPr>
          <a:xfrm>
            <a:off x="4132775" y="2261201"/>
            <a:ext cx="4872400" cy="126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101" name="Google Shape;101;p17"/>
          <p:cNvSpPr txBox="1"/>
          <p:nvPr>
            <p:ph idx="1" type="body"/>
          </p:nvPr>
        </p:nvSpPr>
        <p:spPr>
          <a:xfrm>
            <a:off x="463350" y="2932500"/>
            <a:ext cx="8217300" cy="131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500"/>
              <a:t>In the banner printed initially, there is an alert that advise you about a security system activated on the service. “La proxy” is a TCP proxy that filters the connection between the binary and the user. No more details are given about this security system, but in the challenge attachments there is the source code available, so reading it you can understand how and what it does. </a:t>
            </a:r>
            <a:endParaRPr sz="1500"/>
          </a:p>
        </p:txBody>
      </p:sp>
      <p:sp>
        <p:nvSpPr>
          <p:cNvPr id="102" name="Google Shape;102;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03" name="Google Shape;103;p17"/>
          <p:cNvPicPr preferRelativeResize="0"/>
          <p:nvPr/>
        </p:nvPicPr>
        <p:blipFill rotWithShape="1">
          <a:blip r:embed="rId3">
            <a:alphaModFix/>
          </a:blip>
          <a:srcRect b="26477" l="0" r="10410" t="63841"/>
          <a:stretch/>
        </p:blipFill>
        <p:spPr>
          <a:xfrm>
            <a:off x="463350" y="1780625"/>
            <a:ext cx="8217150" cy="106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 - Seccomp</a:t>
            </a:r>
            <a:endParaRPr/>
          </a:p>
        </p:txBody>
      </p:sp>
      <p:sp>
        <p:nvSpPr>
          <p:cNvPr id="109" name="Google Shape;109;p18"/>
          <p:cNvSpPr txBox="1"/>
          <p:nvPr>
            <p:ph idx="1" type="body"/>
          </p:nvPr>
        </p:nvSpPr>
        <p:spPr>
          <a:xfrm>
            <a:off x="4754625" y="1515025"/>
            <a:ext cx="3939300" cy="31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This is the policy applied using the c code above, and this will made available only some syscall which are: fstat, open, write, openat, read, close, mmap, munmap, lseek, newfstatat, exit, exit_group, readv, writev, rt_sigprocmask, gettid, getpid, tgkill</a:t>
            </a:r>
            <a:endParaRPr/>
          </a:p>
        </p:txBody>
      </p:sp>
      <p:sp>
        <p:nvSpPr>
          <p:cNvPr id="110" name="Google Shape;110;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1" name="Google Shape;111;p18"/>
          <p:cNvPicPr preferRelativeResize="0"/>
          <p:nvPr/>
        </p:nvPicPr>
        <p:blipFill>
          <a:blip r:embed="rId3">
            <a:alphaModFix/>
          </a:blip>
          <a:stretch>
            <a:fillRect/>
          </a:stretch>
        </p:blipFill>
        <p:spPr>
          <a:xfrm>
            <a:off x="471900" y="1515025"/>
            <a:ext cx="3990479" cy="3114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Vulns - Arbitrary last_order index</a:t>
            </a:r>
            <a:endParaRPr/>
          </a:p>
        </p:txBody>
      </p:sp>
      <p:sp>
        <p:nvSpPr>
          <p:cNvPr id="117" name="Google Shape;117;p19"/>
          <p:cNvSpPr txBox="1"/>
          <p:nvPr>
            <p:ph idx="1" type="body"/>
          </p:nvPr>
        </p:nvSpPr>
        <p:spPr>
          <a:xfrm>
            <a:off x="5976725" y="1391475"/>
            <a:ext cx="2717400" cy="3237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it"/>
              <a:t>looking at how is composed this function, you can </a:t>
            </a:r>
            <a:r>
              <a:rPr lang="it"/>
              <a:t>easily</a:t>
            </a:r>
            <a:r>
              <a:rPr lang="it"/>
              <a:t> choose an arbitrary value of last_order global variable, putting first the id 0, and after this a negative number.</a:t>
            </a:r>
            <a:endParaRPr/>
          </a:p>
          <a:p>
            <a:pPr indent="0" lvl="0" marL="0" rtl="0" algn="l">
              <a:spcBef>
                <a:spcPts val="1200"/>
              </a:spcBef>
              <a:spcAft>
                <a:spcPts val="0"/>
              </a:spcAft>
              <a:buNone/>
            </a:pPr>
            <a:r>
              <a:rPr lang="it"/>
              <a:t>After this operation last_order will be set to 0, and you will be able to access to the order 0 using the specific function in the menu that use last_index as input and deactivate the security function.</a:t>
            </a:r>
            <a:endParaRPr/>
          </a:p>
          <a:p>
            <a:pPr indent="0" lvl="0" marL="0" rtl="0" algn="l">
              <a:spcBef>
                <a:spcPts val="1200"/>
              </a:spcBef>
              <a:spcAft>
                <a:spcPts val="0"/>
              </a:spcAft>
              <a:buNone/>
            </a:pPr>
            <a:r>
              <a:rPr lang="it"/>
              <a:t>#define SAFETY_ON (orders[0] != NULL &amp;&amp; orders[0]-&gt;content[0] == '1')</a:t>
            </a:r>
            <a:endParaRPr/>
          </a:p>
          <a:p>
            <a:pPr indent="0" lvl="0" marL="0" rtl="0" algn="l">
              <a:spcBef>
                <a:spcPts val="1200"/>
              </a:spcBef>
              <a:spcAft>
                <a:spcPts val="1200"/>
              </a:spcAft>
              <a:buNone/>
            </a:pPr>
            <a:r>
              <a:rPr lang="it"/>
              <a:t>This is what made security functions on, so just removing order 0, you will be able to deactivate the safety mode</a:t>
            </a:r>
            <a:endParaRPr/>
          </a:p>
        </p:txBody>
      </p:sp>
      <p:sp>
        <p:nvSpPr>
          <p:cNvPr id="118" name="Google Shape;118;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9" name="Google Shape;119;p19"/>
          <p:cNvPicPr preferRelativeResize="0"/>
          <p:nvPr/>
        </p:nvPicPr>
        <p:blipFill>
          <a:blip r:embed="rId3">
            <a:alphaModFix/>
          </a:blip>
          <a:stretch>
            <a:fillRect/>
          </a:stretch>
        </p:blipFill>
        <p:spPr>
          <a:xfrm>
            <a:off x="286375" y="1500999"/>
            <a:ext cx="5444076" cy="297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Vulns - Arbitrary last_order index</a:t>
            </a:r>
            <a:endParaRPr/>
          </a:p>
        </p:txBody>
      </p:sp>
      <p:sp>
        <p:nvSpPr>
          <p:cNvPr id="125" name="Google Shape;125;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6" name="Google Shape;126;p20"/>
          <p:cNvPicPr preferRelativeResize="0"/>
          <p:nvPr/>
        </p:nvPicPr>
        <p:blipFill>
          <a:blip r:embed="rId3">
            <a:alphaModFix/>
          </a:blip>
          <a:stretch>
            <a:fillRect/>
          </a:stretch>
        </p:blipFill>
        <p:spPr>
          <a:xfrm>
            <a:off x="2602775" y="1329500"/>
            <a:ext cx="3938449" cy="36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Vulns - Arbitrary last_order index</a:t>
            </a:r>
            <a:endParaRPr/>
          </a:p>
        </p:txBody>
      </p:sp>
      <p:sp>
        <p:nvSpPr>
          <p:cNvPr id="132" name="Google Shape;132;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33" name="Google Shape;133;p21"/>
          <p:cNvPicPr preferRelativeResize="0"/>
          <p:nvPr/>
        </p:nvPicPr>
        <p:blipFill>
          <a:blip r:embed="rId3">
            <a:alphaModFix/>
          </a:blip>
          <a:stretch>
            <a:fillRect/>
          </a:stretch>
        </p:blipFill>
        <p:spPr>
          <a:xfrm>
            <a:off x="2401675" y="1264175"/>
            <a:ext cx="4340642" cy="3686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1C4879"/>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