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Roboto" panose="02000000000000000000" pitchFamily="2" charset="0"/>
      <p:regular r:id="rId11"/>
      <p:bold r:id="rId12"/>
      <p:italic r:id="rId13"/>
      <p:boldItalic r:id="rId14"/>
    </p:embeddedFont>
    <p:embeddedFont>
      <p:font typeface="Roboto Mon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49d09cd11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49d09cd11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49d09cd11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49d09cd11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4b2e56e50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4b2e56e50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4b2e56e50b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4b2e56e50b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500e34f4e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500e34f4e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00e34f4e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00e34f4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49d09cd115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49d09cd11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160100"/>
            <a:ext cx="9144000" cy="3983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1526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0"/>
            <a:ext cx="7115700" cy="1152600"/>
          </a:xfrm>
          <a:prstGeom prst="rect">
            <a:avLst/>
          </a:prstGeom>
        </p:spPr>
        <p:txBody>
          <a:bodyPr spcFirstLastPara="1" wrap="square" lIns="91425" tIns="91425" rIns="91425" bIns="91425" anchor="ctr"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pic>
        <p:nvPicPr>
          <p:cNvPr id="24" name="Google Shape;24;p4"/>
          <p:cNvPicPr preferRelativeResize="0"/>
          <p:nvPr/>
        </p:nvPicPr>
        <p:blipFill>
          <a:blip r:embed="rId2">
            <a:alphaModFix/>
          </a:blip>
          <a:stretch>
            <a:fillRect/>
          </a:stretch>
        </p:blipFill>
        <p:spPr>
          <a:xfrm>
            <a:off x="7587600" y="152938"/>
            <a:ext cx="1106400" cy="8467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9" name="Google Shape;29;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6" name="Google Shape;36;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2" name="Google Shape;42;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5" name="Google Shape;45;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50" name="Google Shape;50;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2" name="Google Shape;52;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7" name="Google Shape;57;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i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it"/>
              <a:t>TeamItaly CTF 2022</a:t>
            </a:r>
            <a:endParaRPr/>
          </a:p>
        </p:txBody>
      </p:sp>
      <p:sp>
        <p:nvSpPr>
          <p:cNvPr id="69" name="Google Shape;69;p13"/>
          <p:cNvSpPr txBox="1">
            <a:spLocks noGrp="1"/>
          </p:cNvSpPr>
          <p:nvPr>
            <p:ph type="subTitle" idx="1"/>
          </p:nvPr>
        </p:nvSpPr>
        <p:spPr>
          <a:xfrm>
            <a:off x="390525" y="2789125"/>
            <a:ext cx="8222100" cy="13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b="1"/>
              <a:t>Challenge</a:t>
            </a:r>
            <a:r>
              <a:rPr lang="it"/>
              <a:t>: 	Schei Checker</a:t>
            </a:r>
            <a:endParaRPr/>
          </a:p>
          <a:p>
            <a:pPr marL="0" lvl="0" indent="0" algn="l" rtl="0">
              <a:spcBef>
                <a:spcPts val="0"/>
              </a:spcBef>
              <a:spcAft>
                <a:spcPts val="0"/>
              </a:spcAft>
              <a:buNone/>
            </a:pPr>
            <a:r>
              <a:rPr lang="it" b="1"/>
              <a:t>Category</a:t>
            </a:r>
            <a:r>
              <a:rPr lang="it"/>
              <a:t>: 	Web</a:t>
            </a:r>
            <a:endParaRPr/>
          </a:p>
          <a:p>
            <a:pPr marL="0" lvl="0" indent="0" algn="l" rtl="0">
              <a:spcBef>
                <a:spcPts val="0"/>
              </a:spcBef>
              <a:spcAft>
                <a:spcPts val="0"/>
              </a:spcAft>
              <a:buNone/>
            </a:pPr>
            <a:r>
              <a:rPr lang="it" b="1"/>
              <a:t>Author</a:t>
            </a:r>
            <a:r>
              <a:rPr lang="it"/>
              <a:t>: 		Jacopo Di Pumpo &lt;shishcat&gt;</a:t>
            </a:r>
            <a:endParaRPr/>
          </a:p>
        </p:txBody>
      </p:sp>
      <p:pic>
        <p:nvPicPr>
          <p:cNvPr id="70" name="Google Shape;70;p13"/>
          <p:cNvPicPr preferRelativeResize="0"/>
          <p:nvPr/>
        </p:nvPicPr>
        <p:blipFill>
          <a:blip r:embed="rId3">
            <a:alphaModFix/>
          </a:blip>
          <a:stretch>
            <a:fillRect/>
          </a:stretch>
        </p:blipFill>
        <p:spPr>
          <a:xfrm>
            <a:off x="390525" y="421100"/>
            <a:ext cx="1106400" cy="846725"/>
          </a:xfrm>
          <a:prstGeom prst="rect">
            <a:avLst/>
          </a:prstGeom>
          <a:noFill/>
          <a:ln>
            <a:noFill/>
          </a:ln>
        </p:spPr>
      </p:pic>
      <p:pic>
        <p:nvPicPr>
          <p:cNvPr id="71" name="Google Shape;71;p13"/>
          <p:cNvPicPr preferRelativeResize="0"/>
          <p:nvPr/>
        </p:nvPicPr>
        <p:blipFill>
          <a:blip r:embed="rId4">
            <a:alphaModFix/>
          </a:blip>
          <a:stretch>
            <a:fillRect/>
          </a:stretch>
        </p:blipFill>
        <p:spPr>
          <a:xfrm>
            <a:off x="5657575" y="421100"/>
            <a:ext cx="2955039" cy="846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471900" y="0"/>
            <a:ext cx="7115700" cy="115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t"/>
              <a:t>Introduction</a:t>
            </a:r>
            <a:endParaRPr/>
          </a:p>
        </p:txBody>
      </p:sp>
      <p:sp>
        <p:nvSpPr>
          <p:cNvPr id="77" name="Google Shape;77;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a:t>
            </a:fld>
            <a:endParaRPr/>
          </a:p>
        </p:txBody>
      </p:sp>
      <p:pic>
        <p:nvPicPr>
          <p:cNvPr id="78" name="Google Shape;78;p14"/>
          <p:cNvPicPr preferRelativeResize="0"/>
          <p:nvPr/>
        </p:nvPicPr>
        <p:blipFill rotWithShape="1">
          <a:blip r:embed="rId3">
            <a:alphaModFix/>
          </a:blip>
          <a:srcRect t="9382" b="37819"/>
          <a:stretch/>
        </p:blipFill>
        <p:spPr>
          <a:xfrm>
            <a:off x="1043811" y="1518262"/>
            <a:ext cx="7094952" cy="2106950"/>
          </a:xfrm>
          <a:prstGeom prst="rect">
            <a:avLst/>
          </a:prstGeom>
          <a:noFill/>
          <a:ln>
            <a:noFill/>
          </a:ln>
        </p:spPr>
      </p:pic>
      <p:sp>
        <p:nvSpPr>
          <p:cNvPr id="79" name="Google Shape;79;p14"/>
          <p:cNvSpPr txBox="1"/>
          <p:nvPr/>
        </p:nvSpPr>
        <p:spPr>
          <a:xfrm>
            <a:off x="1005236" y="3864313"/>
            <a:ext cx="6980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a:solidFill>
                  <a:srgbClr val="434343"/>
                </a:solidFill>
                <a:latin typeface="Roboto"/>
                <a:ea typeface="Roboto"/>
                <a:cs typeface="Roboto"/>
                <a:sym typeface="Roboto"/>
              </a:rPr>
              <a:t>This challenge is a web app which displays updated Italian Lira cryptocurrency prices.</a:t>
            </a:r>
            <a:endParaRPr>
              <a:solidFill>
                <a:srgbClr val="434343"/>
              </a:solidFill>
              <a:latin typeface="Roboto"/>
              <a:ea typeface="Roboto"/>
              <a:cs typeface="Roboto"/>
              <a:sym typeface="Roboto"/>
            </a:endParaRPr>
          </a:p>
          <a:p>
            <a:pPr marL="0" lvl="0" indent="0" algn="l" rtl="0">
              <a:spcBef>
                <a:spcPts val="0"/>
              </a:spcBef>
              <a:spcAft>
                <a:spcPts val="0"/>
              </a:spcAft>
              <a:buNone/>
            </a:pPr>
            <a:r>
              <a:rPr lang="it">
                <a:solidFill>
                  <a:srgbClr val="434343"/>
                </a:solidFill>
                <a:latin typeface="Roboto"/>
                <a:ea typeface="Roboto"/>
                <a:cs typeface="Roboto"/>
                <a:sym typeface="Roboto"/>
              </a:rPr>
              <a:t>Source code is available for download, and it is necessary to solve the challenge.</a:t>
            </a:r>
            <a:endParaRPr>
              <a:solidFill>
                <a:srgbClr val="434343"/>
              </a:solidFill>
              <a:latin typeface="Roboto"/>
              <a:ea typeface="Roboto"/>
              <a:cs typeface="Roboto"/>
              <a:sym typeface="Roboto"/>
            </a:endParaRPr>
          </a:p>
          <a:p>
            <a:pPr marL="0" lvl="0" indent="0" algn="l" rtl="0">
              <a:spcBef>
                <a:spcPts val="0"/>
              </a:spcBef>
              <a:spcAft>
                <a:spcPts val="0"/>
              </a:spcAft>
              <a:buNone/>
            </a:pPr>
            <a:r>
              <a:rPr lang="it">
                <a:solidFill>
                  <a:srgbClr val="434343"/>
                </a:solidFill>
                <a:latin typeface="Roboto"/>
                <a:ea typeface="Roboto"/>
                <a:cs typeface="Roboto"/>
                <a:sym typeface="Roboto"/>
              </a:rPr>
              <a:t>The flag is only accessible on the administration panel.</a:t>
            </a:r>
            <a:endParaRPr>
              <a:solidFill>
                <a:srgbClr val="434343"/>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471900" y="0"/>
            <a:ext cx="7115700" cy="115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t"/>
              <a:t>Vuln</a:t>
            </a:r>
            <a:endParaRPr/>
          </a:p>
        </p:txBody>
      </p:sp>
      <p:sp>
        <p:nvSpPr>
          <p:cNvPr id="85" name="Google Shape;85;p1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a:t>
            </a:fld>
            <a:endParaRPr/>
          </a:p>
        </p:txBody>
      </p:sp>
      <p:sp>
        <p:nvSpPr>
          <p:cNvPr id="86" name="Google Shape;86;p15"/>
          <p:cNvSpPr txBox="1"/>
          <p:nvPr/>
        </p:nvSpPr>
        <p:spPr>
          <a:xfrm>
            <a:off x="354875" y="3304225"/>
            <a:ext cx="83283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300"/>
              </a:spcBef>
              <a:spcAft>
                <a:spcPts val="1300"/>
              </a:spcAft>
              <a:buNone/>
            </a:pPr>
            <a:r>
              <a:rPr lang="it">
                <a:solidFill>
                  <a:srgbClr val="434343"/>
                </a:solidFill>
                <a:latin typeface="Roboto"/>
                <a:ea typeface="Roboto"/>
                <a:cs typeface="Roboto"/>
                <a:sym typeface="Roboto"/>
              </a:rPr>
              <a:t>Looking at the network requests to pull the prices, we can see that it includes the full path of the price endpoint to be proxied by the backend. This feature can be turned into SSRF: since the server doesn’t postpend </a:t>
            </a:r>
            <a:r>
              <a:rPr lang="it">
                <a:solidFill>
                  <a:srgbClr val="FF0000"/>
                </a:solidFill>
                <a:latin typeface="Roboto Mono"/>
                <a:ea typeface="Roboto Mono"/>
                <a:cs typeface="Roboto Mono"/>
                <a:sym typeface="Roboto Mono"/>
              </a:rPr>
              <a:t>/</a:t>
            </a:r>
            <a:r>
              <a:rPr lang="it">
                <a:solidFill>
                  <a:srgbClr val="434343"/>
                </a:solidFill>
                <a:latin typeface="Roboto"/>
                <a:ea typeface="Roboto"/>
                <a:cs typeface="Roboto"/>
                <a:sym typeface="Roboto"/>
              </a:rPr>
              <a:t> to the URL, we can perform the HTTP basic authentication trick, sending </a:t>
            </a:r>
            <a:r>
              <a:rPr lang="it">
                <a:solidFill>
                  <a:srgbClr val="FF0000"/>
                </a:solidFill>
                <a:latin typeface="Roboto Mono"/>
                <a:ea typeface="Roboto Mono"/>
                <a:cs typeface="Roboto Mono"/>
                <a:sym typeface="Roboto Mono"/>
              </a:rPr>
              <a:t>@site</a:t>
            </a:r>
            <a:r>
              <a:rPr lang="it">
                <a:solidFill>
                  <a:srgbClr val="434343"/>
                </a:solidFill>
                <a:latin typeface="Roboto"/>
                <a:ea typeface="Roboto"/>
                <a:cs typeface="Roboto"/>
                <a:sym typeface="Roboto"/>
              </a:rPr>
              <a:t> as URL will make the server connect to </a:t>
            </a:r>
            <a:r>
              <a:rPr lang="it">
                <a:solidFill>
                  <a:srgbClr val="FF0000"/>
                </a:solidFill>
                <a:latin typeface="Roboto Mono"/>
                <a:ea typeface="Roboto Mono"/>
                <a:cs typeface="Roboto Mono"/>
                <a:sym typeface="Roboto Mono"/>
              </a:rPr>
              <a:t>site</a:t>
            </a:r>
            <a:r>
              <a:rPr lang="it">
                <a:solidFill>
                  <a:srgbClr val="434343"/>
                </a:solidFill>
                <a:latin typeface="Roboto"/>
                <a:ea typeface="Roboto"/>
                <a:cs typeface="Roboto"/>
                <a:sym typeface="Roboto"/>
              </a:rPr>
              <a:t> instead of the </a:t>
            </a:r>
            <a:r>
              <a:rPr lang="it">
                <a:solidFill>
                  <a:srgbClr val="FF0000"/>
                </a:solidFill>
                <a:latin typeface="Roboto Mono"/>
                <a:ea typeface="Roboto Mono"/>
                <a:cs typeface="Roboto Mono"/>
                <a:sym typeface="Roboto Mono"/>
              </a:rPr>
              <a:t>pricescache</a:t>
            </a:r>
            <a:r>
              <a:rPr lang="it">
                <a:solidFill>
                  <a:srgbClr val="434343"/>
                </a:solidFill>
                <a:latin typeface="Roboto"/>
                <a:ea typeface="Roboto"/>
                <a:cs typeface="Roboto"/>
                <a:sym typeface="Roboto"/>
              </a:rPr>
              <a:t> server, and pass </a:t>
            </a:r>
            <a:r>
              <a:rPr lang="it">
                <a:solidFill>
                  <a:srgbClr val="FF0000"/>
                </a:solidFill>
                <a:latin typeface="Roboto Mono"/>
                <a:ea typeface="Roboto Mono"/>
                <a:cs typeface="Roboto Mono"/>
                <a:sym typeface="Roboto Mono"/>
              </a:rPr>
              <a:t>pricescache</a:t>
            </a:r>
            <a:r>
              <a:rPr lang="it">
                <a:solidFill>
                  <a:srgbClr val="434343"/>
                </a:solidFill>
                <a:latin typeface="Roboto"/>
                <a:ea typeface="Roboto"/>
                <a:cs typeface="Roboto"/>
                <a:sym typeface="Roboto"/>
              </a:rPr>
              <a:t> as Authentication header.</a:t>
            </a:r>
            <a:endParaRPr>
              <a:solidFill>
                <a:srgbClr val="434343"/>
              </a:solidFill>
              <a:latin typeface="Roboto"/>
              <a:ea typeface="Roboto"/>
              <a:cs typeface="Roboto"/>
              <a:sym typeface="Roboto"/>
            </a:endParaRPr>
          </a:p>
        </p:txBody>
      </p:sp>
      <p:sp>
        <p:nvSpPr>
          <p:cNvPr id="87" name="Google Shape;87;p15"/>
          <p:cNvSpPr txBox="1"/>
          <p:nvPr/>
        </p:nvSpPr>
        <p:spPr>
          <a:xfrm>
            <a:off x="6231975" y="1487675"/>
            <a:ext cx="2717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300">
                <a:latin typeface="Roboto Mono"/>
                <a:ea typeface="Roboto Mono"/>
                <a:cs typeface="Roboto Mono"/>
                <a:sym typeface="Roboto Mono"/>
              </a:rPr>
              <a:t>http://</a:t>
            </a:r>
            <a:r>
              <a:rPr lang="it" sz="1300">
                <a:solidFill>
                  <a:schemeClr val="accent1"/>
                </a:solidFill>
                <a:latin typeface="Roboto Mono"/>
                <a:ea typeface="Roboto Mono"/>
                <a:cs typeface="Roboto Mono"/>
                <a:sym typeface="Roboto Mono"/>
              </a:rPr>
              <a:t>pricescache</a:t>
            </a:r>
            <a:r>
              <a:rPr lang="it" sz="1300">
                <a:solidFill>
                  <a:schemeClr val="accent3"/>
                </a:solidFill>
                <a:latin typeface="Roboto Mono"/>
                <a:ea typeface="Roboto Mono"/>
                <a:cs typeface="Roboto Mono"/>
                <a:sym typeface="Roboto Mono"/>
              </a:rPr>
              <a:t>/prices</a:t>
            </a:r>
            <a:endParaRPr sz="1300">
              <a:solidFill>
                <a:schemeClr val="accent3"/>
              </a:solidFill>
              <a:latin typeface="Roboto Mono"/>
              <a:ea typeface="Roboto Mono"/>
              <a:cs typeface="Roboto Mono"/>
              <a:sym typeface="Roboto Mono"/>
            </a:endParaRPr>
          </a:p>
        </p:txBody>
      </p:sp>
      <p:sp>
        <p:nvSpPr>
          <p:cNvPr id="88" name="Google Shape;88;p15"/>
          <p:cNvSpPr txBox="1"/>
          <p:nvPr/>
        </p:nvSpPr>
        <p:spPr>
          <a:xfrm>
            <a:off x="362125" y="2444025"/>
            <a:ext cx="30822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300">
                <a:latin typeface="Roboto Mono"/>
                <a:ea typeface="Roboto Mono"/>
                <a:cs typeface="Roboto Mono"/>
                <a:sym typeface="Roboto Mono"/>
              </a:rPr>
              <a:t>http://</a:t>
            </a:r>
            <a:r>
              <a:rPr lang="it" sz="1300">
                <a:solidFill>
                  <a:schemeClr val="accent1"/>
                </a:solidFill>
                <a:latin typeface="Roboto Mono"/>
                <a:ea typeface="Roboto Mono"/>
                <a:cs typeface="Roboto Mono"/>
                <a:sym typeface="Roboto Mono"/>
              </a:rPr>
              <a:t>challenge</a:t>
            </a:r>
            <a:r>
              <a:rPr lang="it" sz="1300">
                <a:latin typeface="Roboto Mono"/>
                <a:ea typeface="Roboto Mono"/>
                <a:cs typeface="Roboto Mono"/>
                <a:sym typeface="Roboto Mono"/>
              </a:rPr>
              <a:t>:39393/pricesAPI/getPrice?url=</a:t>
            </a:r>
            <a:r>
              <a:rPr lang="it" sz="1300">
                <a:solidFill>
                  <a:schemeClr val="accent3"/>
                </a:solidFill>
                <a:latin typeface="Roboto Mono"/>
                <a:ea typeface="Roboto Mono"/>
                <a:cs typeface="Roboto Mono"/>
                <a:sym typeface="Roboto Mono"/>
              </a:rPr>
              <a:t>@site/prices</a:t>
            </a:r>
            <a:endParaRPr sz="1300">
              <a:solidFill>
                <a:schemeClr val="accent3"/>
              </a:solidFill>
              <a:latin typeface="Roboto Mono"/>
              <a:ea typeface="Roboto Mono"/>
              <a:cs typeface="Roboto Mono"/>
              <a:sym typeface="Roboto Mono"/>
            </a:endParaRPr>
          </a:p>
        </p:txBody>
      </p:sp>
      <p:cxnSp>
        <p:nvCxnSpPr>
          <p:cNvPr id="89" name="Google Shape;89;p15"/>
          <p:cNvCxnSpPr/>
          <p:nvPr/>
        </p:nvCxnSpPr>
        <p:spPr>
          <a:xfrm>
            <a:off x="4572000" y="2700950"/>
            <a:ext cx="482700" cy="0"/>
          </a:xfrm>
          <a:prstGeom prst="straightConnector1">
            <a:avLst/>
          </a:prstGeom>
          <a:noFill/>
          <a:ln w="9525" cap="flat" cmpd="sng">
            <a:solidFill>
              <a:schemeClr val="dk2"/>
            </a:solidFill>
            <a:prstDash val="solid"/>
            <a:round/>
            <a:headEnd type="none" w="med" len="med"/>
            <a:tailEnd type="triangle" w="med" len="med"/>
          </a:ln>
        </p:spPr>
      </p:cxnSp>
      <p:sp>
        <p:nvSpPr>
          <p:cNvPr id="90" name="Google Shape;90;p15"/>
          <p:cNvSpPr txBox="1"/>
          <p:nvPr/>
        </p:nvSpPr>
        <p:spPr>
          <a:xfrm>
            <a:off x="6224750" y="2444025"/>
            <a:ext cx="2476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300">
                <a:latin typeface="Roboto Mono"/>
                <a:ea typeface="Roboto Mono"/>
                <a:cs typeface="Roboto Mono"/>
                <a:sym typeface="Roboto Mono"/>
              </a:rPr>
              <a:t>http://</a:t>
            </a:r>
            <a:r>
              <a:rPr lang="it" sz="1300">
                <a:solidFill>
                  <a:srgbClr val="38761D"/>
                </a:solidFill>
                <a:latin typeface="Roboto Mono"/>
                <a:ea typeface="Roboto Mono"/>
                <a:cs typeface="Roboto Mono"/>
                <a:sym typeface="Roboto Mono"/>
              </a:rPr>
              <a:t>pricescache</a:t>
            </a:r>
            <a:r>
              <a:rPr lang="it" sz="1300">
                <a:latin typeface="Roboto Mono"/>
                <a:ea typeface="Roboto Mono"/>
                <a:cs typeface="Roboto Mono"/>
                <a:sym typeface="Roboto Mono"/>
              </a:rPr>
              <a:t>@</a:t>
            </a:r>
            <a:r>
              <a:rPr lang="it" sz="1300">
                <a:solidFill>
                  <a:schemeClr val="accent1"/>
                </a:solidFill>
                <a:latin typeface="Roboto Mono"/>
                <a:ea typeface="Roboto Mono"/>
                <a:cs typeface="Roboto Mono"/>
                <a:sym typeface="Roboto Mono"/>
              </a:rPr>
              <a:t>site</a:t>
            </a:r>
            <a:r>
              <a:rPr lang="it" sz="1300">
                <a:solidFill>
                  <a:schemeClr val="accent3"/>
                </a:solidFill>
                <a:latin typeface="Roboto Mono"/>
                <a:ea typeface="Roboto Mono"/>
                <a:cs typeface="Roboto Mono"/>
                <a:sym typeface="Roboto Mono"/>
              </a:rPr>
              <a:t>/prices</a:t>
            </a:r>
            <a:endParaRPr sz="1300">
              <a:solidFill>
                <a:schemeClr val="accent3"/>
              </a:solidFill>
              <a:latin typeface="Roboto Mono"/>
              <a:ea typeface="Roboto Mono"/>
              <a:cs typeface="Roboto Mono"/>
              <a:sym typeface="Roboto Mono"/>
            </a:endParaRPr>
          </a:p>
        </p:txBody>
      </p:sp>
      <p:pic>
        <p:nvPicPr>
          <p:cNvPr id="91" name="Google Shape;91;p15"/>
          <p:cNvPicPr preferRelativeResize="0"/>
          <p:nvPr/>
        </p:nvPicPr>
        <p:blipFill rotWithShape="1">
          <a:blip r:embed="rId3">
            <a:alphaModFix/>
          </a:blip>
          <a:srcRect r="41585"/>
          <a:stretch/>
        </p:blipFill>
        <p:spPr>
          <a:xfrm rot="10800000">
            <a:off x="3621370" y="2316550"/>
            <a:ext cx="798398" cy="768801"/>
          </a:xfrm>
          <a:prstGeom prst="rect">
            <a:avLst/>
          </a:prstGeom>
          <a:noFill/>
          <a:ln>
            <a:noFill/>
          </a:ln>
        </p:spPr>
      </p:pic>
      <p:pic>
        <p:nvPicPr>
          <p:cNvPr id="92" name="Google Shape;92;p15"/>
          <p:cNvPicPr preferRelativeResize="0"/>
          <p:nvPr/>
        </p:nvPicPr>
        <p:blipFill rotWithShape="1">
          <a:blip r:embed="rId4">
            <a:alphaModFix/>
          </a:blip>
          <a:srcRect r="44168"/>
          <a:stretch/>
        </p:blipFill>
        <p:spPr>
          <a:xfrm>
            <a:off x="5285463" y="1358725"/>
            <a:ext cx="740549" cy="746099"/>
          </a:xfrm>
          <a:prstGeom prst="rect">
            <a:avLst/>
          </a:prstGeom>
          <a:noFill/>
          <a:ln>
            <a:noFill/>
          </a:ln>
        </p:spPr>
      </p:pic>
      <p:pic>
        <p:nvPicPr>
          <p:cNvPr id="93" name="Google Shape;93;p15"/>
          <p:cNvPicPr preferRelativeResize="0"/>
          <p:nvPr/>
        </p:nvPicPr>
        <p:blipFill rotWithShape="1">
          <a:blip r:embed="rId5">
            <a:alphaModFix/>
          </a:blip>
          <a:srcRect r="51145"/>
          <a:stretch/>
        </p:blipFill>
        <p:spPr>
          <a:xfrm>
            <a:off x="5271025" y="2329425"/>
            <a:ext cx="769450" cy="885951"/>
          </a:xfrm>
          <a:prstGeom prst="rect">
            <a:avLst/>
          </a:prstGeom>
          <a:noFill/>
          <a:ln>
            <a:noFill/>
          </a:ln>
        </p:spPr>
      </p:pic>
      <p:sp>
        <p:nvSpPr>
          <p:cNvPr id="94" name="Google Shape;94;p15"/>
          <p:cNvSpPr txBox="1"/>
          <p:nvPr/>
        </p:nvSpPr>
        <p:spPr>
          <a:xfrm>
            <a:off x="354875" y="1468413"/>
            <a:ext cx="30822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300">
                <a:latin typeface="Roboto Mono"/>
                <a:ea typeface="Roboto Mono"/>
                <a:cs typeface="Roboto Mono"/>
                <a:sym typeface="Roboto Mono"/>
              </a:rPr>
              <a:t>http://</a:t>
            </a:r>
            <a:r>
              <a:rPr lang="it" sz="1300">
                <a:solidFill>
                  <a:schemeClr val="accent1"/>
                </a:solidFill>
                <a:latin typeface="Roboto Mono"/>
                <a:ea typeface="Roboto Mono"/>
                <a:cs typeface="Roboto Mono"/>
                <a:sym typeface="Roboto Mono"/>
              </a:rPr>
              <a:t>challenge</a:t>
            </a:r>
            <a:r>
              <a:rPr lang="it" sz="1300">
                <a:latin typeface="Roboto Mono"/>
                <a:ea typeface="Roboto Mono"/>
                <a:cs typeface="Roboto Mono"/>
                <a:sym typeface="Roboto Mono"/>
              </a:rPr>
              <a:t>:39393/pricesAPI/getPrice?url=</a:t>
            </a:r>
            <a:r>
              <a:rPr lang="it" sz="1300">
                <a:solidFill>
                  <a:schemeClr val="accent3"/>
                </a:solidFill>
                <a:latin typeface="Roboto Mono"/>
                <a:ea typeface="Roboto Mono"/>
                <a:cs typeface="Roboto Mono"/>
                <a:sym typeface="Roboto Mono"/>
              </a:rPr>
              <a:t>/prices</a:t>
            </a:r>
            <a:endParaRPr sz="1300">
              <a:solidFill>
                <a:schemeClr val="accent3"/>
              </a:solidFill>
              <a:latin typeface="Roboto Mono"/>
              <a:ea typeface="Roboto Mono"/>
              <a:cs typeface="Roboto Mono"/>
              <a:sym typeface="Roboto Mono"/>
            </a:endParaRPr>
          </a:p>
        </p:txBody>
      </p:sp>
      <p:cxnSp>
        <p:nvCxnSpPr>
          <p:cNvPr id="95" name="Google Shape;95;p15"/>
          <p:cNvCxnSpPr/>
          <p:nvPr/>
        </p:nvCxnSpPr>
        <p:spPr>
          <a:xfrm>
            <a:off x="4607650" y="1760913"/>
            <a:ext cx="482700" cy="0"/>
          </a:xfrm>
          <a:prstGeom prst="straightConnector1">
            <a:avLst/>
          </a:prstGeom>
          <a:noFill/>
          <a:ln w="9525" cap="flat" cmpd="sng">
            <a:solidFill>
              <a:schemeClr val="dk2"/>
            </a:solidFill>
            <a:prstDash val="solid"/>
            <a:round/>
            <a:headEnd type="none" w="med" len="med"/>
            <a:tailEnd type="triangle" w="med" len="med"/>
          </a:ln>
        </p:spPr>
      </p:cxnSp>
      <p:pic>
        <p:nvPicPr>
          <p:cNvPr id="96" name="Google Shape;96;p15"/>
          <p:cNvPicPr preferRelativeResize="0"/>
          <p:nvPr/>
        </p:nvPicPr>
        <p:blipFill rotWithShape="1">
          <a:blip r:embed="rId3">
            <a:alphaModFix/>
          </a:blip>
          <a:srcRect r="41585"/>
          <a:stretch/>
        </p:blipFill>
        <p:spPr>
          <a:xfrm rot="10800000">
            <a:off x="3614120" y="1340938"/>
            <a:ext cx="798398" cy="7688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471900" y="0"/>
            <a:ext cx="7115700" cy="115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t"/>
              <a:t>Vuln</a:t>
            </a:r>
            <a:endParaRPr/>
          </a:p>
        </p:txBody>
      </p:sp>
      <p:sp>
        <p:nvSpPr>
          <p:cNvPr id="102" name="Google Shape;102;p1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a:t>
            </a:fld>
            <a:endParaRPr/>
          </a:p>
        </p:txBody>
      </p:sp>
      <p:sp>
        <p:nvSpPr>
          <p:cNvPr id="103" name="Google Shape;103;p16"/>
          <p:cNvSpPr txBox="1"/>
          <p:nvPr/>
        </p:nvSpPr>
        <p:spPr>
          <a:xfrm>
            <a:off x="0" y="0"/>
            <a:ext cx="3000000" cy="354000"/>
          </a:xfrm>
          <a:prstGeom prst="rect">
            <a:avLst/>
          </a:prstGeom>
          <a:noFill/>
          <a:ln>
            <a:noFill/>
          </a:ln>
        </p:spPr>
        <p:txBody>
          <a:bodyPr spcFirstLastPara="1" wrap="square" lIns="91425" tIns="91425" rIns="91425" bIns="91425" anchor="t" anchorCtr="0">
            <a:spAutoFit/>
          </a:bodyPr>
          <a:lstStyle/>
          <a:p>
            <a:pPr marL="0" lvl="0" indent="0" algn="l" rtl="0">
              <a:lnSpc>
                <a:spcPct val="347727"/>
              </a:lnSpc>
              <a:spcBef>
                <a:spcPts val="1300"/>
              </a:spcBef>
              <a:spcAft>
                <a:spcPts val="1300"/>
              </a:spcAft>
              <a:buNone/>
            </a:pPr>
            <a:endParaRPr sz="1100">
              <a:solidFill>
                <a:srgbClr val="FFFFFF"/>
              </a:solidFill>
            </a:endParaRPr>
          </a:p>
        </p:txBody>
      </p:sp>
      <p:sp>
        <p:nvSpPr>
          <p:cNvPr id="104" name="Google Shape;104;p16"/>
          <p:cNvSpPr txBox="1"/>
          <p:nvPr/>
        </p:nvSpPr>
        <p:spPr>
          <a:xfrm>
            <a:off x="379500" y="3433525"/>
            <a:ext cx="8385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dirty="0">
                <a:solidFill>
                  <a:srgbClr val="434343"/>
                </a:solidFill>
                <a:latin typeface="Roboto"/>
                <a:ea typeface="Roboto"/>
                <a:cs typeface="Roboto"/>
                <a:sym typeface="Roboto"/>
              </a:rPr>
              <a:t>Analyzing the source code, we can see that there is a banning mechanism to prevent bruteforce of the admin password, whenever a client tries to login several times in a short time, the client IP will be registered into Redis as a banned user, and the ban page will be served. Since the filename of the banpage is put inside an object with data pulled from the DB, we could override the banpage and load any file from the project’s work directory if we get write access to Redis.</a:t>
            </a:r>
            <a:endParaRPr dirty="0">
              <a:solidFill>
                <a:srgbClr val="434343"/>
              </a:solidFill>
              <a:latin typeface="Roboto"/>
              <a:ea typeface="Roboto"/>
              <a:cs typeface="Roboto"/>
              <a:sym typeface="Roboto"/>
            </a:endParaRPr>
          </a:p>
        </p:txBody>
      </p:sp>
      <p:pic>
        <p:nvPicPr>
          <p:cNvPr id="105" name="Google Shape;105;p16"/>
          <p:cNvPicPr preferRelativeResize="0"/>
          <p:nvPr/>
        </p:nvPicPr>
        <p:blipFill>
          <a:blip r:embed="rId3">
            <a:alphaModFix/>
          </a:blip>
          <a:stretch>
            <a:fillRect/>
          </a:stretch>
        </p:blipFill>
        <p:spPr>
          <a:xfrm>
            <a:off x="922538" y="1305000"/>
            <a:ext cx="7298915" cy="1976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471900" y="0"/>
            <a:ext cx="7115700" cy="115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t"/>
              <a:t>Vuln</a:t>
            </a:r>
            <a:endParaRPr/>
          </a:p>
        </p:txBody>
      </p:sp>
      <p:sp>
        <p:nvSpPr>
          <p:cNvPr id="111" name="Google Shape;111;p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5</a:t>
            </a:fld>
            <a:endParaRPr/>
          </a:p>
        </p:txBody>
      </p:sp>
      <p:sp>
        <p:nvSpPr>
          <p:cNvPr id="112" name="Google Shape;112;p17"/>
          <p:cNvSpPr txBox="1"/>
          <p:nvPr/>
        </p:nvSpPr>
        <p:spPr>
          <a:xfrm>
            <a:off x="471901" y="4013675"/>
            <a:ext cx="8222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a:solidFill>
                  <a:srgbClr val="434343"/>
                </a:solidFill>
                <a:latin typeface="Roboto"/>
                <a:ea typeface="Roboto"/>
                <a:cs typeface="Roboto"/>
                <a:sym typeface="Roboto"/>
              </a:rPr>
              <a:t>The backend is using a version of the request library </a:t>
            </a:r>
            <a:r>
              <a:rPr lang="it">
                <a:solidFill>
                  <a:srgbClr val="FF0000"/>
                </a:solidFill>
                <a:latin typeface="Roboto Mono"/>
                <a:ea typeface="Roboto Mono"/>
                <a:cs typeface="Roboto Mono"/>
                <a:sym typeface="Roboto Mono"/>
              </a:rPr>
              <a:t>undici</a:t>
            </a:r>
            <a:r>
              <a:rPr lang="it">
                <a:solidFill>
                  <a:srgbClr val="434343"/>
                </a:solidFill>
                <a:latin typeface="Roboto"/>
                <a:ea typeface="Roboto"/>
                <a:cs typeface="Roboto"/>
                <a:sym typeface="Roboto"/>
              </a:rPr>
              <a:t>, which is vulnerable to a line injection vulnerability in the path.</a:t>
            </a:r>
            <a:endParaRPr>
              <a:solidFill>
                <a:srgbClr val="434343"/>
              </a:solidFill>
              <a:latin typeface="Roboto"/>
              <a:ea typeface="Roboto"/>
              <a:cs typeface="Roboto"/>
              <a:sym typeface="Roboto"/>
            </a:endParaRPr>
          </a:p>
        </p:txBody>
      </p:sp>
      <p:sp>
        <p:nvSpPr>
          <p:cNvPr id="113" name="Google Shape;113;p17"/>
          <p:cNvSpPr txBox="1"/>
          <p:nvPr/>
        </p:nvSpPr>
        <p:spPr>
          <a:xfrm>
            <a:off x="0" y="998034"/>
            <a:ext cx="9144000" cy="97639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2400"/>
              </a:spcBef>
              <a:spcAft>
                <a:spcPts val="600"/>
              </a:spcAft>
              <a:buNone/>
            </a:pPr>
            <a:r>
              <a:rPr lang="it" sz="2300" b="1" dirty="0">
                <a:latin typeface="Roboto"/>
                <a:ea typeface="Roboto"/>
                <a:cs typeface="Roboto"/>
                <a:sym typeface="Roboto"/>
              </a:rPr>
              <a:t>CRLF injection in request path, method, and headers</a:t>
            </a:r>
            <a:endParaRPr sz="2300" b="1" dirty="0">
              <a:latin typeface="Roboto"/>
              <a:ea typeface="Roboto"/>
              <a:cs typeface="Roboto"/>
              <a:sym typeface="Roboto"/>
            </a:endParaRPr>
          </a:p>
        </p:txBody>
      </p:sp>
      <p:pic>
        <p:nvPicPr>
          <p:cNvPr id="114" name="Google Shape;114;p17"/>
          <p:cNvPicPr preferRelativeResize="0"/>
          <p:nvPr/>
        </p:nvPicPr>
        <p:blipFill rotWithShape="1">
          <a:blip r:embed="rId3">
            <a:alphaModFix/>
          </a:blip>
          <a:srcRect t="27536" b="30949"/>
          <a:stretch/>
        </p:blipFill>
        <p:spPr>
          <a:xfrm>
            <a:off x="838075" y="1974425"/>
            <a:ext cx="7489752" cy="1748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471900" y="0"/>
            <a:ext cx="7115700" cy="115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t"/>
              <a:t>Vuln</a:t>
            </a:r>
            <a:endParaRPr/>
          </a:p>
        </p:txBody>
      </p:sp>
      <p:sp>
        <p:nvSpPr>
          <p:cNvPr id="120" name="Google Shape;120;p1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6</a:t>
            </a:fld>
            <a:endParaRPr/>
          </a:p>
        </p:txBody>
      </p:sp>
      <p:sp>
        <p:nvSpPr>
          <p:cNvPr id="121" name="Google Shape;121;p18"/>
          <p:cNvSpPr txBox="1"/>
          <p:nvPr/>
        </p:nvSpPr>
        <p:spPr>
          <a:xfrm>
            <a:off x="460951" y="3648925"/>
            <a:ext cx="82221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a:solidFill>
                  <a:srgbClr val="434343"/>
                </a:solidFill>
                <a:latin typeface="Roboto"/>
                <a:ea typeface="Roboto"/>
                <a:cs typeface="Roboto"/>
                <a:sym typeface="Roboto"/>
              </a:rPr>
              <a:t>We can use this vulnerability for Cross Protocol Scripting, using HTTP to communicate with Redis. The Redis protocol is very simple, plaintext TCP, each line is equivalent to a command, and any error, even in syntax, does not cause Redis to close the connection. So we can use CRLF Injection to send commands to Redis, and thus alter the backend database.</a:t>
            </a:r>
            <a:endParaRPr>
              <a:solidFill>
                <a:srgbClr val="434343"/>
              </a:solidFill>
              <a:latin typeface="Roboto"/>
              <a:ea typeface="Roboto"/>
              <a:cs typeface="Roboto"/>
              <a:sym typeface="Roboto"/>
            </a:endParaRPr>
          </a:p>
        </p:txBody>
      </p:sp>
      <p:pic>
        <p:nvPicPr>
          <p:cNvPr id="122" name="Google Shape;122;p18"/>
          <p:cNvPicPr preferRelativeResize="0"/>
          <p:nvPr/>
        </p:nvPicPr>
        <p:blipFill rotWithShape="1">
          <a:blip r:embed="rId3">
            <a:alphaModFix/>
          </a:blip>
          <a:srcRect t="36612" b="36615"/>
          <a:stretch/>
        </p:blipFill>
        <p:spPr>
          <a:xfrm>
            <a:off x="419325" y="1775400"/>
            <a:ext cx="8305349" cy="12507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471900" y="0"/>
            <a:ext cx="7115700" cy="115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t"/>
              <a:t>Exploit</a:t>
            </a:r>
            <a:endParaRPr/>
          </a:p>
        </p:txBody>
      </p:sp>
      <p:sp>
        <p:nvSpPr>
          <p:cNvPr id="128" name="Google Shape;128;p1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7</a:t>
            </a:fld>
            <a:endParaRPr/>
          </a:p>
        </p:txBody>
      </p:sp>
      <p:sp>
        <p:nvSpPr>
          <p:cNvPr id="129" name="Google Shape;129;p19"/>
          <p:cNvSpPr txBox="1"/>
          <p:nvPr/>
        </p:nvSpPr>
        <p:spPr>
          <a:xfrm>
            <a:off x="460950" y="3897750"/>
            <a:ext cx="84852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a:solidFill>
                  <a:srgbClr val="434343"/>
                </a:solidFill>
                <a:latin typeface="Roboto"/>
                <a:ea typeface="Roboto"/>
                <a:cs typeface="Roboto"/>
                <a:sym typeface="Roboto"/>
              </a:rPr>
              <a:t>Finally, to solve this challenge, we can use CRLF Injection to register a chosen banned IP into Redis, change the ban page to the server configuration file, and by making another authentication request to the backend, spoofing the X-Forwarded-For with the chosen IP, we get back the server configuration file, which includes the JWT, that we can use to forge the admin token, log in to the panel and get the flag.</a:t>
            </a:r>
            <a:endParaRPr>
              <a:solidFill>
                <a:srgbClr val="434343"/>
              </a:solidFill>
              <a:latin typeface="Roboto"/>
              <a:ea typeface="Roboto"/>
              <a:cs typeface="Roboto"/>
              <a:sym typeface="Roboto"/>
            </a:endParaRPr>
          </a:p>
        </p:txBody>
      </p:sp>
      <p:pic>
        <p:nvPicPr>
          <p:cNvPr id="130" name="Google Shape;130;p19"/>
          <p:cNvPicPr preferRelativeResize="0"/>
          <p:nvPr/>
        </p:nvPicPr>
        <p:blipFill rotWithShape="1">
          <a:blip r:embed="rId3">
            <a:alphaModFix/>
          </a:blip>
          <a:srcRect l="-690" t="1501" r="689" b="37947"/>
          <a:stretch/>
        </p:blipFill>
        <p:spPr>
          <a:xfrm>
            <a:off x="827125" y="1249637"/>
            <a:ext cx="7489752" cy="2551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8</a:t>
            </a:fld>
            <a:endParaRPr/>
          </a:p>
        </p:txBody>
      </p:sp>
    </p:spTree>
  </p:cSld>
  <p:clrMapOvr>
    <a:masterClrMapping/>
  </p:clrMapOvr>
</p:sld>
</file>

<file path=ppt/theme/theme1.xml><?xml version="1.0" encoding="utf-8"?>
<a:theme xmlns:a="http://schemas.openxmlformats.org/drawingml/2006/main" name="Material">
  <a:themeElements>
    <a:clrScheme name="Material">
      <a:dk1>
        <a:srgbClr val="1C4879"/>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480</Words>
  <Application>Microsoft Office PowerPoint</Application>
  <PresentationFormat>On-screen Show (16:9)</PresentationFormat>
  <Paragraphs>30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Roboto Mono</vt:lpstr>
      <vt:lpstr>Roboto</vt:lpstr>
      <vt:lpstr>Arial</vt:lpstr>
      <vt:lpstr>Material</vt:lpstr>
      <vt:lpstr>TeamItaly CTF 2022</vt:lpstr>
      <vt:lpstr>Introduction</vt:lpstr>
      <vt:lpstr>Vuln</vt:lpstr>
      <vt:lpstr>Vuln</vt:lpstr>
      <vt:lpstr>Vuln</vt:lpstr>
      <vt:lpstr>Vuln</vt:lpstr>
      <vt:lpstr>Exploit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TeamItaly CTF 2022</dc:title>
  <cp:lastModifiedBy>JACOPO DI PUMPO</cp:lastModifiedBy>
  <cp:revision>1</cp:revision>
  <dcterms:modified xsi:type="dcterms:W3CDTF">2022-09-08T19:31:50Z</dcterms:modified>
</cp:coreProperties>
</file>