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9d09cd1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9d09cd1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e8b037f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e8b037f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e8b037f0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e8b037f0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e8b037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e8b037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e8b037f0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e8b037f0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e8b037f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e8b037f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9d09cd1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9d09cd1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160100"/>
            <a:ext cx="9144000" cy="398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1526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24" name="Google Shape;24;p4"/>
          <p:cNvPicPr preferRelativeResize="0"/>
          <p:nvPr/>
        </p:nvPicPr>
        <p:blipFill>
          <a:blip r:embed="rId2">
            <a:alphaModFix/>
          </a:blip>
          <a:stretch>
            <a:fillRect/>
          </a:stretch>
        </p:blipFill>
        <p:spPr>
          <a:xfrm>
            <a:off x="7587600" y="152938"/>
            <a:ext cx="1106400" cy="846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6" name="Google Shape;36;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2" name="Google Shape;42;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5" name="Google Shape;45;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50" name="Google Shape;50;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7" name="Google Shape;57;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TeamItaly CTF 2022</a:t>
            </a:r>
            <a:endParaRPr/>
          </a:p>
        </p:txBody>
      </p:sp>
      <p:sp>
        <p:nvSpPr>
          <p:cNvPr id="69" name="Google Shape;69;p13"/>
          <p:cNvSpPr txBox="1"/>
          <p:nvPr>
            <p:ph idx="1" type="subTitle"/>
          </p:nvPr>
        </p:nvSpPr>
        <p:spPr>
          <a:xfrm>
            <a:off x="390525" y="2789125"/>
            <a:ext cx="8222100" cy="13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Challenge</a:t>
            </a:r>
            <a:r>
              <a:rPr lang="it"/>
              <a:t>: 	Spaghetti VM</a:t>
            </a:r>
            <a:endParaRPr/>
          </a:p>
          <a:p>
            <a:pPr indent="0" lvl="0" marL="0" rtl="0" algn="l">
              <a:spcBef>
                <a:spcPts val="0"/>
              </a:spcBef>
              <a:spcAft>
                <a:spcPts val="0"/>
              </a:spcAft>
              <a:buNone/>
            </a:pPr>
            <a:r>
              <a:rPr b="1" lang="it"/>
              <a:t>Category</a:t>
            </a:r>
            <a:r>
              <a:rPr lang="it"/>
              <a:t>: 	rev</a:t>
            </a:r>
            <a:endParaRPr/>
          </a:p>
          <a:p>
            <a:pPr indent="0" lvl="0" marL="0" rtl="0" algn="l">
              <a:spcBef>
                <a:spcPts val="0"/>
              </a:spcBef>
              <a:spcAft>
                <a:spcPts val="0"/>
              </a:spcAft>
              <a:buNone/>
            </a:pPr>
            <a:r>
              <a:rPr b="1" lang="it"/>
              <a:t>Author</a:t>
            </a:r>
            <a:r>
              <a:rPr lang="it"/>
              <a:t>: 		Gianluca Altomani &lt;devgianlu&gt;</a:t>
            </a:r>
            <a:endParaRPr/>
          </a:p>
        </p:txBody>
      </p:sp>
      <p:pic>
        <p:nvPicPr>
          <p:cNvPr id="70" name="Google Shape;70;p13"/>
          <p:cNvPicPr preferRelativeResize="0"/>
          <p:nvPr/>
        </p:nvPicPr>
        <p:blipFill>
          <a:blip r:embed="rId3">
            <a:alphaModFix/>
          </a:blip>
          <a:stretch>
            <a:fillRect/>
          </a:stretch>
        </p:blipFill>
        <p:spPr>
          <a:xfrm>
            <a:off x="390525" y="421100"/>
            <a:ext cx="1106400" cy="846725"/>
          </a:xfrm>
          <a:prstGeom prst="rect">
            <a:avLst/>
          </a:prstGeom>
          <a:noFill/>
          <a:ln>
            <a:noFill/>
          </a:ln>
        </p:spPr>
      </p:pic>
      <p:pic>
        <p:nvPicPr>
          <p:cNvPr id="71" name="Google Shape;71;p13"/>
          <p:cNvPicPr preferRelativeResize="0"/>
          <p:nvPr/>
        </p:nvPicPr>
        <p:blipFill>
          <a:blip r:embed="rId4">
            <a:alphaModFix/>
          </a:blip>
          <a:stretch>
            <a:fillRect/>
          </a:stretch>
        </p:blipFill>
        <p:spPr>
          <a:xfrm>
            <a:off x="5657575" y="421100"/>
            <a:ext cx="2955039" cy="84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Introduction</a:t>
            </a:r>
            <a:endParaRPr/>
          </a:p>
        </p:txBody>
      </p:sp>
      <p:sp>
        <p:nvSpPr>
          <p:cNvPr id="77" name="Google Shape;77;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The challenge was inspired by a real-word JavaScript obfuscation solution. It implements a simple stack-based VM that has a small number of opcodes tailored to running the challenge.</a:t>
            </a:r>
            <a:endParaRPr/>
          </a:p>
        </p:txBody>
      </p:sp>
      <p:sp>
        <p:nvSpPr>
          <p:cNvPr id="78" name="Google Shape;78;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“Assembly” examples</a:t>
            </a:r>
            <a:endParaRPr/>
          </a:p>
        </p:txBody>
      </p:sp>
      <p:sp>
        <p:nvSpPr>
          <p:cNvPr id="84" name="Google Shape;84;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85" name="Google Shape;85;p15"/>
          <p:cNvPicPr preferRelativeResize="0"/>
          <p:nvPr/>
        </p:nvPicPr>
        <p:blipFill>
          <a:blip r:embed="rId3">
            <a:alphaModFix/>
          </a:blip>
          <a:stretch>
            <a:fillRect/>
          </a:stretch>
        </p:blipFill>
        <p:spPr>
          <a:xfrm>
            <a:off x="2971463" y="1413213"/>
            <a:ext cx="2866073" cy="3543026"/>
          </a:xfrm>
          <a:prstGeom prst="rect">
            <a:avLst/>
          </a:prstGeom>
          <a:noFill/>
          <a:ln>
            <a:noFill/>
          </a:ln>
        </p:spPr>
      </p:pic>
      <p:pic>
        <p:nvPicPr>
          <p:cNvPr id="86" name="Google Shape;86;p15"/>
          <p:cNvPicPr preferRelativeResize="0"/>
          <p:nvPr/>
        </p:nvPicPr>
        <p:blipFill>
          <a:blip r:embed="rId4">
            <a:alphaModFix/>
          </a:blip>
          <a:stretch>
            <a:fillRect/>
          </a:stretch>
        </p:blipFill>
        <p:spPr>
          <a:xfrm>
            <a:off x="5933550" y="1765637"/>
            <a:ext cx="2959850" cy="2838200"/>
          </a:xfrm>
          <a:prstGeom prst="rect">
            <a:avLst/>
          </a:prstGeom>
          <a:noFill/>
          <a:ln>
            <a:noFill/>
          </a:ln>
        </p:spPr>
      </p:pic>
      <p:pic>
        <p:nvPicPr>
          <p:cNvPr id="87" name="Google Shape;87;p15"/>
          <p:cNvPicPr preferRelativeResize="0"/>
          <p:nvPr/>
        </p:nvPicPr>
        <p:blipFill>
          <a:blip r:embed="rId5">
            <a:alphaModFix/>
          </a:blip>
          <a:stretch>
            <a:fillRect/>
          </a:stretch>
        </p:blipFill>
        <p:spPr>
          <a:xfrm>
            <a:off x="304800" y="2040825"/>
            <a:ext cx="2570650" cy="22878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From “assembly” to JS</a:t>
            </a:r>
            <a:endParaRPr/>
          </a:p>
        </p:txBody>
      </p:sp>
      <p:sp>
        <p:nvSpPr>
          <p:cNvPr id="93" name="Google Shape;93;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The VM consists of these parts:</a:t>
            </a:r>
            <a:endParaRPr/>
          </a:p>
          <a:p>
            <a:pPr indent="-342900" lvl="0" marL="457200" rtl="0" algn="just">
              <a:spcBef>
                <a:spcPts val="1200"/>
              </a:spcBef>
              <a:spcAft>
                <a:spcPts val="0"/>
              </a:spcAft>
              <a:buSzPts val="1800"/>
              <a:buChar char="-"/>
            </a:pPr>
            <a:r>
              <a:rPr lang="it"/>
              <a:t>Data block (an array of integers)</a:t>
            </a:r>
            <a:endParaRPr/>
          </a:p>
          <a:p>
            <a:pPr indent="-342900" lvl="0" marL="457200" rtl="0" algn="just">
              <a:spcBef>
                <a:spcPts val="0"/>
              </a:spcBef>
              <a:spcAft>
                <a:spcPts val="0"/>
              </a:spcAft>
              <a:buSzPts val="1800"/>
              <a:buChar char="-"/>
            </a:pPr>
            <a:r>
              <a:rPr lang="it"/>
              <a:t>Instructions block (an array of functions)</a:t>
            </a:r>
            <a:endParaRPr/>
          </a:p>
          <a:p>
            <a:pPr indent="-342900" lvl="0" marL="457200" rtl="0" algn="just">
              <a:spcBef>
                <a:spcPts val="0"/>
              </a:spcBef>
              <a:spcAft>
                <a:spcPts val="0"/>
              </a:spcAft>
              <a:buSzPts val="1800"/>
              <a:buChar char="-"/>
            </a:pPr>
            <a:r>
              <a:rPr lang="it"/>
              <a:t>Program arguments block (an array of arrays of integers, wow!)</a:t>
            </a:r>
            <a:endParaRPr/>
          </a:p>
          <a:p>
            <a:pPr indent="-342900" lvl="0" marL="457200" rtl="0" algn="just">
              <a:spcBef>
                <a:spcPts val="0"/>
              </a:spcBef>
              <a:spcAft>
                <a:spcPts val="0"/>
              </a:spcAft>
              <a:buSzPts val="1800"/>
              <a:buChar char="-"/>
            </a:pPr>
            <a:r>
              <a:rPr lang="it"/>
              <a:t>Program instructions block (an array of indexes inside the instructions block)</a:t>
            </a:r>
            <a:endParaRPr/>
          </a:p>
          <a:p>
            <a:pPr indent="-342900" lvl="0" marL="457200" rtl="0" algn="just">
              <a:spcBef>
                <a:spcPts val="0"/>
              </a:spcBef>
              <a:spcAft>
                <a:spcPts val="0"/>
              </a:spcAft>
              <a:buSzPts val="1800"/>
              <a:buChar char="-"/>
            </a:pPr>
            <a:r>
              <a:rPr lang="it"/>
              <a:t>Execution block (a for loop)</a:t>
            </a:r>
            <a:endParaRPr/>
          </a:p>
        </p:txBody>
      </p:sp>
      <p:sp>
        <p:nvSpPr>
          <p:cNvPr id="94" name="Google Shape;94;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Reversing</a:t>
            </a:r>
            <a:endParaRPr/>
          </a:p>
        </p:txBody>
      </p:sp>
      <p:sp>
        <p:nvSpPr>
          <p:cNvPr id="100" name="Google Shape;100;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The fastest way to solve the challenge is by reversing it dynamically. The challenge won’t run if the code is formatted because it detects new line characters in the file. You can edit the file and then uglify it again to run it.</a:t>
            </a:r>
            <a:endParaRPr/>
          </a:p>
          <a:p>
            <a:pPr indent="0" lvl="0" marL="0" rtl="0" algn="just">
              <a:spcBef>
                <a:spcPts val="1200"/>
              </a:spcBef>
              <a:spcAft>
                <a:spcPts val="0"/>
              </a:spcAft>
              <a:buNone/>
            </a:pPr>
            <a:r>
              <a:rPr lang="it"/>
              <a:t>You can easily disable the self-check ability by removing the execution block from the nested VMs for ease of use. </a:t>
            </a:r>
            <a:endParaRPr/>
          </a:p>
          <a:p>
            <a:pPr indent="0" lvl="0" marL="0" rtl="0" algn="just">
              <a:spcBef>
                <a:spcPts val="1200"/>
              </a:spcBef>
              <a:spcAft>
                <a:spcPts val="1200"/>
              </a:spcAft>
              <a:buNone/>
            </a:pPr>
            <a:r>
              <a:rPr lang="it"/>
              <a:t>At this point you could run a linear brute force by hooking what the flag characters is compared to with ===. </a:t>
            </a:r>
            <a:endParaRPr/>
          </a:p>
        </p:txBody>
      </p:sp>
      <p:sp>
        <p:nvSpPr>
          <p:cNvPr id="101" name="Google Shape;101;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Reversing (that you don’t need)</a:t>
            </a:r>
            <a:endParaRPr/>
          </a:p>
        </p:txBody>
      </p:sp>
      <p:sp>
        <p:nvSpPr>
          <p:cNvPr id="107" name="Google Shape;107;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Some hardcoded bytes are xored with a key derived by shifting some big hardcoded integers around in blocks of four. The check looks like this:</a:t>
            </a:r>
            <a:endParaRPr/>
          </a:p>
          <a:p>
            <a:pPr indent="-342900" lvl="0" marL="457200" rtl="0" algn="just">
              <a:spcBef>
                <a:spcPts val="1200"/>
              </a:spcBef>
              <a:spcAft>
                <a:spcPts val="0"/>
              </a:spcAft>
              <a:buSzPts val="1800"/>
              <a:buChar char="-"/>
            </a:pPr>
            <a:r>
              <a:rPr lang="it"/>
              <a:t>Load flag from sys.argv[2] and check length</a:t>
            </a:r>
            <a:endParaRPr/>
          </a:p>
          <a:p>
            <a:pPr indent="-342900" lvl="0" marL="457200" rtl="0" algn="just">
              <a:spcBef>
                <a:spcPts val="0"/>
              </a:spcBef>
              <a:spcAft>
                <a:spcPts val="0"/>
              </a:spcAft>
              <a:buSzPts val="1800"/>
              <a:buChar char="-"/>
            </a:pPr>
            <a:r>
              <a:rPr lang="it"/>
              <a:t>Loop the flag length in blocks of 4 characters</a:t>
            </a:r>
            <a:endParaRPr/>
          </a:p>
          <a:p>
            <a:pPr indent="-342900" lvl="0" marL="457200" rtl="0" algn="just">
              <a:spcBef>
                <a:spcPts val="0"/>
              </a:spcBef>
              <a:spcAft>
                <a:spcPts val="0"/>
              </a:spcAft>
              <a:buSzPts val="1800"/>
              <a:buChar char="-"/>
            </a:pPr>
            <a:r>
              <a:rPr lang="it"/>
              <a:t>Load two 32-bit magic values for this block and add them together </a:t>
            </a:r>
            <a:endParaRPr/>
          </a:p>
          <a:p>
            <a:pPr indent="-342900" lvl="0" marL="457200" rtl="0" algn="just">
              <a:spcBef>
                <a:spcPts val="0"/>
              </a:spcBef>
              <a:spcAft>
                <a:spcPts val="0"/>
              </a:spcAft>
              <a:buSzPts val="1800"/>
              <a:buChar char="-"/>
            </a:pPr>
            <a:r>
              <a:rPr lang="it"/>
              <a:t>Check four characters in a random order by shifting the magic 0, 8, 16, and 24 bits to the right</a:t>
            </a:r>
            <a:endParaRPr/>
          </a:p>
        </p:txBody>
      </p:sp>
      <p:sp>
        <p:nvSpPr>
          <p:cNvPr id="108" name="Google Shape;108;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Unintended</a:t>
            </a:r>
            <a:endParaRPr/>
          </a:p>
        </p:txBody>
      </p:sp>
      <p:sp>
        <p:nvSpPr>
          <p:cNvPr id="114" name="Google Shape;11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The challenge takes a few seconds to run because of all the self-checks that are running for some op codes. This makes the obfuscated code vulnerable to a side channel attack since the challenge is noticeably faster at failing the first character than the last one after you figured out the flag length (which is checked first).</a:t>
            </a:r>
            <a:endParaRPr/>
          </a:p>
        </p:txBody>
      </p:sp>
      <p:sp>
        <p:nvSpPr>
          <p:cNvPr id="115" name="Google Shape;115;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Conclusion</a:t>
            </a:r>
            <a:endParaRPr/>
          </a:p>
        </p:txBody>
      </p:sp>
      <p:sp>
        <p:nvSpPr>
          <p:cNvPr id="121" name="Google Shape;121;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A ~17k characters one liner in JavaScript is a good deterrent against people trying to solve your challenge. Why make it hard when you can scare them?</a:t>
            </a:r>
            <a:endParaRPr/>
          </a:p>
        </p:txBody>
      </p:sp>
      <p:sp>
        <p:nvSpPr>
          <p:cNvPr id="122" name="Google Shape;122;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1C4879"/>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