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7" r:id="rId2"/>
    <p:sldId id="396" r:id="rId3"/>
    <p:sldId id="268" r:id="rId4"/>
    <p:sldId id="269" r:id="rId5"/>
    <p:sldId id="398" r:id="rId6"/>
    <p:sldId id="397" r:id="rId7"/>
    <p:sldId id="270" r:id="rId8"/>
    <p:sldId id="271" r:id="rId9"/>
    <p:sldId id="272" r:id="rId10"/>
    <p:sldId id="273" r:id="rId11"/>
    <p:sldId id="274" r:id="rId12"/>
    <p:sldId id="289" r:id="rId13"/>
    <p:sldId id="290" r:id="rId14"/>
    <p:sldId id="277" r:id="rId15"/>
    <p:sldId id="278" r:id="rId16"/>
    <p:sldId id="279" r:id="rId17"/>
    <p:sldId id="399" r:id="rId18"/>
    <p:sldId id="281" r:id="rId19"/>
    <p:sldId id="282" r:id="rId20"/>
    <p:sldId id="283" r:id="rId21"/>
    <p:sldId id="288" r:id="rId22"/>
    <p:sldId id="293" r:id="rId23"/>
    <p:sldId id="286" r:id="rId24"/>
    <p:sldId id="291" r:id="rId25"/>
    <p:sldId id="292" r:id="rId26"/>
    <p:sldId id="394" r:id="rId27"/>
    <p:sldId id="400" r:id="rId28"/>
    <p:sldId id="392" r:id="rId29"/>
    <p:sldId id="391" r:id="rId3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3878"/>
  </p:normalViewPr>
  <p:slideViewPr>
    <p:cSldViewPr snapToGrid="0">
      <p:cViewPr varScale="1">
        <p:scale>
          <a:sx n="120" d="100"/>
          <a:sy n="120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77ED1-B0EB-40D5-9DD2-5C0AEA0197F8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22C72F0C-81D4-414F-9603-1458E278877B}">
      <dgm:prSet/>
      <dgm:spPr/>
      <dgm:t>
        <a:bodyPr/>
        <a:lstStyle/>
        <a:p>
          <a:r>
            <a:rPr lang="ko-KR"/>
            <a:t>시작화면</a:t>
          </a:r>
          <a:endParaRPr lang="en-US"/>
        </a:p>
      </dgm:t>
    </dgm:pt>
    <dgm:pt modelId="{B6ADE7B7-E1E6-4C39-A062-8C3A81B078FA}" type="parTrans" cxnId="{C4F6F6D4-BA1A-40B9-B00D-F88F8535C96A}">
      <dgm:prSet/>
      <dgm:spPr/>
      <dgm:t>
        <a:bodyPr/>
        <a:lstStyle/>
        <a:p>
          <a:endParaRPr lang="en-US"/>
        </a:p>
      </dgm:t>
    </dgm:pt>
    <dgm:pt modelId="{2F51165C-141E-4E69-ADA5-A77CEF248358}" type="sibTrans" cxnId="{C4F6F6D4-BA1A-40B9-B00D-F88F8535C96A}">
      <dgm:prSet/>
      <dgm:spPr/>
      <dgm:t>
        <a:bodyPr/>
        <a:lstStyle/>
        <a:p>
          <a:endParaRPr lang="en-US"/>
        </a:p>
      </dgm:t>
    </dgm:pt>
    <dgm:pt modelId="{E607BFB5-9169-49FD-97A8-D51B291DB46A}">
      <dgm:prSet/>
      <dgm:spPr/>
      <dgm:t>
        <a:bodyPr/>
        <a:lstStyle/>
        <a:p>
          <a:r>
            <a:rPr lang="ko-KR"/>
            <a:t>설명페이지</a:t>
          </a:r>
          <a:endParaRPr lang="en-US"/>
        </a:p>
      </dgm:t>
    </dgm:pt>
    <dgm:pt modelId="{69669481-9A98-485C-9CE8-9C97AB25EEAC}" type="parTrans" cxnId="{084E70F2-B715-4714-B9F4-8BA6ECDEF9F1}">
      <dgm:prSet/>
      <dgm:spPr/>
      <dgm:t>
        <a:bodyPr/>
        <a:lstStyle/>
        <a:p>
          <a:endParaRPr lang="en-US"/>
        </a:p>
      </dgm:t>
    </dgm:pt>
    <dgm:pt modelId="{D5AC799E-5D2B-4A3B-8D93-821FE67B4F27}" type="sibTrans" cxnId="{084E70F2-B715-4714-B9F4-8BA6ECDEF9F1}">
      <dgm:prSet/>
      <dgm:spPr/>
      <dgm:t>
        <a:bodyPr/>
        <a:lstStyle/>
        <a:p>
          <a:endParaRPr lang="en-US"/>
        </a:p>
      </dgm:t>
    </dgm:pt>
    <dgm:pt modelId="{E9F3C70C-9358-40B5-908A-7D6FBC97F100}">
      <dgm:prSet/>
      <dgm:spPr/>
      <dgm:t>
        <a:bodyPr/>
        <a:lstStyle/>
        <a:p>
          <a:r>
            <a:rPr lang="ko-KR"/>
            <a:t>주식 선택 페이지</a:t>
          </a:r>
          <a:endParaRPr lang="en-US"/>
        </a:p>
      </dgm:t>
    </dgm:pt>
    <dgm:pt modelId="{38F4A20A-910B-4956-953D-24BC4C4BDECD}" type="parTrans" cxnId="{47EE0489-8B73-40CC-9076-E2F9052B90DC}">
      <dgm:prSet/>
      <dgm:spPr/>
      <dgm:t>
        <a:bodyPr/>
        <a:lstStyle/>
        <a:p>
          <a:endParaRPr lang="en-US"/>
        </a:p>
      </dgm:t>
    </dgm:pt>
    <dgm:pt modelId="{A989CACF-8025-4FB1-B99E-122738E76F28}" type="sibTrans" cxnId="{47EE0489-8B73-40CC-9076-E2F9052B90DC}">
      <dgm:prSet/>
      <dgm:spPr/>
      <dgm:t>
        <a:bodyPr/>
        <a:lstStyle/>
        <a:p>
          <a:endParaRPr lang="en-US"/>
        </a:p>
      </dgm:t>
    </dgm:pt>
    <dgm:pt modelId="{B71BEFE7-9B2A-4B82-90A8-03FC43D48C2A}">
      <dgm:prSet/>
      <dgm:spPr/>
      <dgm:t>
        <a:bodyPr/>
        <a:lstStyle/>
        <a:p>
          <a:r>
            <a:rPr lang="ko-KR"/>
            <a:t>포트폴리오 페이지</a:t>
          </a:r>
          <a:endParaRPr lang="en-US"/>
        </a:p>
      </dgm:t>
    </dgm:pt>
    <dgm:pt modelId="{C34FAECF-F26F-472B-8B4E-2E2FE4D0B6DE}" type="parTrans" cxnId="{B0A8C993-C23D-44CF-8006-9A0438CEDC36}">
      <dgm:prSet/>
      <dgm:spPr/>
      <dgm:t>
        <a:bodyPr/>
        <a:lstStyle/>
        <a:p>
          <a:endParaRPr lang="en-US"/>
        </a:p>
      </dgm:t>
    </dgm:pt>
    <dgm:pt modelId="{98CAF559-C0BE-48B9-83B2-E86B3A950393}" type="sibTrans" cxnId="{B0A8C993-C23D-44CF-8006-9A0438CEDC36}">
      <dgm:prSet/>
      <dgm:spPr/>
      <dgm:t>
        <a:bodyPr/>
        <a:lstStyle/>
        <a:p>
          <a:endParaRPr lang="en-US"/>
        </a:p>
      </dgm:t>
    </dgm:pt>
    <dgm:pt modelId="{2DB006B8-B9FF-4FDB-BD14-4BFDCF941F19}" type="pres">
      <dgm:prSet presAssocID="{FD777ED1-B0EB-40D5-9DD2-5C0AEA0197F8}" presName="Name0" presStyleCnt="0">
        <dgm:presLayoutVars>
          <dgm:dir/>
          <dgm:resizeHandles val="exact"/>
        </dgm:presLayoutVars>
      </dgm:prSet>
      <dgm:spPr/>
    </dgm:pt>
    <dgm:pt modelId="{FBA96DFD-EE80-462F-877D-9B04B6F41440}" type="pres">
      <dgm:prSet presAssocID="{22C72F0C-81D4-414F-9603-1458E278877B}" presName="parTxOnly" presStyleLbl="node1" presStyleIdx="0" presStyleCnt="4">
        <dgm:presLayoutVars>
          <dgm:bulletEnabled val="1"/>
        </dgm:presLayoutVars>
      </dgm:prSet>
      <dgm:spPr/>
    </dgm:pt>
    <dgm:pt modelId="{CBC388CC-62CB-4095-AA61-8C47BFC25255}" type="pres">
      <dgm:prSet presAssocID="{2F51165C-141E-4E69-ADA5-A77CEF248358}" presName="parSpace" presStyleCnt="0"/>
      <dgm:spPr/>
    </dgm:pt>
    <dgm:pt modelId="{65F3FE61-D381-4553-8D6B-BC8884370ACE}" type="pres">
      <dgm:prSet presAssocID="{E607BFB5-9169-49FD-97A8-D51B291DB46A}" presName="parTxOnly" presStyleLbl="node1" presStyleIdx="1" presStyleCnt="4">
        <dgm:presLayoutVars>
          <dgm:bulletEnabled val="1"/>
        </dgm:presLayoutVars>
      </dgm:prSet>
      <dgm:spPr/>
    </dgm:pt>
    <dgm:pt modelId="{2033A279-D82A-43F5-B60B-323976EEBBE3}" type="pres">
      <dgm:prSet presAssocID="{D5AC799E-5D2B-4A3B-8D93-821FE67B4F27}" presName="parSpace" presStyleCnt="0"/>
      <dgm:spPr/>
    </dgm:pt>
    <dgm:pt modelId="{FAC7681D-D453-4DF5-A2F8-2DA778CD0350}" type="pres">
      <dgm:prSet presAssocID="{E9F3C70C-9358-40B5-908A-7D6FBC97F100}" presName="parTxOnly" presStyleLbl="node1" presStyleIdx="2" presStyleCnt="4">
        <dgm:presLayoutVars>
          <dgm:bulletEnabled val="1"/>
        </dgm:presLayoutVars>
      </dgm:prSet>
      <dgm:spPr/>
    </dgm:pt>
    <dgm:pt modelId="{9CEEB7C2-E158-40EE-923F-38BBB61526C5}" type="pres">
      <dgm:prSet presAssocID="{A989CACF-8025-4FB1-B99E-122738E76F28}" presName="parSpace" presStyleCnt="0"/>
      <dgm:spPr/>
    </dgm:pt>
    <dgm:pt modelId="{3A6CD4CA-8ECE-4730-994D-54DEE517805D}" type="pres">
      <dgm:prSet presAssocID="{B71BEFE7-9B2A-4B82-90A8-03FC43D48C2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85C441B-1E41-44C8-A56D-C469741A3B76}" type="presOf" srcId="{E607BFB5-9169-49FD-97A8-D51B291DB46A}" destId="{65F3FE61-D381-4553-8D6B-BC8884370ACE}" srcOrd="0" destOrd="0" presId="urn:microsoft.com/office/officeart/2005/8/layout/hChevron3"/>
    <dgm:cxn modelId="{2EF54E84-2A02-4D1D-8AA1-CB5BDE9EC6F7}" type="presOf" srcId="{E9F3C70C-9358-40B5-908A-7D6FBC97F100}" destId="{FAC7681D-D453-4DF5-A2F8-2DA778CD0350}" srcOrd="0" destOrd="0" presId="urn:microsoft.com/office/officeart/2005/8/layout/hChevron3"/>
    <dgm:cxn modelId="{47EE0489-8B73-40CC-9076-E2F9052B90DC}" srcId="{FD777ED1-B0EB-40D5-9DD2-5C0AEA0197F8}" destId="{E9F3C70C-9358-40B5-908A-7D6FBC97F100}" srcOrd="2" destOrd="0" parTransId="{38F4A20A-910B-4956-953D-24BC4C4BDECD}" sibTransId="{A989CACF-8025-4FB1-B99E-122738E76F28}"/>
    <dgm:cxn modelId="{EC7BD98F-3DB1-4708-92FB-93A63E837D10}" type="presOf" srcId="{B71BEFE7-9B2A-4B82-90A8-03FC43D48C2A}" destId="{3A6CD4CA-8ECE-4730-994D-54DEE517805D}" srcOrd="0" destOrd="0" presId="urn:microsoft.com/office/officeart/2005/8/layout/hChevron3"/>
    <dgm:cxn modelId="{B0A8C993-C23D-44CF-8006-9A0438CEDC36}" srcId="{FD777ED1-B0EB-40D5-9DD2-5C0AEA0197F8}" destId="{B71BEFE7-9B2A-4B82-90A8-03FC43D48C2A}" srcOrd="3" destOrd="0" parTransId="{C34FAECF-F26F-472B-8B4E-2E2FE4D0B6DE}" sibTransId="{98CAF559-C0BE-48B9-83B2-E86B3A950393}"/>
    <dgm:cxn modelId="{27EA56D2-2F1A-49E2-8FB1-88D00C49B52C}" type="presOf" srcId="{FD777ED1-B0EB-40D5-9DD2-5C0AEA0197F8}" destId="{2DB006B8-B9FF-4FDB-BD14-4BFDCF941F19}" srcOrd="0" destOrd="0" presId="urn:microsoft.com/office/officeart/2005/8/layout/hChevron3"/>
    <dgm:cxn modelId="{C4F6F6D4-BA1A-40B9-B00D-F88F8535C96A}" srcId="{FD777ED1-B0EB-40D5-9DD2-5C0AEA0197F8}" destId="{22C72F0C-81D4-414F-9603-1458E278877B}" srcOrd="0" destOrd="0" parTransId="{B6ADE7B7-E1E6-4C39-A062-8C3A81B078FA}" sibTransId="{2F51165C-141E-4E69-ADA5-A77CEF248358}"/>
    <dgm:cxn modelId="{35BF5AE2-0E7D-482A-AC19-E9DD1E045A72}" type="presOf" srcId="{22C72F0C-81D4-414F-9603-1458E278877B}" destId="{FBA96DFD-EE80-462F-877D-9B04B6F41440}" srcOrd="0" destOrd="0" presId="urn:microsoft.com/office/officeart/2005/8/layout/hChevron3"/>
    <dgm:cxn modelId="{084E70F2-B715-4714-B9F4-8BA6ECDEF9F1}" srcId="{FD777ED1-B0EB-40D5-9DD2-5C0AEA0197F8}" destId="{E607BFB5-9169-49FD-97A8-D51B291DB46A}" srcOrd="1" destOrd="0" parTransId="{69669481-9A98-485C-9CE8-9C97AB25EEAC}" sibTransId="{D5AC799E-5D2B-4A3B-8D93-821FE67B4F27}"/>
    <dgm:cxn modelId="{5F80E1F2-834A-45E7-BD71-F84C0F96E179}" type="presParOf" srcId="{2DB006B8-B9FF-4FDB-BD14-4BFDCF941F19}" destId="{FBA96DFD-EE80-462F-877D-9B04B6F41440}" srcOrd="0" destOrd="0" presId="urn:microsoft.com/office/officeart/2005/8/layout/hChevron3"/>
    <dgm:cxn modelId="{B77A17A1-1C95-462C-BC7E-23694A9C875F}" type="presParOf" srcId="{2DB006B8-B9FF-4FDB-BD14-4BFDCF941F19}" destId="{CBC388CC-62CB-4095-AA61-8C47BFC25255}" srcOrd="1" destOrd="0" presId="urn:microsoft.com/office/officeart/2005/8/layout/hChevron3"/>
    <dgm:cxn modelId="{999422C1-7BF1-4218-8AAD-3B927996B098}" type="presParOf" srcId="{2DB006B8-B9FF-4FDB-BD14-4BFDCF941F19}" destId="{65F3FE61-D381-4553-8D6B-BC8884370ACE}" srcOrd="2" destOrd="0" presId="urn:microsoft.com/office/officeart/2005/8/layout/hChevron3"/>
    <dgm:cxn modelId="{A03F785E-A43E-4630-8E24-F528CB60D8FA}" type="presParOf" srcId="{2DB006B8-B9FF-4FDB-BD14-4BFDCF941F19}" destId="{2033A279-D82A-43F5-B60B-323976EEBBE3}" srcOrd="3" destOrd="0" presId="urn:microsoft.com/office/officeart/2005/8/layout/hChevron3"/>
    <dgm:cxn modelId="{316E2A0D-E8D2-4A27-A35C-BD9887C438E8}" type="presParOf" srcId="{2DB006B8-B9FF-4FDB-BD14-4BFDCF941F19}" destId="{FAC7681D-D453-4DF5-A2F8-2DA778CD0350}" srcOrd="4" destOrd="0" presId="urn:microsoft.com/office/officeart/2005/8/layout/hChevron3"/>
    <dgm:cxn modelId="{F1946282-37D3-41EE-972E-D1F1F55BA17F}" type="presParOf" srcId="{2DB006B8-B9FF-4FDB-BD14-4BFDCF941F19}" destId="{9CEEB7C2-E158-40EE-923F-38BBB61526C5}" srcOrd="5" destOrd="0" presId="urn:microsoft.com/office/officeart/2005/8/layout/hChevron3"/>
    <dgm:cxn modelId="{BC06A8F4-8E14-43E7-88A0-F44CB4DCB25E}" type="presParOf" srcId="{2DB006B8-B9FF-4FDB-BD14-4BFDCF941F19}" destId="{3A6CD4CA-8ECE-4730-994D-54DEE517805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6DFD-EE80-462F-877D-9B04B6F41440}">
      <dsp:nvSpPr>
        <dsp:cNvPr id="0" name=""/>
        <dsp:cNvSpPr/>
      </dsp:nvSpPr>
      <dsp:spPr>
        <a:xfrm>
          <a:off x="2969" y="1073279"/>
          <a:ext cx="2979018" cy="1191607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시작화면</a:t>
          </a:r>
          <a:endParaRPr lang="en-US" sz="2500" kern="1200"/>
        </a:p>
      </dsp:txBody>
      <dsp:txXfrm>
        <a:off x="2969" y="1073279"/>
        <a:ext cx="2681116" cy="1191607"/>
      </dsp:txXfrm>
    </dsp:sp>
    <dsp:sp modelId="{65F3FE61-D381-4553-8D6B-BC8884370ACE}">
      <dsp:nvSpPr>
        <dsp:cNvPr id="0" name=""/>
        <dsp:cNvSpPr/>
      </dsp:nvSpPr>
      <dsp:spPr>
        <a:xfrm>
          <a:off x="2386183" y="1073279"/>
          <a:ext cx="2979018" cy="1191607"/>
        </a:xfrm>
        <a:prstGeom prst="chevron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설명페이지</a:t>
          </a:r>
          <a:endParaRPr lang="en-US" sz="2500" kern="1200"/>
        </a:p>
      </dsp:txBody>
      <dsp:txXfrm>
        <a:off x="2981987" y="1073279"/>
        <a:ext cx="1787411" cy="1191607"/>
      </dsp:txXfrm>
    </dsp:sp>
    <dsp:sp modelId="{FAC7681D-D453-4DF5-A2F8-2DA778CD0350}">
      <dsp:nvSpPr>
        <dsp:cNvPr id="0" name=""/>
        <dsp:cNvSpPr/>
      </dsp:nvSpPr>
      <dsp:spPr>
        <a:xfrm>
          <a:off x="4769398" y="1073279"/>
          <a:ext cx="2979018" cy="1191607"/>
        </a:xfrm>
        <a:prstGeom prst="chevron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주식 선택 페이지</a:t>
          </a:r>
          <a:endParaRPr lang="en-US" sz="2500" kern="1200"/>
        </a:p>
      </dsp:txBody>
      <dsp:txXfrm>
        <a:off x="5365202" y="1073279"/>
        <a:ext cx="1787411" cy="1191607"/>
      </dsp:txXfrm>
    </dsp:sp>
    <dsp:sp modelId="{3A6CD4CA-8ECE-4730-994D-54DEE517805D}">
      <dsp:nvSpPr>
        <dsp:cNvPr id="0" name=""/>
        <dsp:cNvSpPr/>
      </dsp:nvSpPr>
      <dsp:spPr>
        <a:xfrm>
          <a:off x="7152612" y="1073279"/>
          <a:ext cx="2979018" cy="1191607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포트폴리오 페이지</a:t>
          </a:r>
          <a:endParaRPr lang="en-US" sz="2500" kern="1200"/>
        </a:p>
      </dsp:txBody>
      <dsp:txXfrm>
        <a:off x="7748416" y="1073279"/>
        <a:ext cx="1787411" cy="119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E998A-3770-D948-A48F-C37DE86A6FC4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B6E4-AF81-DF43-A722-EF18B4720624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7850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6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6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0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2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6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8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5AA4-0A7C-4261-B83A-EA623A645F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98CEA-D161-4AC5-C90D-C6C970F5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5B57B2-40AD-B0AB-EAFB-B32604C7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8B8B6-5FA0-D4C9-455D-12F2CB3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D1BDD-375C-6EB9-79C7-139C949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A49D8-A0C5-A559-D50A-F189AB25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4016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BB528-E720-0B76-9C55-103C8E12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78754-B19B-5D29-5537-E3F22DC7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7D229-EA3B-74C3-0DE6-E6E35B81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A24C4-5404-D748-DDCB-4E697268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2C1C-2112-89FD-49E2-B8211D78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47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30DC5-450F-29B0-2904-A0B4D148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6EDA6-6A06-F295-1567-DF3ACD61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ABD8F-5FF1-9B2A-5DBE-C1068CEF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D848-0252-2510-BB99-2672B891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60DC9-6360-A915-02C1-31F732D6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5892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4995D9-AAE1-4359-9894-570AA4B624A8}"/>
              </a:ext>
            </a:extLst>
          </p:cNvPr>
          <p:cNvSpPr/>
          <p:nvPr userDrawn="1"/>
        </p:nvSpPr>
        <p:spPr>
          <a:xfrm>
            <a:off x="0" y="5269832"/>
            <a:ext cx="7170821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08F6BB-5FC9-45AB-9B29-EEC2897E06D8}"/>
              </a:ext>
            </a:extLst>
          </p:cNvPr>
          <p:cNvSpPr/>
          <p:nvPr userDrawn="1"/>
        </p:nvSpPr>
        <p:spPr>
          <a:xfrm rot="5400000">
            <a:off x="8614770" y="1469702"/>
            <a:ext cx="3168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DC937B8-0E7E-4184-9625-2D3367BEAA6D}"/>
              </a:ext>
            </a:extLst>
          </p:cNvPr>
          <p:cNvSpPr/>
          <p:nvPr userDrawn="1"/>
        </p:nvSpPr>
        <p:spPr>
          <a:xfrm>
            <a:off x="1719620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ECF37A-A71C-4BA1-910E-2A188AF86F58}"/>
              </a:ext>
            </a:extLst>
          </p:cNvPr>
          <p:cNvSpPr/>
          <p:nvPr userDrawn="1"/>
        </p:nvSpPr>
        <p:spPr>
          <a:xfrm>
            <a:off x="9129711" y="5231088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4721B-292E-41E7-BF7B-A3A5FF6B2213}"/>
              </a:ext>
            </a:extLst>
          </p:cNvPr>
          <p:cNvSpPr/>
          <p:nvPr userDrawn="1"/>
        </p:nvSpPr>
        <p:spPr>
          <a:xfrm>
            <a:off x="3919184" y="4170341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C52EB8-DFC4-4BA9-94F7-29B78FB4CEBF}"/>
              </a:ext>
            </a:extLst>
          </p:cNvPr>
          <p:cNvSpPr/>
          <p:nvPr userDrawn="1"/>
        </p:nvSpPr>
        <p:spPr>
          <a:xfrm>
            <a:off x="7770128" y="2104853"/>
            <a:ext cx="542814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108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79C9-2A25-91C8-5FA4-B30DAC49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B393A-4BD6-73AF-637C-2488741F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E875A-BBAC-16BA-81AF-E031715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C6CAD-8F00-315F-8B08-677137F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3049-73FB-4CEF-E2FD-9D4E9698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940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D2041-9627-B424-A717-AB3C719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D04E8-6424-3F21-6721-A962957F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5A25D-6958-B010-77BB-84681D3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8AE75-D153-B3AA-76AE-5E89A19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215E4-6A3A-605F-5038-F0449159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5568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AFC6-01BC-1AB3-E85C-0C123D56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A1C48-FF03-A1E2-B6C1-7F7CF25A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3CDD1-1DBC-2B95-BD44-AEBCFBD3A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AF2C3-F5BD-A484-31DD-26C935F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6C697-0842-E161-425D-A3608770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B54A7-5C56-B51D-3D7B-3DB40392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144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FAB1-3265-7E59-E97E-84C006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47406-E79A-AF31-6AFC-A8DEFA25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57367-ADB2-F46D-75FE-76A1FE87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D4D37-892B-643E-3C8E-8CEFF61E1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45789-A337-DD21-C418-B9D0C5E9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32CAC-1C12-B3AD-61B2-FE398E11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49293-A9E3-1FE0-6173-29DBAB05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89CED-AD65-B79F-B60E-22375D26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99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D727F-7238-303B-CA3D-72A15C92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1F546-84EA-AC66-CA23-3F854F46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7FF1FB-E4F5-A83B-6C85-B0D88A00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B60CCF-89B5-F48B-04E9-2CC667EA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8340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FCA18-D008-AEDF-60B2-F142D77E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8CB0B6-F669-4B0B-BE9B-F89F0139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3216A-33A0-DC03-0A70-AF19A679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160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376A-0742-5A03-3C4C-20022FDB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2F2ED-2715-B274-3447-ACFF1D9A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D29B7-8B74-7B62-70C2-D7CD110A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84313-7815-BB9F-0BFC-F4010A40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F7764-37D7-658B-6678-62B4DF4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8C098-67DC-1528-E795-DA605D67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749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B1905-FD80-638A-51D7-DDC27163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282D11-7071-8500-1178-2E1194025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EC830-4062-5FB3-F5E3-DC58EAF2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A75D4-CC2A-7A64-1E4D-A4873EF2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FFC1B-982D-D842-191D-B75EFE77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DFF0B-BEA6-81B8-260E-093FC289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643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6788FC-2DD7-2F11-0973-24DE6A7E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BD734-3F02-588E-E4F5-28D2D68F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272B8-DC92-EB07-441A-368479885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2C40-6405-D248-9065-DF297FD5BC15}" type="datetimeFigureOut">
              <a:rPr kumimoji="1" lang="x-none" altLang="en-US" smtClean="0"/>
              <a:t>2022. 11. 17.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2625-5C5A-13F4-1CA5-FAC859389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A6017-8C6C-8D68-6354-AC025A10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4275-884A-9947-9128-2251F4C1CD46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96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43.200.179.55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43.200.179.55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6B967-C4B4-BAFE-1489-CAD75D703A94}"/>
              </a:ext>
            </a:extLst>
          </p:cNvPr>
          <p:cNvSpPr txBox="1"/>
          <p:nvPr/>
        </p:nvSpPr>
        <p:spPr>
          <a:xfrm>
            <a:off x="4584147" y="6041158"/>
            <a:ext cx="30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90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작품명</a:t>
            </a:r>
            <a:r>
              <a:rPr kumimoji="0" lang="ko-KR" altLang="en-US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|   </a:t>
            </a:r>
            <a:r>
              <a:rPr kumimoji="0" lang="ko-KR" altLang="en-US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  포  자</a:t>
            </a:r>
            <a:endParaRPr kumimoji="0" lang="ko-KR" altLang="en-US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611B2-9E3D-6045-72AD-708E6359B873}"/>
              </a:ext>
            </a:extLst>
          </p:cNvPr>
          <p:cNvSpPr/>
          <p:nvPr/>
        </p:nvSpPr>
        <p:spPr>
          <a:xfrm>
            <a:off x="-2" y="5269832"/>
            <a:ext cx="7480854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213A73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280E65-B0C0-7991-D41C-2B673307994A}"/>
              </a:ext>
            </a:extLst>
          </p:cNvPr>
          <p:cNvSpPr/>
          <p:nvPr/>
        </p:nvSpPr>
        <p:spPr>
          <a:xfrm rot="5400000">
            <a:off x="8904754" y="1179717"/>
            <a:ext cx="2588029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213A73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FEEC6-EEBF-52C4-B09E-F49705D0ECC7}"/>
              </a:ext>
            </a:extLst>
          </p:cNvPr>
          <p:cNvSpPr txBox="1"/>
          <p:nvPr/>
        </p:nvSpPr>
        <p:spPr>
          <a:xfrm>
            <a:off x="596300" y="2236751"/>
            <a:ext cx="10999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-150" normalizeH="0" baseline="0" noProof="0" dirty="0">
                <a:ln>
                  <a:noFill/>
                </a:ln>
                <a:solidFill>
                  <a:srgbClr val="213A73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주식을 포기한 자</a:t>
            </a:r>
            <a:r>
              <a:rPr kumimoji="0" lang="ko-KR" altLang="en-US" sz="4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들을 위한 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-150" dirty="0">
                <a:solidFill>
                  <a:srgbClr val="00206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주식 포트폴리오 자문 </a:t>
            </a:r>
            <a:r>
              <a:rPr kumimoji="0" lang="ko-KR" altLang="en-US" sz="4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웹사이트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BCF14-1B2E-EA43-91DE-B2A871A115F7}"/>
              </a:ext>
            </a:extLst>
          </p:cNvPr>
          <p:cNvSpPr txBox="1"/>
          <p:nvPr/>
        </p:nvSpPr>
        <p:spPr>
          <a:xfrm>
            <a:off x="1824040" y="3915067"/>
            <a:ext cx="854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You can design your own Investment Portfolio using this website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00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B55F6D-EE8B-B339-8C00-913E6CA6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1" y="1305110"/>
            <a:ext cx="3995397" cy="63344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설명 페이지</a:t>
            </a:r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후반</a:t>
            </a:r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나눔고딕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0FC2-86E7-7942-B8FA-A8FF15D5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48" y="2895827"/>
            <a:ext cx="3950677" cy="23556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나눔고딕 Light"/>
              </a:rPr>
              <a:t>사이트를 통해 포트폴리오를 </a:t>
            </a:r>
            <a:endParaRPr lang="en-US" altLang="ko-KR" sz="2000" dirty="0">
              <a:solidFill>
                <a:schemeClr val="bg1"/>
              </a:solidFill>
              <a:latin typeface="나눔고딕 Light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나눔고딕 Light"/>
              </a:rPr>
              <a:t>얻을 수 있다는 점과 사용하는 포트폴리오 종류를 설명하고</a:t>
            </a:r>
            <a:endParaRPr lang="en-US" altLang="ko-KR" sz="2000" dirty="0">
              <a:solidFill>
                <a:schemeClr val="bg1"/>
              </a:solidFill>
              <a:latin typeface="나눔고딕 Light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나눔고딕 Light"/>
              </a:rPr>
              <a:t> 서비스 시작을 알리는 마무리 페이지로 구성되어 있습니다</a:t>
            </a:r>
            <a:r>
              <a:rPr lang="en-US" altLang="ko-KR" sz="2000" dirty="0">
                <a:solidFill>
                  <a:schemeClr val="bg1"/>
                </a:solidFill>
                <a:latin typeface="나눔고딕 Ligh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고딕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2F769-3E15-9D02-C955-C45E2BFA4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08" y="1265572"/>
            <a:ext cx="3061251" cy="43268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A0A729-BFE5-D04F-0697-176B83AA5988}"/>
              </a:ext>
            </a:extLst>
          </p:cNvPr>
          <p:cNvGrpSpPr/>
          <p:nvPr/>
        </p:nvGrpSpPr>
        <p:grpSpPr>
          <a:xfrm>
            <a:off x="8857954" y="1265572"/>
            <a:ext cx="3061251" cy="4326856"/>
            <a:chOff x="8857954" y="1265572"/>
            <a:chExt cx="3061251" cy="4326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DAA9B4-4589-2566-196E-C5C91A07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954" y="1265572"/>
              <a:ext cx="3061251" cy="43268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A8BE99-B72D-1BD7-0221-1CA85A0A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7742" y="2135072"/>
              <a:ext cx="1856579" cy="109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79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AC4EC0-18F1-6F15-C941-9F188F4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85" y="1329186"/>
            <a:ext cx="3995397" cy="58529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주식 선택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0BDFF-09D0-486C-5567-3C5AD18B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52" y="2786041"/>
            <a:ext cx="3862062" cy="24691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고딕 Light"/>
              </a:rPr>
              <a:t>클릭 시 주식 선택 페이지가 다시 로딩 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/>
              </a:rPr>
              <a:t>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고딕 Light"/>
              </a:rPr>
              <a:t>클릭 시 주식 카테고리 리스트 박스가 나옵니다</a:t>
            </a:r>
            <a:r>
              <a:rPr lang="en-US" altLang="ko-KR" sz="1400" dirty="0">
                <a:solidFill>
                  <a:schemeClr val="bg1"/>
                </a:solidFill>
                <a:latin typeface="나눔고딕 Light"/>
              </a:rPr>
              <a:t>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고딕 Light"/>
              </a:rPr>
              <a:t>메인 화면 영역입니다</a:t>
            </a:r>
            <a:r>
              <a:rPr lang="en-US" altLang="ko-KR" sz="1400" dirty="0">
                <a:solidFill>
                  <a:schemeClr val="bg1"/>
                </a:solidFill>
                <a:latin typeface="나눔고딕 Light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나눔고딕 Light"/>
              </a:rPr>
              <a:t>각 특성 박스를 클릭 시 해당 조건에 맞는 주식이 순위별로 나열됩니다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/>
              </a:rPr>
              <a:t>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나눔고딕 Light"/>
              </a:rPr>
              <a:t>클릭 시 포트폴리오 페이지로 이동합니다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3EEFEB7-ACBC-E9AF-66AE-594BF610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69" y="403938"/>
            <a:ext cx="6561979" cy="6050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713449-16DB-D4E9-EF1B-32EB9F732DF6}"/>
              </a:ext>
            </a:extLst>
          </p:cNvPr>
          <p:cNvSpPr/>
          <p:nvPr/>
        </p:nvSpPr>
        <p:spPr>
          <a:xfrm>
            <a:off x="5619525" y="524518"/>
            <a:ext cx="1140834" cy="475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365D5-2E8B-21E6-64FB-D1F16C4AFBD9}"/>
              </a:ext>
            </a:extLst>
          </p:cNvPr>
          <p:cNvSpPr/>
          <p:nvPr/>
        </p:nvSpPr>
        <p:spPr>
          <a:xfrm>
            <a:off x="5467769" y="1259050"/>
            <a:ext cx="764685" cy="29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21945-DA92-3756-9B4B-3BFBC2403B76}"/>
              </a:ext>
            </a:extLst>
          </p:cNvPr>
          <p:cNvSpPr/>
          <p:nvPr/>
        </p:nvSpPr>
        <p:spPr>
          <a:xfrm>
            <a:off x="5525583" y="1953496"/>
            <a:ext cx="706871" cy="15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64102-C18C-B872-1E07-86569383835F}"/>
              </a:ext>
            </a:extLst>
          </p:cNvPr>
          <p:cNvSpPr/>
          <p:nvPr/>
        </p:nvSpPr>
        <p:spPr>
          <a:xfrm>
            <a:off x="5525583" y="2456121"/>
            <a:ext cx="706871" cy="29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8D46F2-7669-BEA0-E7FE-0E5D28CC5ADB}"/>
              </a:ext>
            </a:extLst>
          </p:cNvPr>
          <p:cNvSpPr/>
          <p:nvPr/>
        </p:nvSpPr>
        <p:spPr>
          <a:xfrm>
            <a:off x="7098556" y="975800"/>
            <a:ext cx="4931191" cy="5478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DA62B-00D2-9E0A-2729-75687D5BC45F}"/>
              </a:ext>
            </a:extLst>
          </p:cNvPr>
          <p:cNvSpPr txBox="1"/>
          <p:nvPr/>
        </p:nvSpPr>
        <p:spPr>
          <a:xfrm>
            <a:off x="5204368" y="5849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7211-0AAB-DC89-9FC6-ABEFC8DCA8AA}"/>
              </a:ext>
            </a:extLst>
          </p:cNvPr>
          <p:cNvSpPr txBox="1"/>
          <p:nvPr/>
        </p:nvSpPr>
        <p:spPr>
          <a:xfrm>
            <a:off x="5162983" y="12073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D6CC4-14A3-30E5-7FED-D96D1F5F9879}"/>
              </a:ext>
            </a:extLst>
          </p:cNvPr>
          <p:cNvSpPr txBox="1"/>
          <p:nvPr/>
        </p:nvSpPr>
        <p:spPr>
          <a:xfrm>
            <a:off x="5204549" y="181671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C3AF5-FAF7-F1EE-22FA-00BADE96CB86}"/>
              </a:ext>
            </a:extLst>
          </p:cNvPr>
          <p:cNvSpPr txBox="1"/>
          <p:nvPr/>
        </p:nvSpPr>
        <p:spPr>
          <a:xfrm>
            <a:off x="5204368" y="24167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683C1-2030-3A49-09C9-6C2789A8A88E}"/>
              </a:ext>
            </a:extLst>
          </p:cNvPr>
          <p:cNvSpPr txBox="1"/>
          <p:nvPr/>
        </p:nvSpPr>
        <p:spPr>
          <a:xfrm>
            <a:off x="7098375" y="6310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hlinkClick r:id="rId3" action="ppaction://hlinksldjump"/>
            <a:extLst>
              <a:ext uri="{FF2B5EF4-FFF2-40B4-BE49-F238E27FC236}">
                <a16:creationId xmlns:a16="http://schemas.microsoft.com/office/drawing/2014/main" id="{C72F5404-9EFE-E683-2D5E-F476910DB6ED}"/>
              </a:ext>
            </a:extLst>
          </p:cNvPr>
          <p:cNvSpPr/>
          <p:nvPr/>
        </p:nvSpPr>
        <p:spPr>
          <a:xfrm>
            <a:off x="7098375" y="2104719"/>
            <a:ext cx="4931191" cy="1039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5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주식 선택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9" name="내용 개체 틀 9">
            <a:extLst>
              <a:ext uri="{FF2B5EF4-FFF2-40B4-BE49-F238E27FC236}">
                <a16:creationId xmlns:a16="http://schemas.microsoft.com/office/drawing/2014/main" id="{24A7000D-3BFF-BABE-7E10-E1573ECDB984}"/>
              </a:ext>
            </a:extLst>
          </p:cNvPr>
          <p:cNvSpPr txBox="1">
            <a:spLocks/>
          </p:cNvSpPr>
          <p:nvPr/>
        </p:nvSpPr>
        <p:spPr>
          <a:xfrm>
            <a:off x="8792307" y="2161903"/>
            <a:ext cx="3072449" cy="309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나눔고딕 Light"/>
              </a:rPr>
              <a:t>주식 특성 카테고리</a:t>
            </a:r>
            <a:endParaRPr lang="en-US" altLang="ko-KR" sz="2000" dirty="0">
              <a:latin typeface="나눔고딕 Light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나눔고딕 Light"/>
              </a:rPr>
              <a:t>주식 특성에 맞는 주식들을 순위대로 나열하는 영역입니다</a:t>
            </a:r>
            <a:r>
              <a:rPr lang="en-US" altLang="ko-KR" sz="2000" dirty="0">
                <a:latin typeface="나눔고딕 Light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나눔고딕 Light"/>
              </a:rPr>
              <a:t>사용자가 선택한 주식들이 저장되는 장바구니 박스입니다</a:t>
            </a:r>
            <a:r>
              <a:rPr lang="en-US" altLang="ko-KR" sz="2000" dirty="0">
                <a:latin typeface="나눔고딕 Light"/>
              </a:rPr>
              <a:t>.</a:t>
            </a:r>
            <a:endParaRPr lang="ko-KR" altLang="en-US" sz="2000" dirty="0">
              <a:latin typeface="나눔고딕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9AC37-11EC-7A5A-CC95-325C2626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3" y="901051"/>
            <a:ext cx="8274146" cy="5626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05A89-1C93-3219-26FE-8E6B0870A4C6}"/>
              </a:ext>
            </a:extLst>
          </p:cNvPr>
          <p:cNvSpPr txBox="1"/>
          <p:nvPr/>
        </p:nvSpPr>
        <p:spPr>
          <a:xfrm>
            <a:off x="2650693" y="139113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5DCF4-3DF5-1483-6FB1-0BA91F5AF352}"/>
              </a:ext>
            </a:extLst>
          </p:cNvPr>
          <p:cNvSpPr/>
          <p:nvPr/>
        </p:nvSpPr>
        <p:spPr>
          <a:xfrm>
            <a:off x="1971973" y="1760465"/>
            <a:ext cx="6629415" cy="852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F1ED38-F246-1A7C-493C-23C9C3ABD665}"/>
              </a:ext>
            </a:extLst>
          </p:cNvPr>
          <p:cNvSpPr/>
          <p:nvPr/>
        </p:nvSpPr>
        <p:spPr>
          <a:xfrm>
            <a:off x="2122699" y="2706685"/>
            <a:ext cx="6378206" cy="26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A5AB8-F93C-061E-0656-6571303C38E9}"/>
              </a:ext>
            </a:extLst>
          </p:cNvPr>
          <p:cNvSpPr txBox="1"/>
          <p:nvPr/>
        </p:nvSpPr>
        <p:spPr>
          <a:xfrm>
            <a:off x="1760099" y="27066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CF2372-ACFD-17CA-78E8-CA526246E650}"/>
              </a:ext>
            </a:extLst>
          </p:cNvPr>
          <p:cNvSpPr/>
          <p:nvPr/>
        </p:nvSpPr>
        <p:spPr>
          <a:xfrm>
            <a:off x="2116402" y="5490079"/>
            <a:ext cx="1209602" cy="1056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FA50B-1D77-5D38-179E-F1AD79AC8EF0}"/>
              </a:ext>
            </a:extLst>
          </p:cNvPr>
          <p:cNvSpPr txBox="1"/>
          <p:nvPr/>
        </p:nvSpPr>
        <p:spPr>
          <a:xfrm>
            <a:off x="1781849" y="54154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F1B94FDE-B77F-C9B0-7A97-CEE46A5CCE47}"/>
              </a:ext>
            </a:extLst>
          </p:cNvPr>
          <p:cNvSpPr/>
          <p:nvPr/>
        </p:nvSpPr>
        <p:spPr>
          <a:xfrm>
            <a:off x="4768226" y="1810211"/>
            <a:ext cx="1036908" cy="70338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39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주식 선택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5DED4FE-CC18-24B2-D315-4B1CE146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7" y="879368"/>
            <a:ext cx="8652899" cy="5879716"/>
          </a:xfrm>
          <a:prstGeom prst="rect">
            <a:avLst/>
          </a:prstGeom>
        </p:spPr>
      </p:pic>
      <p:sp>
        <p:nvSpPr>
          <p:cNvPr id="14" name="직사각형 13">
            <a:hlinkClick r:id="rId4" action="ppaction://hlinksldjump"/>
            <a:extLst>
              <a:ext uri="{FF2B5EF4-FFF2-40B4-BE49-F238E27FC236}">
                <a16:creationId xmlns:a16="http://schemas.microsoft.com/office/drawing/2014/main" id="{D8891B7C-E248-4CDA-8F25-F6EDC07001EF}"/>
              </a:ext>
            </a:extLst>
          </p:cNvPr>
          <p:cNvSpPr/>
          <p:nvPr/>
        </p:nvSpPr>
        <p:spPr>
          <a:xfrm>
            <a:off x="2967515" y="2537346"/>
            <a:ext cx="6842927" cy="522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9BF6D-914B-E85F-3AAA-EFDBFC8D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43" y="723900"/>
            <a:ext cx="6620115" cy="54946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40DDE2C6-09D9-B0C9-441E-8DCD6ABBFA57}"/>
              </a:ext>
            </a:extLst>
          </p:cNvPr>
          <p:cNvSpPr/>
          <p:nvPr/>
        </p:nvSpPr>
        <p:spPr>
          <a:xfrm>
            <a:off x="11515411" y="5291008"/>
            <a:ext cx="432079" cy="27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63A03-E430-C624-EC92-A6EE41A1C67E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해당 주식의 차트와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각종 지표를 나타냅니다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40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345F0-C598-4A86-8DE0-81D6E3EFD236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해당 주식의 차트와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각종 지표를 나타냅니다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9BF6D-914B-E85F-3AAA-EFDBFC8D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43" y="723900"/>
            <a:ext cx="6620115" cy="54946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DE2C6-09D9-B0C9-441E-8DCD6ABBFA57}"/>
              </a:ext>
            </a:extLst>
          </p:cNvPr>
          <p:cNvSpPr/>
          <p:nvPr/>
        </p:nvSpPr>
        <p:spPr>
          <a:xfrm>
            <a:off x="11515411" y="5291008"/>
            <a:ext cx="432079" cy="27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pic>
        <p:nvPicPr>
          <p:cNvPr id="3" name="그림 2">
            <a:hlinkClick r:id="rId3" action="ppaction://hlinksldjump"/>
            <a:extLst>
              <a:ext uri="{FF2B5EF4-FFF2-40B4-BE49-F238E27FC236}">
                <a16:creationId xmlns:a16="http://schemas.microsoft.com/office/drawing/2014/main" id="{CDA0BD2A-7BA1-1CBB-9119-053871019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69" y="723900"/>
            <a:ext cx="6604175" cy="5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345F0-C598-4A86-8DE0-81D6E3EFD236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해당 주식의 차트와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각종 지표를 나타냅니다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9BF6D-914B-E85F-3AAA-EFDBFC8D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43" y="723900"/>
            <a:ext cx="6620115" cy="54946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DE2C6-09D9-B0C9-441E-8DCD6ABBFA57}"/>
              </a:ext>
            </a:extLst>
          </p:cNvPr>
          <p:cNvSpPr/>
          <p:nvPr/>
        </p:nvSpPr>
        <p:spPr>
          <a:xfrm>
            <a:off x="11515411" y="5291008"/>
            <a:ext cx="432079" cy="27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A0BD2A-7BA1-1CBB-9119-05387101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69" y="723900"/>
            <a:ext cx="6604175" cy="54946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31B2E5-3812-EFA9-CD06-D0881003BCB4}"/>
              </a:ext>
            </a:extLst>
          </p:cNvPr>
          <p:cNvSpPr/>
          <p:nvPr/>
        </p:nvSpPr>
        <p:spPr>
          <a:xfrm>
            <a:off x="5727560" y="4903596"/>
            <a:ext cx="1175658" cy="123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9D44C-9F01-9207-E83C-67057740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09" y="4903596"/>
            <a:ext cx="3026035" cy="1230504"/>
          </a:xfrm>
          <a:prstGeom prst="rect">
            <a:avLst/>
          </a:prstGeom>
        </p:spPr>
      </p:pic>
      <p:sp>
        <p:nvSpPr>
          <p:cNvPr id="9" name="직사각형 8">
            <a:hlinkClick r:id="rId5" action="ppaction://hlinksldjump"/>
            <a:extLst>
              <a:ext uri="{FF2B5EF4-FFF2-40B4-BE49-F238E27FC236}">
                <a16:creationId xmlns:a16="http://schemas.microsoft.com/office/drawing/2014/main" id="{38DB2832-5AC6-8395-CD38-9717CA1A34C3}"/>
              </a:ext>
            </a:extLst>
          </p:cNvPr>
          <p:cNvSpPr/>
          <p:nvPr/>
        </p:nvSpPr>
        <p:spPr>
          <a:xfrm>
            <a:off x="5759009" y="5727560"/>
            <a:ext cx="521211" cy="26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2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포트폴리오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0F7C1-0DDD-D189-E25E-D4B1FFFCB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3710" y="1009714"/>
            <a:ext cx="854201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22F18-88D7-A3FB-F36F-0265D2C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36" y="1042824"/>
            <a:ext cx="3995397" cy="123962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포트폴리오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하단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42531-DB17-E1BB-0664-783A106CF12E}"/>
              </a:ext>
            </a:extLst>
          </p:cNvPr>
          <p:cNvSpPr txBox="1"/>
          <p:nvPr/>
        </p:nvSpPr>
        <p:spPr>
          <a:xfrm>
            <a:off x="1098136" y="3001913"/>
            <a:ext cx="3862062" cy="150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년간 각 주식의 주가 상승률을 그래프로 나타냅니다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EC4AE4-D6FC-FF61-3B38-B4FF34E28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263" y="1620179"/>
            <a:ext cx="6812711" cy="422388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20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22F18-88D7-A3FB-F36F-0265D2C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76" y="999798"/>
            <a:ext cx="3995397" cy="123962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포트폴리오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하단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4204D-1767-9D30-094C-C714BD7B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3" y="2963325"/>
            <a:ext cx="3862062" cy="1605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년간 주식의 순이익상승률을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 그래프로 나타냅니다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DC4C91-1268-8B90-CAEA-D2503815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97" y="1290181"/>
            <a:ext cx="6966654" cy="437157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1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수익률 </a:t>
            </a:r>
            <a:r>
              <a:rPr kumimoji="0" lang="en-US" altLang="ko-KR" sz="2400" b="0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1130EFF-6D52-9971-7F1B-04FFCFC22311}"/>
              </a:ext>
            </a:extLst>
          </p:cNvPr>
          <p:cNvSpPr txBox="1">
            <a:spLocks/>
          </p:cNvSpPr>
          <p:nvPr/>
        </p:nvSpPr>
        <p:spPr>
          <a:xfrm>
            <a:off x="860097" y="1876440"/>
            <a:ext cx="10861785" cy="4111610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유민상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웹사이트 개발</a:t>
            </a:r>
            <a:endParaRPr lang="en-US" altLang="ko-KR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김민조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웹사이트 개발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앱 개발 </a:t>
            </a:r>
            <a:endParaRPr lang="en-US" altLang="ko-KR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김종구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데이터 </a:t>
            </a:r>
            <a:r>
              <a:rPr lang="ko-KR" altLang="en-US" sz="1800" dirty="0" err="1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전처리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황윤기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데이터 </a:t>
            </a:r>
            <a:r>
              <a:rPr lang="ko-KR" altLang="en-US" sz="1800" dirty="0" err="1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전처리</a:t>
            </a:r>
            <a:endParaRPr lang="en-US" altLang="ko-KR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최범수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파이썬 서버 개발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데이터 </a:t>
            </a:r>
            <a:r>
              <a:rPr lang="ko-KR" altLang="en-US" sz="1800" dirty="0" err="1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전처리</a:t>
            </a:r>
            <a:endParaRPr lang="en-US" altLang="ko-KR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1B99F5C-1ACB-F866-52EB-1B8E9E180922}"/>
              </a:ext>
            </a:extLst>
          </p:cNvPr>
          <p:cNvGrpSpPr/>
          <p:nvPr/>
        </p:nvGrpSpPr>
        <p:grpSpPr>
          <a:xfrm>
            <a:off x="901158" y="1330568"/>
            <a:ext cx="2988000" cy="485433"/>
            <a:chOff x="901158" y="1210974"/>
            <a:chExt cx="2988000" cy="48543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C7052A-EE76-F5AD-0A01-4A69587BFCA2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12" name="矩形 8">
                <a:extLst>
                  <a:ext uri="{FF2B5EF4-FFF2-40B4-BE49-F238E27FC236}">
                    <a16:creationId xmlns:a16="http://schemas.microsoft.com/office/drawing/2014/main" id="{F67CD85F-3722-9495-348F-34028D22F21B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FF61F1DD-7CC8-9B48-4A97-A2EB2A28BE34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213AF-E671-6380-1E19-F09D7723BD51}"/>
                </a:ext>
              </a:extLst>
            </p:cNvPr>
            <p:cNvSpPr txBox="1"/>
            <p:nvPr/>
          </p:nvSpPr>
          <p:spPr>
            <a:xfrm>
              <a:off x="933944" y="1210974"/>
              <a:ext cx="2458961" cy="448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팀원 </a:t>
              </a:r>
              <a:r>
                <a:rPr lang="ko-KR" altLang="en-US" sz="2000" dirty="0">
                  <a:solidFill>
                    <a:prstClr val="whit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소개 및 역할 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68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22F18-88D7-A3FB-F36F-0265D2C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76" y="999798"/>
            <a:ext cx="3995397" cy="123962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포트폴리오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하단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0BEF0-DDEB-3BF3-AB49-CA0A594B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3" y="2963325"/>
            <a:ext cx="3862062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년간 각 주식의 매출 상승률을 그래프로 나타냅니다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3C66E-E734-F7EB-FB29-12CD3779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43" y="1302711"/>
            <a:ext cx="6773402" cy="423337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08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22F18-88D7-A3FB-F36F-0265D2C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2" y="999798"/>
            <a:ext cx="3995397" cy="123962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포트폴리오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하단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0BEF0-DDEB-3BF3-AB49-CA0A594B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49" y="2963325"/>
            <a:ext cx="3862062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년간 각 주식의 연간 배당률을 그래프로 나타냅니다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5AFF1B6-C164-9FF8-41E7-9E18E17A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79" y="1365337"/>
            <a:ext cx="6830520" cy="41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 </a:t>
            </a:r>
            <a:r>
              <a:rPr lang="ko-KR" altLang="en-US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포트폴리오 페이지 </a:t>
            </a:r>
            <a:r>
              <a:rPr lang="en-US" altLang="ko-KR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하단</a:t>
            </a:r>
            <a:r>
              <a:rPr lang="en-US" altLang="ko-KR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FB293-C5BB-FB8D-860F-A8B92D98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73" y="1617365"/>
            <a:ext cx="9643476" cy="4918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D34EA-8BF8-D3E5-ADF1-E583AFB890E4}"/>
              </a:ext>
            </a:extLst>
          </p:cNvPr>
          <p:cNvSpPr txBox="1"/>
          <p:nvPr/>
        </p:nvSpPr>
        <p:spPr>
          <a:xfrm>
            <a:off x="1016173" y="1192306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4</a:t>
            </a:r>
            <a:r>
              <a:rPr lang="ko-KR" altLang="en-US" dirty="0"/>
              <a:t>가지 정보를 종합하여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36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708642-C66E-C666-7841-770EBD6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22" y="1042824"/>
            <a:ext cx="3995397" cy="1239627"/>
          </a:xfrm>
        </p:spPr>
        <p:txBody>
          <a:bodyPr anchor="b">
            <a:noAutofit/>
          </a:bodyPr>
          <a:lstStyle/>
          <a:p>
            <a:pPr algn="ctr">
              <a:lnSpc>
                <a:spcPct val="103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포트폴리오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하단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DFD7B-212E-667D-CA7A-A51C0737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89" y="3001913"/>
            <a:ext cx="3862062" cy="16462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연간 주식 상승률과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연간 배당률을 기반으로 예상 투자 수익을 보여줍니다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A72BFC69-0BB2-544A-DE3E-C1EA1339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228235"/>
            <a:ext cx="5715000" cy="24860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49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F8783F-C924-7203-A02D-00631726633E}"/>
              </a:ext>
            </a:extLst>
          </p:cNvPr>
          <p:cNvSpPr/>
          <p:nvPr/>
        </p:nvSpPr>
        <p:spPr>
          <a:xfrm>
            <a:off x="5488871" y="449307"/>
            <a:ext cx="3992880" cy="617813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A7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3A7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4C5970-6DAC-0F04-C8DE-0CFB9EEA2A5D}"/>
              </a:ext>
            </a:extLst>
          </p:cNvPr>
          <p:cNvSpPr/>
          <p:nvPr/>
        </p:nvSpPr>
        <p:spPr>
          <a:xfrm>
            <a:off x="5829570" y="266521"/>
            <a:ext cx="3992880" cy="617813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hlinkClick r:id="rId2"/>
            <a:extLst>
              <a:ext uri="{FF2B5EF4-FFF2-40B4-BE49-F238E27FC236}">
                <a16:creationId xmlns:a16="http://schemas.microsoft.com/office/drawing/2014/main" id="{0728DD8C-3B5B-A87F-7B8E-819258C3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57" y="983376"/>
            <a:ext cx="3646109" cy="51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D6ADA3D-8F4F-D5EA-0EB0-99D93B34FFC1}"/>
              </a:ext>
            </a:extLst>
          </p:cNvPr>
          <p:cNvSpPr txBox="1">
            <a:spLocks/>
          </p:cNvSpPr>
          <p:nvPr/>
        </p:nvSpPr>
        <p:spPr>
          <a:xfrm>
            <a:off x="5477309" y="413344"/>
            <a:ext cx="3992880" cy="570032"/>
          </a:xfrm>
          <a:prstGeom prst="rect">
            <a:avLst/>
          </a:prstGeom>
          <a:solidFill>
            <a:srgbClr val="FDFDF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cap="all" dirty="0">
                <a:solidFill>
                  <a:srgbClr val="858796"/>
                </a:solidFill>
                <a:latin typeface="Nunito" pitchFamily="2" charset="0"/>
              </a:rPr>
              <a:t>STOCK PORTFOLIO ADVISORY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222A1-3875-A5FE-88C6-3D646FACB77E}"/>
              </a:ext>
            </a:extLst>
          </p:cNvPr>
          <p:cNvSpPr txBox="1"/>
          <p:nvPr/>
        </p:nvSpPr>
        <p:spPr>
          <a:xfrm>
            <a:off x="6252902" y="6169484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858796"/>
                </a:solidFill>
                <a:effectLst/>
                <a:latin typeface="Nunito" panose="020B0604020202020204" pitchFamily="2" charset="0"/>
              </a:rPr>
              <a:t>Copyright © </a:t>
            </a:r>
            <a:r>
              <a:rPr lang="en-US" altLang="ko-KR" sz="1100" b="0" i="0" dirty="0" err="1">
                <a:solidFill>
                  <a:srgbClr val="858796"/>
                </a:solidFill>
                <a:effectLst/>
                <a:latin typeface="Nunito" panose="020B0604020202020204" pitchFamily="2" charset="0"/>
              </a:rPr>
              <a:t>Gachon</a:t>
            </a:r>
            <a:r>
              <a:rPr lang="en-US" altLang="ko-KR" sz="1100" b="0" i="0" dirty="0">
                <a:solidFill>
                  <a:srgbClr val="858796"/>
                </a:solidFill>
                <a:effectLst/>
                <a:latin typeface="Nunito" panose="020B0604020202020204" pitchFamily="2" charset="0"/>
              </a:rPr>
              <a:t> Team JUPOZA</a:t>
            </a:r>
            <a:endParaRPr lang="ko-KR" altLang="en-US" sz="1100" dirty="0"/>
          </a:p>
        </p:txBody>
      </p:sp>
      <p:grpSp>
        <p:nvGrpSpPr>
          <p:cNvPr id="7" name="그룹 28">
            <a:extLst>
              <a:ext uri="{FF2B5EF4-FFF2-40B4-BE49-F238E27FC236}">
                <a16:creationId xmlns:a16="http://schemas.microsoft.com/office/drawing/2014/main" id="{4B9C6734-539A-13F9-488A-341049593503}"/>
              </a:ext>
            </a:extLst>
          </p:cNvPr>
          <p:cNvGrpSpPr/>
          <p:nvPr/>
        </p:nvGrpSpPr>
        <p:grpSpPr>
          <a:xfrm>
            <a:off x="454844" y="266521"/>
            <a:ext cx="2988000" cy="488575"/>
            <a:chOff x="901158" y="1207832"/>
            <a:chExt cx="2988000" cy="488575"/>
          </a:xfrm>
        </p:grpSpPr>
        <p:grpSp>
          <p:nvGrpSpPr>
            <p:cNvPr id="19" name="그룹 9">
              <a:extLst>
                <a:ext uri="{FF2B5EF4-FFF2-40B4-BE49-F238E27FC236}">
                  <a16:creationId xmlns:a16="http://schemas.microsoft.com/office/drawing/2014/main" id="{25252961-DD43-9EFA-9FA5-DABFD300B45F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21" name="矩形 8">
                <a:extLst>
                  <a:ext uri="{FF2B5EF4-FFF2-40B4-BE49-F238E27FC236}">
                    <a16:creationId xmlns:a16="http://schemas.microsoft.com/office/drawing/2014/main" id="{10DBF705-3FCD-461D-6E4B-CF1A46281A53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矩形 10">
                <a:extLst>
                  <a:ext uri="{FF2B5EF4-FFF2-40B4-BE49-F238E27FC236}">
                    <a16:creationId xmlns:a16="http://schemas.microsoft.com/office/drawing/2014/main" id="{21540126-FE6E-0FC6-1383-725793FF0B55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AAB392-A2D0-8D84-511B-761669405DC3}"/>
                </a:ext>
              </a:extLst>
            </p:cNvPr>
            <p:cNvSpPr txBox="1"/>
            <p:nvPr/>
          </p:nvSpPr>
          <p:spPr>
            <a:xfrm>
              <a:off x="933944" y="1207832"/>
              <a:ext cx="2458961" cy="4546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프로젝트 </a:t>
              </a:r>
              <a:r>
                <a:rPr lang="ko-KR" altLang="en-US" sz="2000" dirty="0">
                  <a:solidFill>
                    <a:prstClr val="whit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시연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8B9EAF8-21A4-3BBA-2CEC-4938C5E3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10" y="2227178"/>
            <a:ext cx="26193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서비스 장점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D20D-B7B8-05FC-6314-AA304ED7FA5D}"/>
              </a:ext>
            </a:extLst>
          </p:cNvPr>
          <p:cNvSpPr txBox="1"/>
          <p:nvPr/>
        </p:nvSpPr>
        <p:spPr>
          <a:xfrm>
            <a:off x="1416867" y="1723576"/>
            <a:ext cx="7424655" cy="3410847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x-none" altLang="en-US" sz="1800" dirty="0">
                <a:ea typeface="Pretendard Light" panose="02000403000000020004"/>
              </a:rPr>
              <a:t>초보</a:t>
            </a:r>
            <a:r>
              <a:rPr kumimoji="1" lang="ko-KR" altLang="en-US" sz="1800" dirty="0">
                <a:ea typeface="Pretendard Light" panose="02000403000000020004"/>
              </a:rPr>
              <a:t> 투자자들에게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포트폴리오</a:t>
            </a:r>
            <a:r>
              <a:rPr kumimoji="1" lang="ko-KR" altLang="en-US" sz="1800" dirty="0">
                <a:ea typeface="Pretendard Light" panose="02000403000000020004"/>
              </a:rPr>
              <a:t>를 손쉽게 만들 수 있도록 도와준다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여러가지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지표</a:t>
            </a:r>
            <a:r>
              <a:rPr kumimoji="1" lang="ko-KR" altLang="en-US" sz="1800" dirty="0">
                <a:ea typeface="Pretendard Light" panose="02000403000000020004"/>
              </a:rPr>
              <a:t>들을 통해</a:t>
            </a:r>
            <a:r>
              <a:rPr kumimoji="1" lang="en-US" altLang="ko-KR" sz="1800" dirty="0">
                <a:ea typeface="Pretendard Light" panose="02000403000000020004"/>
              </a:rPr>
              <a:t> </a:t>
            </a:r>
            <a:r>
              <a:rPr kumimoji="1" lang="ko-KR" altLang="en-US" sz="1800" dirty="0">
                <a:ea typeface="Pretendard Light" panose="02000403000000020004"/>
              </a:rPr>
              <a:t>종목 선택에 도움을 줄 수 있다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  <a:r>
              <a:rPr kumimoji="1" lang="ko-KR" altLang="en-US" sz="1800" dirty="0">
                <a:ea typeface="Pretendard Light" panose="02000403000000020004"/>
              </a:rPr>
              <a:t> </a:t>
            </a: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기업들의 성향</a:t>
            </a:r>
            <a:r>
              <a:rPr kumimoji="1" lang="en-US" altLang="ko-KR" sz="1800" dirty="0">
                <a:ea typeface="Pretendard Light" panose="02000403000000020004"/>
              </a:rPr>
              <a:t>, </a:t>
            </a:r>
            <a:r>
              <a:rPr kumimoji="1" lang="ko-KR" altLang="en-US" sz="1800" dirty="0">
                <a:ea typeface="Pretendard Light" panose="02000403000000020004"/>
              </a:rPr>
              <a:t>스타일 들을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분석</a:t>
            </a:r>
            <a:r>
              <a:rPr kumimoji="1" lang="ko-KR" altLang="en-US" sz="1800" dirty="0">
                <a:ea typeface="Pretendard Light" panose="02000403000000020004"/>
              </a:rPr>
              <a:t>할 수 있게 도와준다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다양한 시각화 자료를 통해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데이터 기반의 의사결정</a:t>
            </a:r>
            <a:r>
              <a:rPr kumimoji="1" lang="ko-KR" altLang="en-US" sz="1800" dirty="0">
                <a:ea typeface="Pretendard Light" panose="02000403000000020004"/>
              </a:rPr>
              <a:t>을 할 수 있게 한다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개선방안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D20D-B7B8-05FC-6314-AA304ED7FA5D}"/>
              </a:ext>
            </a:extLst>
          </p:cNvPr>
          <p:cNvSpPr txBox="1"/>
          <p:nvPr/>
        </p:nvSpPr>
        <p:spPr>
          <a:xfrm>
            <a:off x="1040947" y="1482463"/>
            <a:ext cx="9809932" cy="4295931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ko-KR" sz="1800" dirty="0">
                <a:ea typeface="Pretendard Light" panose="02000403000000020004"/>
              </a:rPr>
              <a:t>Risk </a:t>
            </a:r>
            <a:r>
              <a:rPr kumimoji="1" lang="en-US" altLang="ko-KR" sz="1800" dirty="0" err="1">
                <a:ea typeface="Pretendard Light" panose="02000403000000020004"/>
              </a:rPr>
              <a:t>Paritiy</a:t>
            </a:r>
            <a:r>
              <a:rPr kumimoji="1" lang="en-US" altLang="ko-KR" sz="1800" dirty="0">
                <a:ea typeface="Pretendard Light" panose="02000403000000020004"/>
              </a:rPr>
              <a:t> </a:t>
            </a:r>
            <a:r>
              <a:rPr kumimoji="1" lang="ko-KR" altLang="en-US" sz="1800" dirty="0">
                <a:ea typeface="Pretendard Light" panose="02000403000000020004"/>
              </a:rPr>
              <a:t>뿐만이 아닌</a:t>
            </a:r>
            <a:r>
              <a:rPr kumimoji="1" lang="en-US" altLang="ko-KR" sz="1800" dirty="0">
                <a:ea typeface="Pretendard Light" panose="02000403000000020004"/>
              </a:rPr>
              <a:t>,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다양한 모델</a:t>
            </a:r>
            <a:r>
              <a:rPr kumimoji="1" lang="ko-KR" altLang="en-US" sz="1800" dirty="0">
                <a:ea typeface="Pretendard Light" panose="02000403000000020004"/>
              </a:rPr>
              <a:t>들을 이용해 포트폴리오를 구성할 수 있게 한다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현재는 주식종목이 </a:t>
            </a:r>
            <a:r>
              <a:rPr kumimoji="1" lang="en-US" altLang="ko-KR" sz="1800" dirty="0">
                <a:ea typeface="Pretendard Light" panose="02000403000000020004"/>
              </a:rPr>
              <a:t>100</a:t>
            </a:r>
            <a:r>
              <a:rPr kumimoji="1" lang="ko-KR" altLang="en-US" sz="1800" dirty="0">
                <a:ea typeface="Pretendard Light" panose="02000403000000020004"/>
              </a:rPr>
              <a:t>개이지만</a:t>
            </a:r>
            <a:r>
              <a:rPr kumimoji="1" lang="en-US" altLang="ko-KR" sz="1800" dirty="0">
                <a:ea typeface="Pretendard Light" panose="02000403000000020004"/>
              </a:rPr>
              <a:t>, </a:t>
            </a:r>
            <a:r>
              <a:rPr kumimoji="1" lang="ko-KR" altLang="en-US" sz="1800" dirty="0">
                <a:ea typeface="Pretendard Light" panose="02000403000000020004"/>
              </a:rPr>
              <a:t>주식 종목 수를 추가하여 사용자의 포트폴리오 구성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종목 선택권</a:t>
            </a:r>
            <a:r>
              <a:rPr kumimoji="1" lang="ko-KR" altLang="en-US" sz="1800" dirty="0">
                <a:ea typeface="Pretendard Light" panose="02000403000000020004"/>
              </a:rPr>
              <a:t>을 늘려준다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포트폴리오 구성을 위한 종목 수가 </a:t>
            </a:r>
            <a:r>
              <a:rPr kumimoji="1" lang="en-US" altLang="ko-KR" sz="1800" dirty="0">
                <a:ea typeface="Pretendard Light" panose="02000403000000020004"/>
              </a:rPr>
              <a:t>5</a:t>
            </a:r>
            <a:r>
              <a:rPr kumimoji="1" lang="ko-KR" altLang="en-US" sz="1800" dirty="0">
                <a:ea typeface="Pretendard Light" panose="02000403000000020004"/>
              </a:rPr>
              <a:t>개로 고정되어 있어</a:t>
            </a:r>
            <a:r>
              <a:rPr kumimoji="1" lang="en-US" altLang="ko-KR" sz="1800" dirty="0">
                <a:ea typeface="Pretendard Light" panose="02000403000000020004"/>
              </a:rPr>
              <a:t>, 5</a:t>
            </a:r>
            <a:r>
              <a:rPr kumimoji="1" lang="ko-KR" altLang="en-US" sz="1800" dirty="0">
                <a:ea typeface="Pretendard Light" panose="02000403000000020004"/>
              </a:rPr>
              <a:t>개보다 많이 또는 적게도 구성을 할 수 있도록 개선한다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모바일에서 접속 시</a:t>
            </a:r>
            <a:r>
              <a:rPr kumimoji="1" lang="en-US" altLang="ko-KR" sz="1800" dirty="0">
                <a:ea typeface="Pretendard Light" panose="02000403000000020004"/>
              </a:rPr>
              <a:t> </a:t>
            </a:r>
            <a:r>
              <a:rPr kumimoji="1" lang="ko-KR" altLang="en-US" sz="1800" dirty="0">
                <a:ea typeface="Pretendard Light" panose="02000403000000020004"/>
              </a:rPr>
              <a:t>레이아웃이 깨지지 않도록 </a:t>
            </a:r>
            <a:r>
              <a:rPr kumimoji="1" lang="en-US" altLang="ko-KR" sz="1800" b="1" dirty="0">
                <a:solidFill>
                  <a:srgbClr val="002060"/>
                </a:solidFill>
                <a:ea typeface="Pretendard Light" panose="02000403000000020004"/>
              </a:rPr>
              <a:t>UI</a:t>
            </a:r>
            <a:r>
              <a:rPr kumimoji="1" lang="ko-KR" altLang="en-US" sz="1800" dirty="0">
                <a:ea typeface="Pretendard Light" panose="02000403000000020004"/>
              </a:rPr>
              <a:t>를 개선한다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03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모의투자 결과 분석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51472F19-1AAE-D923-DE57-AA7A3516A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39298"/>
              </p:ext>
            </p:extLst>
          </p:nvPr>
        </p:nvGraphicFramePr>
        <p:xfrm>
          <a:off x="594045" y="1121247"/>
          <a:ext cx="11127837" cy="54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7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   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추천 종목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   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  </a:t>
                      </a:r>
                      <a:r>
                        <a:rPr lang="ko-KR" altLang="en-US" dirty="0">
                          <a:ea typeface="Pretendard SemiBold" panose="02000703000000020004"/>
                        </a:rPr>
                        <a:t>고려신용정보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>
                          <a:ea typeface="Pretendard SemiBold" panose="02000703000000020004"/>
                        </a:rPr>
                        <a:t>         </a:t>
                      </a:r>
                      <a:r>
                        <a:rPr lang="ko-KR" altLang="en-US" dirty="0" err="1">
                          <a:ea typeface="Pretendard SemiBold" panose="02000703000000020004"/>
                        </a:rPr>
                        <a:t>레인보우로보틱스</a:t>
                      </a:r>
                      <a:endParaRPr lang="ko-KR" altLang="en-US" sz="1800" dirty="0">
                        <a:ea typeface="Pretendard SemiBold" panose="02000703000000020004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          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삼성중공업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687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      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주요 품목 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dirty="0">
                          <a:ea typeface="Pretendard SemiBold" panose="02000703000000020004"/>
                        </a:rPr>
                        <a:t>    채권추심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신용조사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민원대행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dirty="0">
                          <a:ea typeface="Pretendard SemiBold" panose="02000703000000020004"/>
                        </a:rPr>
                        <a:t>인간형 이족보행 로봇 플랫폼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협동로봇 및 천문 관측용 마운트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800" dirty="0">
                          <a:ea typeface="Pretendard SemiBold" panose="02000703000000020004"/>
                        </a:rPr>
                        <a:t>     선박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해양플랫폼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800" dirty="0">
                        <a:solidFill>
                          <a:schemeClr val="bg1"/>
                        </a:solidFill>
                        <a:ea typeface="Pretendard SemiBold" panose="02000703000000020004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   주요이슈</a:t>
                      </a:r>
                      <a:endParaRPr lang="en-US" altLang="ko-KR" sz="1800" dirty="0">
                        <a:solidFill>
                          <a:schemeClr val="bg1"/>
                        </a:solidFill>
                        <a:ea typeface="Pretendard SemiBold" panose="02000703000000020004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800" dirty="0">
                        <a:solidFill>
                          <a:schemeClr val="bg1"/>
                        </a:solidFill>
                        <a:ea typeface="Pretendard SemiBold" panose="02000703000000020004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호재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악재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)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&amp;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공시사항</a:t>
                      </a:r>
                      <a:endParaRPr lang="en-US" altLang="ko-KR" sz="1800" dirty="0">
                        <a:solidFill>
                          <a:schemeClr val="bg1"/>
                        </a:solidFill>
                        <a:ea typeface="Pretendard SemiBold" panose="02000703000000020004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호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금리인상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호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경기침체 우려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C00000"/>
                          </a:solidFill>
                          <a:ea typeface="Pretendard SemiBold" panose="02000703000000020004"/>
                        </a:rPr>
                        <a:t>악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미국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cpi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예상치 하회에 따른 금리 인상폭 하락 기대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호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 err="1">
                          <a:ea typeface="Pretendard SemiBold" panose="02000703000000020004"/>
                        </a:rPr>
                        <a:t>세종테크밸리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획지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44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억에 취득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,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사업 확장 기대</a:t>
                      </a:r>
                      <a:endParaRPr lang="en-US" altLang="ko-KR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C00000"/>
                          </a:solidFill>
                          <a:ea typeface="Pretendard SemiBold" panose="02000703000000020004"/>
                        </a:rPr>
                        <a:t>악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 err="1">
                          <a:ea typeface="Pretendard SemiBold" panose="02000703000000020004"/>
                        </a:rPr>
                        <a:t>전환가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19000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원대에 전환사채 매물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140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억원 어치 잔재</a:t>
                      </a:r>
                      <a:endParaRPr lang="en-US" altLang="ko-KR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공지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)11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월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30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일 전환사채 전환 예정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호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LNG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선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2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척 공사 수주 </a:t>
                      </a:r>
                      <a:r>
                        <a:rPr lang="en-US" altLang="ko-KR" dirty="0">
                          <a:ea typeface="Pretendard SemiBold" panose="02000703000000020004"/>
                        </a:rPr>
                        <a:t>5897</a:t>
                      </a:r>
                      <a:r>
                        <a:rPr lang="ko-KR" altLang="en-US" dirty="0">
                          <a:ea typeface="Pretendard SemiBold" panose="02000703000000020004"/>
                        </a:rPr>
                        <a:t>억에 수주</a:t>
                      </a:r>
                      <a:endParaRPr lang="en-US" altLang="ko-KR" dirty="0">
                        <a:ea typeface="Pretendard SemiBold" panose="02000703000000020004"/>
                      </a:endParaRP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endParaRPr lang="ko-KR" altLang="en-US" dirty="0">
                        <a:ea typeface="Pretendard SemiBold" panose="02000703000000020004"/>
                      </a:endParaRP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호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선박용 액화수소 연료전지 시스템 개발</a:t>
                      </a:r>
                      <a:endParaRPr lang="en-US" altLang="ko-KR" sz="1800" dirty="0">
                        <a:ea typeface="Pretendard SemiBold" panose="02000703000000020004"/>
                      </a:endParaRP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endParaRPr lang="ko-KR" altLang="en-US" sz="1800" dirty="0">
                        <a:ea typeface="Pretendard SemiBold" panose="02000703000000020004"/>
                      </a:endParaRP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C00000"/>
                          </a:solidFill>
                          <a:ea typeface="Pretendard SemiBold" panose="02000703000000020004"/>
                        </a:rPr>
                        <a:t>악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)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노동인력부족 문제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  주가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초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말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)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시가 기준 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ea typeface="Pretendard SemiBold" panose="02000703000000020004"/>
                        </a:rPr>
                        <a:t>11,400  / 11,400</a:t>
                      </a:r>
                      <a:endParaRPr lang="en-US" altLang="ko-KR" sz="1800" dirty="0">
                        <a:ea typeface="Pretendard SemiBold" panose="0200070300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 35,350  / 30,650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5,640 / 5,510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99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 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수익률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a typeface="Pretendard SemiBold" panose="02000703000000020004"/>
                        </a:rPr>
                        <a:t>(%)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>
                          <a:ea typeface="Pretendard SemiBold" panose="02000703000000020004"/>
                        </a:rPr>
                        <a:t>          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>
                          <a:ea typeface="Pretendard SemiBold" panose="02000703000000020004"/>
                        </a:rPr>
                        <a:t>      </a:t>
                      </a:r>
                      <a:r>
                        <a:rPr lang="ko-KR" altLang="en-US" sz="1800">
                          <a:ea typeface="Pretendard SemiBold" panose="02000703000000020004"/>
                        </a:rPr>
                        <a:t>   </a:t>
                      </a:r>
                      <a:r>
                        <a:rPr lang="en-US" altLang="ko-KR" sz="1800">
                          <a:ea typeface="Pretendard SemiBold" panose="02000703000000020004"/>
                        </a:rPr>
                        <a:t>        -15%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 dirty="0">
                          <a:ea typeface="Pretendard SemiBold" panose="02000703000000020004"/>
                        </a:rPr>
                        <a:t>        </a:t>
                      </a:r>
                      <a:r>
                        <a:rPr lang="ko-KR" altLang="en-US" sz="1800" dirty="0">
                          <a:ea typeface="Pretendard SemiBold" panose="02000703000000020004"/>
                        </a:rPr>
                        <a:t>   </a:t>
                      </a:r>
                      <a:r>
                        <a:rPr lang="en-US" altLang="ko-KR" sz="1800" dirty="0">
                          <a:ea typeface="Pretendard SemiBold" panose="02000703000000020004"/>
                        </a:rPr>
                        <a:t>   -2%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6222B44-CF01-6F59-A5E8-0417535CE869}"/>
              </a:ext>
            </a:extLst>
          </p:cNvPr>
          <p:cNvSpPr txBox="1">
            <a:spLocks/>
          </p:cNvSpPr>
          <p:nvPr/>
        </p:nvSpPr>
        <p:spPr>
          <a:xfrm>
            <a:off x="9911988" y="276922"/>
            <a:ext cx="1547499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2022.09.15~11.16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74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C75F1-F1D7-725A-2073-C16317BA81F2}"/>
              </a:ext>
            </a:extLst>
          </p:cNvPr>
          <p:cNvSpPr txBox="1"/>
          <p:nvPr/>
        </p:nvSpPr>
        <p:spPr>
          <a:xfrm>
            <a:off x="3934872" y="2505670"/>
            <a:ext cx="432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질의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FC821-7C98-D8D2-97CC-BB0EE9D2DA18}"/>
              </a:ext>
            </a:extLst>
          </p:cNvPr>
          <p:cNvSpPr/>
          <p:nvPr/>
        </p:nvSpPr>
        <p:spPr>
          <a:xfrm>
            <a:off x="4008024" y="3941064"/>
            <a:ext cx="432225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5AD46-6534-0441-89AD-75AD10733390}"/>
              </a:ext>
            </a:extLst>
          </p:cNvPr>
          <p:cNvSpPr/>
          <p:nvPr/>
        </p:nvSpPr>
        <p:spPr>
          <a:xfrm>
            <a:off x="3934871" y="1755862"/>
            <a:ext cx="432225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A25D54-AD51-4F37-B4F4-749B94585D9B}"/>
              </a:ext>
            </a:extLst>
          </p:cNvPr>
          <p:cNvSpPr txBox="1"/>
          <p:nvPr/>
        </p:nvSpPr>
        <p:spPr>
          <a:xfrm>
            <a:off x="3934873" y="2437569"/>
            <a:ext cx="432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감사합니다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2A779-F693-49BF-9CC1-95E4E9ABE9DF}"/>
              </a:ext>
            </a:extLst>
          </p:cNvPr>
          <p:cNvSpPr txBox="1"/>
          <p:nvPr/>
        </p:nvSpPr>
        <p:spPr>
          <a:xfrm>
            <a:off x="3716482" y="3289367"/>
            <a:ext cx="47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발표를 경청해 주셔서 감사합니다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75BC9-7592-4C99-81B6-BDB613B7C2DF}"/>
              </a:ext>
            </a:extLst>
          </p:cNvPr>
          <p:cNvSpPr txBox="1"/>
          <p:nvPr/>
        </p:nvSpPr>
        <p:spPr>
          <a:xfrm>
            <a:off x="4732540" y="5922199"/>
            <a:ext cx="285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포 자</a:t>
            </a:r>
          </a:p>
        </p:txBody>
      </p:sp>
    </p:spTree>
    <p:extLst>
      <p:ext uri="{BB962C8B-B14F-4D97-AF65-F5344CB8AC3E}">
        <p14:creationId xmlns:p14="http://schemas.microsoft.com/office/powerpoint/2010/main" val="18056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solidFill>
                  <a:prstClr val="white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도입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배경 및 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1130EFF-6D52-9971-7F1B-04FFCFC22311}"/>
              </a:ext>
            </a:extLst>
          </p:cNvPr>
          <p:cNvSpPr txBox="1">
            <a:spLocks/>
          </p:cNvSpPr>
          <p:nvPr/>
        </p:nvSpPr>
        <p:spPr>
          <a:xfrm>
            <a:off x="860097" y="1876440"/>
            <a:ext cx="10861785" cy="4111610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초보 투자자들이 </a:t>
            </a:r>
            <a:r>
              <a:rPr lang="ko-KR" altLang="en-US" sz="2000" dirty="0">
                <a:solidFill>
                  <a:srgbClr val="213A73"/>
                </a:solidFill>
                <a:latin typeface="Pretendard Medium" panose="020B0600000101010101" charset="-127"/>
                <a:ea typeface="Pretendard Medium" panose="020B0600000101010101" charset="-127"/>
                <a:cs typeface="Pretendard Medium" panose="020B0600000101010101" charset="-127"/>
              </a:rPr>
              <a:t>주식 종목을 선택할 때에 어떠한 기준을 갖고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투자해야 하는지에 대해 어려움을 겪고 있다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초보 투자자 입장에서 주식 투자 시에 해당 주식이 어떤 스타일의 주식인지 이 지표가 어떤 의미인지 파악하기 어렵다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올해 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2022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년 주식 시장이 하락장을 겪으면서 분산투자의 중요성을 깨달았다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초보 투자자 입장에서의 포트폴리오 구성시 도움을 주는 서비스가 필요하다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1B99F5C-1ACB-F866-52EB-1B8E9E180922}"/>
              </a:ext>
            </a:extLst>
          </p:cNvPr>
          <p:cNvGrpSpPr/>
          <p:nvPr/>
        </p:nvGrpSpPr>
        <p:grpSpPr>
          <a:xfrm>
            <a:off x="901158" y="1308511"/>
            <a:ext cx="2988000" cy="507490"/>
            <a:chOff x="901158" y="1188917"/>
            <a:chExt cx="2988000" cy="50749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C7052A-EE76-F5AD-0A01-4A69587BFCA2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12" name="矩形 8">
                <a:extLst>
                  <a:ext uri="{FF2B5EF4-FFF2-40B4-BE49-F238E27FC236}">
                    <a16:creationId xmlns:a16="http://schemas.microsoft.com/office/drawing/2014/main" id="{F67CD85F-3722-9495-348F-34028D22F21B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FF61F1DD-7CC8-9B48-4A97-A2EB2A28BE34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213AF-E671-6380-1E19-F09D7723BD51}"/>
                </a:ext>
              </a:extLst>
            </p:cNvPr>
            <p:cNvSpPr txBox="1"/>
            <p:nvPr/>
          </p:nvSpPr>
          <p:spPr>
            <a:xfrm>
              <a:off x="933944" y="1188917"/>
              <a:ext cx="24589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prstClr val="whit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도입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배경 및 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5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프로젝트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1130EFF-6D52-9971-7F1B-04FFCFC22311}"/>
              </a:ext>
            </a:extLst>
          </p:cNvPr>
          <p:cNvSpPr txBox="1">
            <a:spLocks/>
          </p:cNvSpPr>
          <p:nvPr/>
        </p:nvSpPr>
        <p:spPr>
          <a:xfrm>
            <a:off x="860097" y="1931293"/>
            <a:ext cx="10861785" cy="3370957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프로젝트명</a:t>
            </a:r>
            <a:r>
              <a:rPr lang="en-US" altLang="ko-KR" sz="1800" spc="3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800" u="sng" spc="3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주포자</a:t>
            </a:r>
            <a:endParaRPr lang="en-US" altLang="ko-KR" sz="1800" u="sng" spc="300" dirty="0">
              <a:solidFill>
                <a:prstClr val="black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ko-KR" altLang="en-US" sz="1800" spc="3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소개 </a:t>
            </a:r>
            <a:r>
              <a:rPr lang="en-US" altLang="ko-KR" sz="1800" spc="3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투자자의 입장에서 </a:t>
            </a:r>
            <a:r>
              <a:rPr lang="ko-KR" altLang="en-US" sz="2000" b="1" dirty="0">
                <a:solidFill>
                  <a:srgbClr val="213A73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각 개인의 스타일에 맞게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투자할 수 있도록 투자 설계에 도움을 주고자 한다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주식 종목들의 기술적 분석을 통해 투자자에게 </a:t>
            </a:r>
            <a:r>
              <a:rPr lang="ko-KR" altLang="en-US" sz="2000" b="1" dirty="0">
                <a:solidFill>
                  <a:srgbClr val="213A73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기업의 성향을 키워드별로 카테고리를 구분하여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제안한다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사용자들에게 포트폴리오 구성과 종목에 비중을 선택할 때에 도움을 준다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포트폴리오 구성에 어려움을 느끼거나 효과적으로 구성하려는 투자자들을 대상으로 서비스 제공한다</a:t>
            </a:r>
            <a:r>
              <a:rPr lang="en-US" altLang="ko-KR" sz="1800" dirty="0">
                <a:solidFill>
                  <a:prstClr val="black"/>
                </a:solidFill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</a:p>
        </p:txBody>
      </p:sp>
      <p:grpSp>
        <p:nvGrpSpPr>
          <p:cNvPr id="14" name="그룹 28">
            <a:extLst>
              <a:ext uri="{FF2B5EF4-FFF2-40B4-BE49-F238E27FC236}">
                <a16:creationId xmlns:a16="http://schemas.microsoft.com/office/drawing/2014/main" id="{61B99F5C-1ACB-F866-52EB-1B8E9E180922}"/>
              </a:ext>
            </a:extLst>
          </p:cNvPr>
          <p:cNvGrpSpPr/>
          <p:nvPr/>
        </p:nvGrpSpPr>
        <p:grpSpPr>
          <a:xfrm>
            <a:off x="901158" y="1317698"/>
            <a:ext cx="2988000" cy="488575"/>
            <a:chOff x="901158" y="1207832"/>
            <a:chExt cx="2988000" cy="488575"/>
          </a:xfrm>
        </p:grpSpPr>
        <p:grpSp>
          <p:nvGrpSpPr>
            <p:cNvPr id="15" name="그룹 9">
              <a:extLst>
                <a:ext uri="{FF2B5EF4-FFF2-40B4-BE49-F238E27FC236}">
                  <a16:creationId xmlns:a16="http://schemas.microsoft.com/office/drawing/2014/main" id="{6EC7052A-EE76-F5AD-0A01-4A69587BFCA2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17" name="矩形 8">
                <a:extLst>
                  <a:ext uri="{FF2B5EF4-FFF2-40B4-BE49-F238E27FC236}">
                    <a16:creationId xmlns:a16="http://schemas.microsoft.com/office/drawing/2014/main" id="{F67CD85F-3722-9495-348F-34028D22F21B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FF61F1DD-7CC8-9B48-4A97-A2EB2A28BE34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B213AF-E671-6380-1E19-F09D7723BD51}"/>
                </a:ext>
              </a:extLst>
            </p:cNvPr>
            <p:cNvSpPr txBox="1"/>
            <p:nvPr/>
          </p:nvSpPr>
          <p:spPr>
            <a:xfrm>
              <a:off x="933944" y="1207832"/>
              <a:ext cx="2458961" cy="4546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프로젝트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8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x-none" altLang="en-US" dirty="0"/>
              <a:t>카테고리</a:t>
            </a:r>
            <a:r>
              <a:rPr kumimoji="1" lang="ko-KR" altLang="en-US" dirty="0"/>
              <a:t> 별 기준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D20D-B7B8-05FC-6314-AA304ED7FA5D}"/>
              </a:ext>
            </a:extLst>
          </p:cNvPr>
          <p:cNvSpPr txBox="1"/>
          <p:nvPr/>
        </p:nvSpPr>
        <p:spPr>
          <a:xfrm>
            <a:off x="901158" y="1633549"/>
            <a:ext cx="10510224" cy="4483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시장에서 비교적 저평가되어 있는 기업들을 </a:t>
            </a:r>
            <a:r>
              <a:rPr kumimoji="1" lang="en-US" altLang="ko-KR" sz="1800" b="1" dirty="0">
                <a:solidFill>
                  <a:srgbClr val="002060"/>
                </a:solidFill>
                <a:ea typeface="Pretendard Light" panose="02000403000000020004"/>
              </a:rPr>
              <a:t>PER, ROE </a:t>
            </a:r>
            <a:r>
              <a:rPr kumimoji="1" lang="ko-KR" altLang="en-US" sz="1800" dirty="0">
                <a:ea typeface="Pretendard Light" panose="02000403000000020004"/>
              </a:rPr>
              <a:t>를 기준으로 검색합니다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A04D8A-5372-E76B-CC48-830FEF8D5AD5}"/>
              </a:ext>
            </a:extLst>
          </p:cNvPr>
          <p:cNvGrpSpPr/>
          <p:nvPr/>
        </p:nvGrpSpPr>
        <p:grpSpPr>
          <a:xfrm>
            <a:off x="901158" y="1101642"/>
            <a:ext cx="1921555" cy="485433"/>
            <a:chOff x="901158" y="1210974"/>
            <a:chExt cx="2988000" cy="48543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1D3E7DB-885F-9E5D-8DE0-2B41A9FF6B84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11" name="矩形 8">
                <a:extLst>
                  <a:ext uri="{FF2B5EF4-FFF2-40B4-BE49-F238E27FC236}">
                    <a16:creationId xmlns:a16="http://schemas.microsoft.com/office/drawing/2014/main" id="{77DB5D99-D9E5-50E2-3239-F0046E11D4F6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FEBCA625-BEBD-233D-ECA5-AC423D16AE2F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5002A5-E483-DAA5-E583-A394E18AABFF}"/>
                </a:ext>
              </a:extLst>
            </p:cNvPr>
            <p:cNvSpPr txBox="1"/>
            <p:nvPr/>
          </p:nvSpPr>
          <p:spPr>
            <a:xfrm>
              <a:off x="933944" y="1210974"/>
              <a:ext cx="2458961" cy="448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prstClr val="whit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저평가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D4A32F-DB93-C3DC-EF02-18AFE202A70A}"/>
              </a:ext>
            </a:extLst>
          </p:cNvPr>
          <p:cNvSpPr txBox="1"/>
          <p:nvPr/>
        </p:nvSpPr>
        <p:spPr>
          <a:xfrm>
            <a:off x="901158" y="2611894"/>
            <a:ext cx="10510224" cy="4483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해당 기업이 얼마나 성장했는지를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연간 순이익 상승률</a:t>
            </a:r>
            <a:r>
              <a:rPr kumimoji="1" lang="ko-KR" altLang="en-US" sz="1800" dirty="0">
                <a:ea typeface="Pretendard Light" panose="02000403000000020004"/>
              </a:rPr>
              <a:t>을 기준으로 검색합니다</a:t>
            </a:r>
            <a:r>
              <a:rPr kumimoji="1" lang="en-US" altLang="ko-KR" sz="1800" dirty="0">
                <a:ea typeface="Pretendard Light" panose="02000403000000020004"/>
              </a:rPr>
              <a:t>.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DF6807-1A13-9876-8652-65FABC18A5B8}"/>
              </a:ext>
            </a:extLst>
          </p:cNvPr>
          <p:cNvGrpSpPr/>
          <p:nvPr/>
        </p:nvGrpSpPr>
        <p:grpSpPr>
          <a:xfrm>
            <a:off x="901158" y="2079987"/>
            <a:ext cx="1921555" cy="485433"/>
            <a:chOff x="901158" y="1210974"/>
            <a:chExt cx="2988000" cy="48543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A9C80DD-323E-8E2C-BCE7-065D77A83DC6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17" name="矩形 8">
                <a:extLst>
                  <a:ext uri="{FF2B5EF4-FFF2-40B4-BE49-F238E27FC236}">
                    <a16:creationId xmlns:a16="http://schemas.microsoft.com/office/drawing/2014/main" id="{6DEA52AD-BD99-B6E9-169C-FFB78A69C4F0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E294AD79-43F1-CFB9-74D9-16FD04B6D532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98136-0137-4164-3DEF-1FFB76DF26C9}"/>
                </a:ext>
              </a:extLst>
            </p:cNvPr>
            <p:cNvSpPr txBox="1"/>
            <p:nvPr/>
          </p:nvSpPr>
          <p:spPr>
            <a:xfrm>
              <a:off x="933944" y="1210974"/>
              <a:ext cx="2458961" cy="448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성장률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0F53CD-55C9-B2E4-8628-4A332AC2BE71}"/>
              </a:ext>
            </a:extLst>
          </p:cNvPr>
          <p:cNvSpPr txBox="1"/>
          <p:nvPr/>
        </p:nvSpPr>
        <p:spPr>
          <a:xfrm>
            <a:off x="901158" y="3551314"/>
            <a:ext cx="10510224" cy="4483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기업이 얼마나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배당</a:t>
            </a:r>
            <a:r>
              <a:rPr kumimoji="1" lang="ko-KR" altLang="en-US" sz="1800" dirty="0">
                <a:ea typeface="Pretendard Light" panose="02000403000000020004"/>
              </a:rPr>
              <a:t>을 하는지를 검색할 수 있습니다</a:t>
            </a:r>
            <a:r>
              <a:rPr kumimoji="1" lang="en-US" altLang="ko-KR" sz="1800" dirty="0">
                <a:ea typeface="Pretendard Light" panose="02000403000000020004"/>
              </a:rPr>
              <a:t>.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ED6F83-FC45-6DAA-C8F6-619A155BD3E0}"/>
              </a:ext>
            </a:extLst>
          </p:cNvPr>
          <p:cNvGrpSpPr/>
          <p:nvPr/>
        </p:nvGrpSpPr>
        <p:grpSpPr>
          <a:xfrm>
            <a:off x="901158" y="2819353"/>
            <a:ext cx="1921555" cy="848437"/>
            <a:chOff x="901158" y="1010920"/>
            <a:chExt cx="2988000" cy="84843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DDEA094-1351-871D-6D47-190C6EDB9744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23" name="矩形 8">
                <a:extLst>
                  <a:ext uri="{FF2B5EF4-FFF2-40B4-BE49-F238E27FC236}">
                    <a16:creationId xmlns:a16="http://schemas.microsoft.com/office/drawing/2014/main" id="{7CC84579-9A09-E2ED-64EA-733DA429F051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矩形 10">
                <a:extLst>
                  <a:ext uri="{FF2B5EF4-FFF2-40B4-BE49-F238E27FC236}">
                    <a16:creationId xmlns:a16="http://schemas.microsoft.com/office/drawing/2014/main" id="{7A2EAAA9-6708-D26A-F31C-F2E99342363C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3C0FA0-F0C2-7719-9C29-88EB9FA29A00}"/>
                </a:ext>
              </a:extLst>
            </p:cNvPr>
            <p:cNvSpPr txBox="1"/>
            <p:nvPr/>
          </p:nvSpPr>
          <p:spPr>
            <a:xfrm>
              <a:off x="933944" y="1010920"/>
              <a:ext cx="2458961" cy="8484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prstClr val="whit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배당 수익률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B9E76D4-C0B5-B84E-EC4F-3CAAADD42522}"/>
              </a:ext>
            </a:extLst>
          </p:cNvPr>
          <p:cNvSpPr txBox="1"/>
          <p:nvPr/>
        </p:nvSpPr>
        <p:spPr>
          <a:xfrm>
            <a:off x="901158" y="4490734"/>
            <a:ext cx="10510224" cy="4483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기업이 재무상태가 얼마나 탄탄한지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자기자본비율</a:t>
            </a:r>
            <a:r>
              <a:rPr kumimoji="1" lang="en-US" altLang="ko-KR" sz="1800" b="1" dirty="0">
                <a:solidFill>
                  <a:srgbClr val="002060"/>
                </a:solidFill>
                <a:ea typeface="Pretendard Light" panose="02000403000000020004"/>
              </a:rPr>
              <a:t>,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유동비율</a:t>
            </a:r>
            <a:r>
              <a:rPr kumimoji="1" lang="en-US" altLang="ko-KR" sz="1800" b="1" dirty="0">
                <a:solidFill>
                  <a:srgbClr val="002060"/>
                </a:solidFill>
                <a:ea typeface="Pretendard Light" panose="02000403000000020004"/>
              </a:rPr>
              <a:t>, 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당좌비율</a:t>
            </a:r>
            <a:r>
              <a:rPr kumimoji="1" lang="en-US" altLang="ko-KR" sz="1800" b="1" dirty="0">
                <a:solidFill>
                  <a:srgbClr val="002060"/>
                </a:solidFill>
                <a:ea typeface="Pretendard Light" panose="02000403000000020004"/>
              </a:rPr>
              <a:t>,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부채비율</a:t>
            </a:r>
            <a:r>
              <a:rPr kumimoji="1" lang="ko-KR" altLang="en-US" sz="1800" dirty="0">
                <a:ea typeface="Pretendard Light" panose="02000403000000020004"/>
              </a:rPr>
              <a:t>로 점수를 매겼습니다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A03BBC9-0BA9-70E7-FD1C-8585DAAA7F30}"/>
              </a:ext>
            </a:extLst>
          </p:cNvPr>
          <p:cNvGrpSpPr/>
          <p:nvPr/>
        </p:nvGrpSpPr>
        <p:grpSpPr>
          <a:xfrm>
            <a:off x="901158" y="3958827"/>
            <a:ext cx="1921555" cy="485433"/>
            <a:chOff x="901158" y="1210974"/>
            <a:chExt cx="2988000" cy="485433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005F7F5-ABBF-85E7-46F3-93F8CADD617C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35" name="矩形 8">
                <a:extLst>
                  <a:ext uri="{FF2B5EF4-FFF2-40B4-BE49-F238E27FC236}">
                    <a16:creationId xmlns:a16="http://schemas.microsoft.com/office/drawing/2014/main" id="{AF38219C-99D9-C629-C743-B33463DA549A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10">
                <a:extLst>
                  <a:ext uri="{FF2B5EF4-FFF2-40B4-BE49-F238E27FC236}">
                    <a16:creationId xmlns:a16="http://schemas.microsoft.com/office/drawing/2014/main" id="{1B1E8883-883F-45A7-0348-20FC01FBBEC9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B6BD06-90CA-6C69-5AFA-0D385EF4E6BD}"/>
                </a:ext>
              </a:extLst>
            </p:cNvPr>
            <p:cNvSpPr txBox="1"/>
            <p:nvPr/>
          </p:nvSpPr>
          <p:spPr>
            <a:xfrm>
              <a:off x="933944" y="1210974"/>
              <a:ext cx="2458961" cy="448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안정성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B9A5A75-FB75-020C-8800-8CAF0D704323}"/>
              </a:ext>
            </a:extLst>
          </p:cNvPr>
          <p:cNvSpPr txBox="1"/>
          <p:nvPr/>
        </p:nvSpPr>
        <p:spPr>
          <a:xfrm>
            <a:off x="901158" y="5434677"/>
            <a:ext cx="10510224" cy="4483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기업의 </a:t>
            </a:r>
            <a:r>
              <a:rPr kumimoji="1" lang="ko-KR" altLang="en-US" sz="1800" b="1" dirty="0">
                <a:solidFill>
                  <a:srgbClr val="002060"/>
                </a:solidFill>
                <a:ea typeface="Pretendard Light" panose="02000403000000020004"/>
              </a:rPr>
              <a:t>변동성</a:t>
            </a:r>
            <a:r>
              <a:rPr kumimoji="1" lang="ko-KR" altLang="en-US" sz="1800" dirty="0">
                <a:ea typeface="Pretendard Light" panose="02000403000000020004"/>
              </a:rPr>
              <a:t>이 높은 순으로 검색할 수 있습니다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3AB76F7-B327-A536-9CDC-9A9EDD85B339}"/>
              </a:ext>
            </a:extLst>
          </p:cNvPr>
          <p:cNvGrpSpPr/>
          <p:nvPr/>
        </p:nvGrpSpPr>
        <p:grpSpPr>
          <a:xfrm>
            <a:off x="901158" y="4902770"/>
            <a:ext cx="1921555" cy="485433"/>
            <a:chOff x="901158" y="1210974"/>
            <a:chExt cx="2988000" cy="48543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FC856A8-41B3-49AE-67A9-C45E7BF171F9}"/>
                </a:ext>
              </a:extLst>
            </p:cNvPr>
            <p:cNvGrpSpPr/>
            <p:nvPr/>
          </p:nvGrpSpPr>
          <p:grpSpPr>
            <a:xfrm>
              <a:off x="901158" y="1264403"/>
              <a:ext cx="2988000" cy="432004"/>
              <a:chOff x="4780534" y="5289783"/>
              <a:chExt cx="4195763" cy="524015"/>
            </a:xfrm>
          </p:grpSpPr>
          <p:sp>
            <p:nvSpPr>
              <p:cNvPr id="41" name="矩形 8">
                <a:extLst>
                  <a:ext uri="{FF2B5EF4-FFF2-40B4-BE49-F238E27FC236}">
                    <a16:creationId xmlns:a16="http://schemas.microsoft.com/office/drawing/2014/main" id="{E524ECDD-C434-88C9-190D-8FD4EC201325}"/>
                  </a:ext>
                </a:extLst>
              </p:cNvPr>
              <p:cNvSpPr/>
              <p:nvPr/>
            </p:nvSpPr>
            <p:spPr bwMode="auto">
              <a:xfrm>
                <a:off x="4826572" y="5345486"/>
                <a:ext cx="4149725" cy="46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10">
                <a:extLst>
                  <a:ext uri="{FF2B5EF4-FFF2-40B4-BE49-F238E27FC236}">
                    <a16:creationId xmlns:a16="http://schemas.microsoft.com/office/drawing/2014/main" id="{70D8EE0D-E584-E7DC-4C8A-8B7DE993CE74}"/>
                  </a:ext>
                </a:extLst>
              </p:cNvPr>
              <p:cNvSpPr/>
              <p:nvPr/>
            </p:nvSpPr>
            <p:spPr bwMode="auto">
              <a:xfrm>
                <a:off x="4780534" y="5289783"/>
                <a:ext cx="4149725" cy="468311"/>
              </a:xfrm>
              <a:prstGeom prst="rect">
                <a:avLst/>
              </a:prstGeom>
              <a:solidFill>
                <a:srgbClr val="0038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34EA0-936E-EA4C-88EB-461D20F62762}"/>
                </a:ext>
              </a:extLst>
            </p:cNvPr>
            <p:cNvSpPr txBox="1"/>
            <p:nvPr/>
          </p:nvSpPr>
          <p:spPr>
            <a:xfrm>
              <a:off x="933944" y="1210974"/>
              <a:ext cx="2458961" cy="448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고위험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5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7B13B-5A93-42C5-7D13-DFF02E488E9E}"/>
              </a:ext>
            </a:extLst>
          </p:cNvPr>
          <p:cNvSpPr/>
          <p:nvPr/>
        </p:nvSpPr>
        <p:spPr>
          <a:xfrm>
            <a:off x="0" y="6591264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F54CC-C336-6FCF-26A6-57552C8B6373}"/>
              </a:ext>
            </a:extLst>
          </p:cNvPr>
          <p:cNvSpPr/>
          <p:nvPr/>
        </p:nvSpPr>
        <p:spPr>
          <a:xfrm>
            <a:off x="-3208" y="0"/>
            <a:ext cx="12195207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167A3-DBD8-A634-02DA-013B58CD97F6}"/>
              </a:ext>
            </a:extLst>
          </p:cNvPr>
          <p:cNvSpPr txBox="1">
            <a:spLocks/>
          </p:cNvSpPr>
          <p:nvPr/>
        </p:nvSpPr>
        <p:spPr>
          <a:xfrm>
            <a:off x="596261" y="130346"/>
            <a:ext cx="4165455" cy="54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None/>
              <a:defRPr sz="2400" kern="12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Risk Parity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모델을 선정한 이유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9B94-6011-9F6E-33C8-2633FF622B77}"/>
              </a:ext>
            </a:extLst>
          </p:cNvPr>
          <p:cNvSpPr/>
          <p:nvPr/>
        </p:nvSpPr>
        <p:spPr>
          <a:xfrm rot="5400000">
            <a:off x="39487" y="243203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39EB-F527-DA8B-52F4-3FA2D3DD2052}"/>
              </a:ext>
            </a:extLst>
          </p:cNvPr>
          <p:cNvSpPr txBox="1"/>
          <p:nvPr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0811-F307-44F9-A192-63EBA736051C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D20D-B7B8-05FC-6314-AA304ED7FA5D}"/>
              </a:ext>
            </a:extLst>
          </p:cNvPr>
          <p:cNvSpPr txBox="1"/>
          <p:nvPr/>
        </p:nvSpPr>
        <p:spPr>
          <a:xfrm>
            <a:off x="929187" y="1569998"/>
            <a:ext cx="10622733" cy="489176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15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solidFill>
                  <a:srgbClr val="002060"/>
                </a:solidFill>
                <a:ea typeface="Pretendard Light" panose="02000403000000020004"/>
              </a:rPr>
              <a:t>변동성</a:t>
            </a:r>
            <a:r>
              <a:rPr kumimoji="1" lang="ko-KR" altLang="en-US" sz="1800" dirty="0">
                <a:ea typeface="Pretendard Light" panose="02000403000000020004"/>
              </a:rPr>
              <a:t>이 큰 현재 주식 시장에서 </a:t>
            </a:r>
            <a:r>
              <a:rPr kumimoji="1" lang="ko-KR" altLang="en-US" sz="1800" dirty="0">
                <a:solidFill>
                  <a:srgbClr val="002060"/>
                </a:solidFill>
                <a:ea typeface="Pretendard Light" panose="02000403000000020004"/>
              </a:rPr>
              <a:t>안정성</a:t>
            </a:r>
            <a:r>
              <a:rPr kumimoji="1" lang="ko-KR" altLang="en-US" sz="1800" dirty="0">
                <a:ea typeface="Pretendard Light" panose="02000403000000020004"/>
              </a:rPr>
              <a:t>이 높은 비중을 제안한다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 err="1">
                <a:ea typeface="Pretendard Light" panose="02000403000000020004"/>
              </a:rPr>
              <a:t>마코위츠</a:t>
            </a:r>
            <a:r>
              <a:rPr kumimoji="1" lang="ko-KR" altLang="en-US" sz="1800" dirty="0">
                <a:ea typeface="Pretendard Light" panose="02000403000000020004"/>
              </a:rPr>
              <a:t> 평균 분산 모델은 평균과 분산 입력치에 추정 </a:t>
            </a:r>
            <a:r>
              <a:rPr kumimoji="1" lang="ko-KR" altLang="en-US" sz="1800" dirty="0">
                <a:solidFill>
                  <a:srgbClr val="002060"/>
                </a:solidFill>
                <a:ea typeface="Pretendard Light" panose="02000403000000020004"/>
              </a:rPr>
              <a:t>오차</a:t>
            </a:r>
            <a:r>
              <a:rPr kumimoji="1" lang="ko-KR" altLang="en-US" sz="1800" dirty="0">
                <a:ea typeface="Pretendard Light" panose="02000403000000020004"/>
              </a:rPr>
              <a:t>가 발생할 수 있음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추정오차는 줄이고</a:t>
            </a:r>
            <a:r>
              <a:rPr kumimoji="1" lang="en-US" altLang="ko-KR" sz="1800" dirty="0">
                <a:ea typeface="Pretendard Light" panose="02000403000000020004"/>
              </a:rPr>
              <a:t>, </a:t>
            </a:r>
            <a:r>
              <a:rPr kumimoji="1" lang="ko-KR" altLang="en-US" sz="1800" dirty="0">
                <a:ea typeface="Pretendard Light" panose="02000403000000020004"/>
              </a:rPr>
              <a:t>분산투자 정도가 커지는 효과</a:t>
            </a: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ko-KR" altLang="en-US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기대수익률 예측 오차를 피할 수 있으며</a:t>
            </a:r>
            <a:r>
              <a:rPr kumimoji="1" lang="en-US" altLang="ko-KR" sz="1800" dirty="0">
                <a:ea typeface="Pretendard Light" panose="02000403000000020004"/>
              </a:rPr>
              <a:t>, </a:t>
            </a:r>
            <a:r>
              <a:rPr kumimoji="1" lang="ko-KR" altLang="en-US" sz="1800" dirty="0">
                <a:ea typeface="Pretendard Light" panose="02000403000000020004"/>
              </a:rPr>
              <a:t>시가총액 가중방식에서 나타나는 편중현상에서 벗어날 수 있음</a:t>
            </a:r>
            <a:r>
              <a:rPr kumimoji="1" lang="en-US" altLang="ko-KR" sz="1800" dirty="0">
                <a:ea typeface="Pretendard Light" panose="020004030000000200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ko-KR" sz="1800" dirty="0">
              <a:ea typeface="Pretendard Light" panose="020004030000000200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800" dirty="0">
                <a:ea typeface="Pretendard Light" panose="02000403000000020004"/>
              </a:rPr>
              <a:t>수익률보단 안정성에 집중해서 </a:t>
            </a:r>
            <a:r>
              <a:rPr kumimoji="1" lang="ko-KR" altLang="en-US" sz="1800" dirty="0">
                <a:solidFill>
                  <a:srgbClr val="002060"/>
                </a:solidFill>
                <a:ea typeface="Pretendard Light" panose="02000403000000020004"/>
              </a:rPr>
              <a:t>초보 투자자</a:t>
            </a:r>
            <a:r>
              <a:rPr kumimoji="1" lang="ko-KR" altLang="en-US" sz="1800" dirty="0">
                <a:ea typeface="Pretendard Light" panose="02000403000000020004"/>
              </a:rPr>
              <a:t>에게 적합한 안정적인 투자 방법</a:t>
            </a:r>
          </a:p>
        </p:txBody>
      </p:sp>
    </p:spTree>
    <p:extLst>
      <p:ext uri="{BB962C8B-B14F-4D97-AF65-F5344CB8AC3E}">
        <p14:creationId xmlns:p14="http://schemas.microsoft.com/office/powerpoint/2010/main" val="28137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A7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3A7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0C05-2DF0-B758-0924-BFD72E83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웹페이지 구성</a:t>
            </a:r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0E2B003-B250-49F7-F96F-537D0147D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62228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4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861713-DACE-5A37-1873-442E46B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1" y="1254067"/>
            <a:ext cx="3995397" cy="735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시작화면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4D1D-577C-4E89-171B-43252B9B7C4F}"/>
              </a:ext>
            </a:extLst>
          </p:cNvPr>
          <p:cNvSpPr txBox="1"/>
          <p:nvPr/>
        </p:nvSpPr>
        <p:spPr>
          <a:xfrm>
            <a:off x="1072662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시작화면은 </a:t>
            </a:r>
            <a:r>
              <a:rPr lang="en-US" altLang="ko-KR" sz="1600" dirty="0">
                <a:solidFill>
                  <a:schemeClr val="bg1"/>
                </a:solidFill>
                <a:latin typeface="나눔고딕 Light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개의 화면으로 </a:t>
            </a:r>
            <a:endParaRPr lang="en-US" altLang="ko-KR" sz="1600" dirty="0">
              <a:solidFill>
                <a:schemeClr val="bg1"/>
              </a:solidFill>
              <a:latin typeface="나눔고딕 Light"/>
            </a:endParaRPr>
          </a:p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이루어져 있습니다</a:t>
            </a:r>
            <a:r>
              <a:rPr lang="en-US" altLang="ko-KR" sz="1600" dirty="0">
                <a:solidFill>
                  <a:schemeClr val="bg1"/>
                </a:solidFill>
                <a:latin typeface="나눔고딕 Light"/>
              </a:rPr>
              <a:t>.</a:t>
            </a:r>
          </a:p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다른 어플처럼 대화의 형식으로</a:t>
            </a:r>
            <a:endParaRPr lang="en-US" altLang="ko-KR" sz="1600" dirty="0">
              <a:solidFill>
                <a:schemeClr val="bg1"/>
              </a:solidFill>
              <a:latin typeface="나눔고딕 Light"/>
            </a:endParaRPr>
          </a:p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분산투자에 대한 이야기를</a:t>
            </a:r>
            <a:endParaRPr lang="en-US" altLang="ko-KR" sz="1600" dirty="0">
              <a:solidFill>
                <a:schemeClr val="bg1"/>
              </a:solidFill>
              <a:latin typeface="나눔고딕 Light"/>
            </a:endParaRPr>
          </a:p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시작하기 위해 해당 화면을 </a:t>
            </a:r>
            <a:endParaRPr lang="en-US" altLang="ko-KR" sz="1600" dirty="0">
              <a:solidFill>
                <a:schemeClr val="bg1"/>
              </a:solidFill>
              <a:latin typeface="나눔고딕 Light"/>
            </a:endParaRPr>
          </a:p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나눔고딕 Light"/>
              </a:rPr>
              <a:t>구성하였습니다</a:t>
            </a:r>
            <a:r>
              <a:rPr lang="en-US" altLang="ko-KR" sz="1600" dirty="0">
                <a:solidFill>
                  <a:schemeClr val="bg1"/>
                </a:solidFill>
                <a:latin typeface="나눔고딕 Light"/>
              </a:rPr>
              <a:t>.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042D52F-BC2D-8DFA-7C54-A1B57258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65" y="1000366"/>
            <a:ext cx="3212619" cy="454080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B7F02B-532A-31BC-0E08-33F88616D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32" y="1000366"/>
            <a:ext cx="3212619" cy="45408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58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1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3F4BE-94BE-B892-A5D7-F1BA66AF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1" y="1254067"/>
            <a:ext cx="3995397" cy="73552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설명 페이지</a:t>
            </a:r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나눔고딕 Light"/>
              </a:rPr>
              <a:t>초반</a:t>
            </a:r>
            <a:r>
              <a:rPr lang="en-US" altLang="ko-KR" sz="3200" dirty="0">
                <a:solidFill>
                  <a:schemeClr val="bg1"/>
                </a:solidFill>
                <a:latin typeface="나눔고딕 Light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나눔고딕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65BD7-F864-70F6-8E59-1C8ED797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884395"/>
            <a:ext cx="3680314" cy="2469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  <a:latin typeface="나눔고딕 Light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  <a:latin typeface="나눔고딕 Light"/>
              </a:rPr>
              <a:t>사이트에 대해서 설명하는 페이지 입니다</a:t>
            </a:r>
            <a:r>
              <a:rPr lang="en-US" altLang="ko-KR" sz="2000" dirty="0">
                <a:solidFill>
                  <a:schemeClr val="bg1"/>
                </a:solidFill>
                <a:latin typeface="나눔고딕 Ligh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고딕 Ligh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9135273-5F38-2ED9-2880-642605ADE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07" y="969084"/>
            <a:ext cx="3192293" cy="4512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2F40D-D92F-3B92-4782-61397D26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969084"/>
            <a:ext cx="3192293" cy="45120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6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887</Words>
  <Application>Microsoft Macintosh PowerPoint</Application>
  <PresentationFormat>와이드스크린</PresentationFormat>
  <Paragraphs>187</Paragraphs>
  <Slides>29</Slides>
  <Notes>12</Notes>
  <HiddenSlides>5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5" baseType="lpstr">
      <vt:lpstr>나눔고딕 Light</vt:lpstr>
      <vt:lpstr>KoPubWorld돋움체 Bold</vt:lpstr>
      <vt:lpstr>KoPubWorld돋움체 Light</vt:lpstr>
      <vt:lpstr>KoPubWorld돋움체 Medium</vt:lpstr>
      <vt:lpstr>맑은 고딕</vt:lpstr>
      <vt:lpstr>맑은 고딕</vt:lpstr>
      <vt:lpstr>微软雅黑</vt:lpstr>
      <vt:lpstr>Pretendard Light</vt:lpstr>
      <vt:lpstr>Pretendard Medium</vt:lpstr>
      <vt:lpstr>Pretendard SemiBold</vt:lpstr>
      <vt:lpstr>Arial</vt:lpstr>
      <vt:lpstr>Calibri</vt:lpstr>
      <vt:lpstr>Calibri Light</vt:lpstr>
      <vt:lpstr>Nunito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웹페이지 구성</vt:lpstr>
      <vt:lpstr>1. 시작화면</vt:lpstr>
      <vt:lpstr>2. 설명 페이지(초반)</vt:lpstr>
      <vt:lpstr>2. 설명 페이지(후반)</vt:lpstr>
      <vt:lpstr>3. 주식 선택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포트폴리오 페이지(하단)</vt:lpstr>
      <vt:lpstr>4. 포트폴리오 페이지(하단)</vt:lpstr>
      <vt:lpstr>4. 포트폴리오 페이지(하단)</vt:lpstr>
      <vt:lpstr>4. 포트폴리오 페이지(하단)</vt:lpstr>
      <vt:lpstr>PowerPoint 프레젠테이션</vt:lpstr>
      <vt:lpstr>4. 포트폴리오 페이지(하단)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주포자 </dc:title>
  <dc:creator>유민상</dc:creator>
  <cp:lastModifiedBy>유민상</cp:lastModifiedBy>
  <cp:revision>26</cp:revision>
  <dcterms:created xsi:type="dcterms:W3CDTF">2022-11-15T06:30:23Z</dcterms:created>
  <dcterms:modified xsi:type="dcterms:W3CDTF">2022-11-17T06:06:59Z</dcterms:modified>
</cp:coreProperties>
</file>