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
      <p:font typeface="Assistant"/>
      <p:regular r:id="rId27"/>
      <p:bold r:id="rId28"/>
    </p:embeddedFont>
    <p:embeddedFont>
      <p:font typeface="Comfortaa"/>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Nat Rockwood"/>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Assistant-bold.fntdata"/><Relationship Id="rId27" Type="http://schemas.openxmlformats.org/officeDocument/2006/relationships/font" Target="fonts/Assistant-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omfortaa-regular.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Comfortaa-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regular.fntdata"/><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08-15T17:46:40.562">
    <p:pos x="6000" y="0"/>
    <p:text>+shaziakn@berkeley.edu I'll be making the final PPT on my laptop, this will just act as the placeholders. I'll send you the final by Monday or whenever we can finalize all speaker notes, etc.</p:text>
  </p:cm>
  <p:cm authorId="0" idx="2" dt="2020-08-15T17:46:40.562">
    <p:pos x="6000" y="0"/>
    <p:text>+shaziakn@berkeley.edu I noted in the speaker notes section which ones you should input your speaker notes for</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0-08-15T17:43:33.715">
    <p:pos x="459" y="830"/>
    <p:text>+shaziakn@berkeley.edu I'll be putting a screen recording of the dashboard but we need to decide which images from the analysis we'll include (it says in the rubric we need to include images from the initial analysis and idk what we should put, we can discuss tomorrow)</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8d2a2b3a11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d2a2b3a11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SN</a:t>
            </a:r>
            <a:r>
              <a:rPr b="1" lang="en">
                <a:solidFill>
                  <a:srgbClr val="FF0000"/>
                </a:solidFill>
              </a:rPr>
              <a:t> </a:t>
            </a:r>
            <a:r>
              <a:rPr lang="en" sz="1300">
                <a:solidFill>
                  <a:schemeClr val="accent1"/>
                </a:solidFill>
                <a:latin typeface="Lato"/>
                <a:ea typeface="Lato"/>
                <a:cs typeface="Lato"/>
                <a:sym typeface="Lato"/>
              </a:rPr>
              <a:t>Logistic Regression through Supervised Machine Learning had the model with the highest accuracy.</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b="1">
              <a:solidFill>
                <a:srgbClr val="FF0000"/>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8d2a2b3a11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d2a2b3a11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Assistant"/>
                <a:ea typeface="Assistant"/>
                <a:cs typeface="Assistant"/>
                <a:sym typeface="Assistant"/>
              </a:rPr>
              <a:t>[NR] Speaker Notes:</a:t>
            </a:r>
            <a:endParaRPr b="1" sz="900">
              <a:latin typeface="Assistant"/>
              <a:ea typeface="Assistant"/>
              <a:cs typeface="Assistant"/>
              <a:sym typeface="Assistant"/>
            </a:endParaRPr>
          </a:p>
          <a:p>
            <a:pPr indent="-285750" lvl="0" marL="457200" rtl="0" algn="l">
              <a:spcBef>
                <a:spcPts val="0"/>
              </a:spcBef>
              <a:spcAft>
                <a:spcPts val="0"/>
              </a:spcAft>
              <a:buSzPts val="900"/>
              <a:buFont typeface="Assistant"/>
              <a:buChar char="-"/>
            </a:pPr>
            <a:r>
              <a:rPr lang="en" sz="900">
                <a:latin typeface="Assistant"/>
                <a:ea typeface="Assistant"/>
                <a:cs typeface="Assistant"/>
                <a:sym typeface="Assistant"/>
              </a:rPr>
              <a:t>Some of our recommendations include finding other reliable data sources from other countries that that the same or additional attributes to compare and contrast</a:t>
            </a:r>
            <a:endParaRPr sz="900">
              <a:latin typeface="Assistant"/>
              <a:ea typeface="Assistant"/>
              <a:cs typeface="Assistant"/>
              <a:sym typeface="Assistant"/>
            </a:endParaRPr>
          </a:p>
          <a:p>
            <a:pPr indent="-285750" lvl="0" marL="457200" rtl="0" algn="l">
              <a:spcBef>
                <a:spcPts val="0"/>
              </a:spcBef>
              <a:spcAft>
                <a:spcPts val="0"/>
              </a:spcAft>
              <a:buSzPts val="900"/>
              <a:buFont typeface="Assistant"/>
              <a:buChar char="-"/>
            </a:pPr>
            <a:r>
              <a:rPr lang="en" sz="900">
                <a:latin typeface="Assistant"/>
                <a:ea typeface="Assistant"/>
                <a:cs typeface="Assistant"/>
                <a:sym typeface="Assistant"/>
              </a:rPr>
              <a:t>Having a reliable source of data would also mean that we could draw more accurate conclusions. THe problem with our data is that COVID-19 data is new and it can be </a:t>
            </a:r>
            <a:r>
              <a:rPr lang="en" sz="900">
                <a:latin typeface="Assistant"/>
                <a:ea typeface="Assistant"/>
                <a:cs typeface="Assistant"/>
                <a:sym typeface="Assistant"/>
              </a:rPr>
              <a:t>misinformed</a:t>
            </a:r>
            <a:r>
              <a:rPr lang="en" sz="900">
                <a:latin typeface="Assistant"/>
                <a:ea typeface="Assistant"/>
                <a:cs typeface="Assistant"/>
                <a:sym typeface="Assistant"/>
              </a:rPr>
              <a:t> at this early state. Doing this study at a later date in time (if and when COVID ends), may be able to tell us a different and more accurate story.</a:t>
            </a:r>
            <a:endParaRPr sz="900">
              <a:latin typeface="Assistant"/>
              <a:ea typeface="Assistant"/>
              <a:cs typeface="Assistant"/>
              <a:sym typeface="Assistan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900">
              <a:latin typeface="Assistant"/>
              <a:ea typeface="Assistant"/>
              <a:cs typeface="Assistant"/>
              <a:sym typeface="Assistan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d2a2b3a11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d2a2b3a11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Assistant"/>
                <a:ea typeface="Assistant"/>
                <a:cs typeface="Assistant"/>
                <a:sym typeface="Assistant"/>
              </a:rPr>
              <a:t>NR </a:t>
            </a:r>
            <a:r>
              <a:rPr b="1" lang="en">
                <a:solidFill>
                  <a:srgbClr val="FF0000"/>
                </a:solidFill>
              </a:rPr>
              <a:t>TO ADD SPEAKER NOTES and dashboard recording</a:t>
            </a:r>
            <a:endParaRPr/>
          </a:p>
          <a:p>
            <a:pPr indent="0" lvl="0" marL="0" rtl="0" algn="l">
              <a:spcBef>
                <a:spcPts val="0"/>
              </a:spcBef>
              <a:spcAft>
                <a:spcPts val="0"/>
              </a:spcAft>
              <a:buNone/>
            </a:pPr>
            <a:r>
              <a:t/>
            </a:r>
            <a:endParaRPr sz="900">
              <a:latin typeface="Assistant"/>
              <a:ea typeface="Assistant"/>
              <a:cs typeface="Assistant"/>
              <a:sym typeface="Assistant"/>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0c3fc86f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0c3fc86f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8d2a2b3a11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d2a2b3a11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NR TO ADD SPEAKER NOTES</a:t>
            </a:r>
            <a:endParaRPr b="1">
              <a:solidFill>
                <a:srgbClr val="FF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8d2a2b3a11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d2a2b3a11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NR TO ADD SPEAKER NOTES</a:t>
            </a:r>
            <a:endParaRPr b="1">
              <a:solidFill>
                <a:srgbClr val="FF0000"/>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8d2a2b3a11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d2a2b3a11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NR TO ADD SPEAKER NOTES</a:t>
            </a:r>
            <a:endParaRPr b="1">
              <a:solidFill>
                <a:srgbClr val="FF0000"/>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90564c28f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90564c28f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SN</a:t>
            </a:r>
            <a:r>
              <a:rPr b="1" lang="en">
                <a:solidFill>
                  <a:srgbClr val="FF0000"/>
                </a:solidFill>
              </a:rPr>
              <a:t> </a:t>
            </a:r>
            <a:endParaRPr b="1">
              <a:solidFill>
                <a:srgbClr val="FF0000"/>
              </a:solidFill>
            </a:endParaRPr>
          </a:p>
          <a:p>
            <a:pPr indent="-311150" lvl="0" marL="457200" rtl="0" algn="l">
              <a:spcBef>
                <a:spcPts val="0"/>
              </a:spcBef>
              <a:spcAft>
                <a:spcPts val="0"/>
              </a:spcAft>
              <a:buClr>
                <a:srgbClr val="24292E"/>
              </a:buClr>
              <a:buSzPts val="1300"/>
              <a:buFont typeface="Comfortaa"/>
              <a:buChar char="-"/>
            </a:pPr>
            <a:r>
              <a:rPr lang="en" sz="1300">
                <a:solidFill>
                  <a:srgbClr val="24292E"/>
                </a:solidFill>
                <a:highlight>
                  <a:srgbClr val="FFFFFF"/>
                </a:highlight>
                <a:latin typeface="Comfortaa"/>
                <a:ea typeface="Comfortaa"/>
                <a:cs typeface="Comfortaa"/>
                <a:sym typeface="Comfortaa"/>
              </a:rPr>
              <a:t>Created column entry_date_minus_date_symptoms, which represents the number of days the patient had symptoms before being admitted into the hospital, and converted it to days with the data type ‘integer’ for use in our modeling.</a:t>
            </a:r>
            <a:endParaRPr sz="1300">
              <a:solidFill>
                <a:srgbClr val="24292E"/>
              </a:solidFill>
              <a:highlight>
                <a:srgbClr val="FFFFFF"/>
              </a:highlight>
              <a:latin typeface="Comfortaa"/>
              <a:ea typeface="Comfortaa"/>
              <a:cs typeface="Comfortaa"/>
              <a:sym typeface="Comfortaa"/>
            </a:endParaRPr>
          </a:p>
          <a:p>
            <a:pPr indent="-311150" lvl="0" marL="457200" rtl="0" algn="l">
              <a:lnSpc>
                <a:spcPct val="115000"/>
              </a:lnSpc>
              <a:spcBef>
                <a:spcPts val="0"/>
              </a:spcBef>
              <a:spcAft>
                <a:spcPts val="0"/>
              </a:spcAft>
              <a:buClr>
                <a:srgbClr val="24292E"/>
              </a:buClr>
              <a:buSzPts val="1300"/>
              <a:buFont typeface="Comfortaa"/>
              <a:buChar char="-"/>
            </a:pPr>
            <a:r>
              <a:rPr lang="en" sz="1300">
                <a:solidFill>
                  <a:srgbClr val="24292E"/>
                </a:solidFill>
                <a:highlight>
                  <a:srgbClr val="FFFFFF"/>
                </a:highlight>
                <a:latin typeface="Comfortaa"/>
                <a:ea typeface="Comfortaa"/>
                <a:cs typeface="Comfortaa"/>
                <a:sym typeface="Comfortaa"/>
              </a:rPr>
              <a:t>We moved the pneumonia column to the end so that it would be easier to use when assigning ranges to x and y variables.</a:t>
            </a:r>
            <a:endParaRPr sz="1300">
              <a:solidFill>
                <a:srgbClr val="24292E"/>
              </a:solidFill>
              <a:highlight>
                <a:srgbClr val="FFFFFF"/>
              </a:highlight>
              <a:latin typeface="Comfortaa"/>
              <a:ea typeface="Comfortaa"/>
              <a:cs typeface="Comfortaa"/>
              <a:sym typeface="Comfortaa"/>
            </a:endParaRPr>
          </a:p>
          <a:p>
            <a:pPr indent="-311150" lvl="0" marL="457200" rtl="0" algn="l">
              <a:lnSpc>
                <a:spcPct val="115000"/>
              </a:lnSpc>
              <a:spcBef>
                <a:spcPts val="0"/>
              </a:spcBef>
              <a:spcAft>
                <a:spcPts val="0"/>
              </a:spcAft>
              <a:buClr>
                <a:srgbClr val="24292E"/>
              </a:buClr>
              <a:buSzPts val="1300"/>
              <a:buFont typeface="Comfortaa"/>
              <a:buChar char="-"/>
            </a:pPr>
            <a:r>
              <a:rPr lang="en" sz="1300">
                <a:solidFill>
                  <a:srgbClr val="24292E"/>
                </a:solidFill>
                <a:highlight>
                  <a:srgbClr val="FFFFFF"/>
                </a:highlight>
                <a:latin typeface="Comfortaa"/>
                <a:ea typeface="Comfortaa"/>
                <a:cs typeface="Comfortaa"/>
                <a:sym typeface="Comfortaa"/>
              </a:rPr>
              <a:t>We checked the value counts and ensured those with and without pneumonia were balanced.</a:t>
            </a:r>
            <a:endParaRPr b="1">
              <a:solidFill>
                <a:srgbClr val="FF0000"/>
              </a:solidFill>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5310087c1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310087c1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SN</a:t>
            </a:r>
            <a:r>
              <a:rPr b="1" lang="en">
                <a:solidFill>
                  <a:srgbClr val="FF0000"/>
                </a:solidFill>
              </a:rPr>
              <a:t> </a:t>
            </a:r>
            <a:r>
              <a:rPr lang="en" sz="1200">
                <a:solidFill>
                  <a:srgbClr val="24292E"/>
                </a:solidFill>
                <a:highlight>
                  <a:srgbClr val="FFFFFF"/>
                </a:highlight>
                <a:latin typeface="Comfortaa"/>
                <a:ea typeface="Comfortaa"/>
                <a:cs typeface="Comfortaa"/>
                <a:sym typeface="Comfortaa"/>
              </a:rPr>
              <a:t>The independent variables for these models were all columns excluding the index and pneumonia. The dependent variable was pneumonia. Below are the cross validation accuracy scores with their respective standard deviations for each model. As you can see, logistic regression had the greatest accuracy score, making it the ideal model for this dataset. </a:t>
            </a:r>
            <a:endParaRPr b="1">
              <a:solidFill>
                <a:srgbClr val="FF0000"/>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90564c28f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90564c28f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SN</a:t>
            </a:r>
            <a:r>
              <a:rPr b="1" lang="en">
                <a:solidFill>
                  <a:srgbClr val="FF0000"/>
                </a:solidFill>
              </a:rPr>
              <a:t> </a:t>
            </a:r>
            <a:r>
              <a:rPr lang="en" sz="1200">
                <a:solidFill>
                  <a:srgbClr val="24292E"/>
                </a:solidFill>
                <a:highlight>
                  <a:srgbClr val="FFFFFF"/>
                </a:highlight>
                <a:latin typeface="Comfortaa"/>
                <a:ea typeface="Comfortaa"/>
                <a:cs typeface="Comfortaa"/>
                <a:sym typeface="Comfortaa"/>
              </a:rPr>
              <a:t>When plotting different variables against each other, we noticed that because most variables are binary and since they had even distributions among variables, the plots did not have clear clusters from which to analyze. Entry_date_minus_date_symptoms was evenly distributed among pneumonia outcome. Even after fitting for the most accurate number of clusters using an elbow plot, applying it to a K-Means model still did not show clear results, as seen from the 3D plot of entry_date_minus_date_symptoms vs pneumonia vs age.</a:t>
            </a:r>
            <a:endParaRPr b="1">
              <a:solidFill>
                <a:srgbClr val="FF0000"/>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90564c28f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90564c28f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SN</a:t>
            </a:r>
            <a:r>
              <a:rPr b="1" lang="en">
                <a:solidFill>
                  <a:srgbClr val="FF0000"/>
                </a:solidFill>
              </a:rPr>
              <a:t> </a:t>
            </a:r>
            <a:endParaRPr b="1">
              <a:solidFill>
                <a:srgbClr val="FF0000"/>
              </a:solidFill>
            </a:endParaRPr>
          </a:p>
          <a:p>
            <a:pPr indent="0" lvl="0" marL="0" rtl="0" algn="l">
              <a:spcBef>
                <a:spcPts val="0"/>
              </a:spcBef>
              <a:spcAft>
                <a:spcPts val="0"/>
              </a:spcAft>
              <a:buNone/>
            </a:pPr>
            <a:r>
              <a:t/>
            </a:r>
            <a:endParaRPr b="1">
              <a:solidFill>
                <a:srgbClr val="FF0000"/>
              </a:solidFill>
            </a:endParaRPr>
          </a:p>
          <a:p>
            <a:pPr indent="-304800" lvl="0" marL="457200" rtl="0" algn="l">
              <a:lnSpc>
                <a:spcPct val="115000"/>
              </a:lnSpc>
              <a:spcBef>
                <a:spcPts val="0"/>
              </a:spcBef>
              <a:spcAft>
                <a:spcPts val="0"/>
              </a:spcAft>
              <a:buClr>
                <a:srgbClr val="24292E"/>
              </a:buClr>
              <a:buSzPts val="1200"/>
              <a:buFont typeface="Comfortaa"/>
              <a:buChar char="●"/>
            </a:pPr>
            <a:r>
              <a:rPr lang="en" sz="1200">
                <a:solidFill>
                  <a:srgbClr val="24292E"/>
                </a:solidFill>
                <a:highlight>
                  <a:srgbClr val="FFFFFF"/>
                </a:highlight>
                <a:latin typeface="Comfortaa"/>
                <a:ea typeface="Comfortaa"/>
                <a:cs typeface="Comfortaa"/>
                <a:sym typeface="Comfortaa"/>
              </a:rPr>
              <a:t>First, we standardized objects in the data frame using StandardScalar.</a:t>
            </a:r>
            <a:endParaRPr sz="1200">
              <a:solidFill>
                <a:srgbClr val="24292E"/>
              </a:solidFill>
              <a:highlight>
                <a:srgbClr val="FFFFFF"/>
              </a:highlight>
              <a:latin typeface="Comfortaa"/>
              <a:ea typeface="Comfortaa"/>
              <a:cs typeface="Comfortaa"/>
              <a:sym typeface="Comfortaa"/>
            </a:endParaRPr>
          </a:p>
          <a:p>
            <a:pPr indent="-304800" lvl="0" marL="457200" rtl="0" algn="l">
              <a:lnSpc>
                <a:spcPct val="115000"/>
              </a:lnSpc>
              <a:spcBef>
                <a:spcPts val="0"/>
              </a:spcBef>
              <a:spcAft>
                <a:spcPts val="0"/>
              </a:spcAft>
              <a:buClr>
                <a:srgbClr val="24292E"/>
              </a:buClr>
              <a:buSzPts val="1200"/>
              <a:buFont typeface="Comfortaa"/>
              <a:buChar char="●"/>
            </a:pPr>
            <a:r>
              <a:rPr lang="en" sz="1200">
                <a:solidFill>
                  <a:srgbClr val="24292E"/>
                </a:solidFill>
                <a:highlight>
                  <a:srgbClr val="FFFFFF"/>
                </a:highlight>
                <a:latin typeface="Comfortaa"/>
                <a:ea typeface="Comfortaa"/>
                <a:cs typeface="Comfortaa"/>
                <a:sym typeface="Comfortaa"/>
              </a:rPr>
              <a:t>Then, we initialized the PCA model using the transformed data.</a:t>
            </a:r>
            <a:endParaRPr sz="1200">
              <a:solidFill>
                <a:srgbClr val="24292E"/>
              </a:solidFill>
              <a:highlight>
                <a:srgbClr val="FFFFFF"/>
              </a:highlight>
              <a:latin typeface="Comfortaa"/>
              <a:ea typeface="Comfortaa"/>
              <a:cs typeface="Comfortaa"/>
              <a:sym typeface="Comfortaa"/>
            </a:endParaRPr>
          </a:p>
          <a:p>
            <a:pPr indent="-304800" lvl="0" marL="457200" rtl="0" algn="l">
              <a:lnSpc>
                <a:spcPct val="115000"/>
              </a:lnSpc>
              <a:spcBef>
                <a:spcPts val="0"/>
              </a:spcBef>
              <a:spcAft>
                <a:spcPts val="0"/>
              </a:spcAft>
              <a:buClr>
                <a:srgbClr val="24292E"/>
              </a:buClr>
              <a:buSzPts val="1200"/>
              <a:buFont typeface="Comfortaa"/>
              <a:buChar char="●"/>
            </a:pPr>
            <a:r>
              <a:rPr lang="en" sz="1200">
                <a:solidFill>
                  <a:srgbClr val="24292E"/>
                </a:solidFill>
                <a:highlight>
                  <a:srgbClr val="FFFFFF"/>
                </a:highlight>
                <a:latin typeface="Comfortaa"/>
                <a:ea typeface="Comfortaa"/>
                <a:cs typeface="Comfortaa"/>
                <a:sym typeface="Comfortaa"/>
              </a:rPr>
              <a:t>We added more principal components until the sum of the explained variance ratio equaled above </a:t>
            </a:r>
            <a:r>
              <a:rPr lang="en" sz="1200">
                <a:solidFill>
                  <a:srgbClr val="24292E"/>
                </a:solidFill>
                <a:highlight>
                  <a:srgbClr val="FFFFFF"/>
                </a:highlight>
                <a:latin typeface="Comfortaa"/>
                <a:ea typeface="Comfortaa"/>
                <a:cs typeface="Comfortaa"/>
                <a:sym typeface="Comfortaa"/>
              </a:rPr>
              <a:t>50</a:t>
            </a:r>
            <a:r>
              <a:rPr lang="en" sz="1200">
                <a:solidFill>
                  <a:srgbClr val="24292E"/>
                </a:solidFill>
                <a:highlight>
                  <a:srgbClr val="FFFFFF"/>
                </a:highlight>
                <a:latin typeface="Comfortaa"/>
                <a:ea typeface="Comfortaa"/>
                <a:cs typeface="Comfortaa"/>
                <a:sym typeface="Comfortaa"/>
              </a:rPr>
              <a:t>%.</a:t>
            </a:r>
            <a:endParaRPr sz="1200">
              <a:solidFill>
                <a:srgbClr val="24292E"/>
              </a:solidFill>
              <a:highlight>
                <a:srgbClr val="FFFFFF"/>
              </a:highlight>
              <a:latin typeface="Comfortaa"/>
              <a:ea typeface="Comfortaa"/>
              <a:cs typeface="Comfortaa"/>
              <a:sym typeface="Comfortaa"/>
            </a:endParaRPr>
          </a:p>
          <a:p>
            <a:pPr indent="-304800" lvl="0" marL="457200" rtl="0" algn="l">
              <a:lnSpc>
                <a:spcPct val="115000"/>
              </a:lnSpc>
              <a:spcBef>
                <a:spcPts val="0"/>
              </a:spcBef>
              <a:spcAft>
                <a:spcPts val="0"/>
              </a:spcAft>
              <a:buClr>
                <a:srgbClr val="24292E"/>
              </a:buClr>
              <a:buSzPts val="1200"/>
              <a:buFont typeface="Comfortaa"/>
              <a:buChar char="●"/>
            </a:pPr>
            <a:r>
              <a:rPr lang="en" sz="1200">
                <a:solidFill>
                  <a:srgbClr val="24292E"/>
                </a:solidFill>
                <a:highlight>
                  <a:srgbClr val="FFFFFF"/>
                </a:highlight>
                <a:latin typeface="Comfortaa"/>
                <a:ea typeface="Comfortaa"/>
                <a:cs typeface="Comfortaa"/>
                <a:sym typeface="Comfortaa"/>
              </a:rPr>
              <a:t>We calculated the inertia for a range of K values and found the appropriate number using the elbow curve.</a:t>
            </a:r>
            <a:endParaRPr sz="1200">
              <a:solidFill>
                <a:srgbClr val="24292E"/>
              </a:solidFill>
              <a:highlight>
                <a:srgbClr val="FFFFFF"/>
              </a:highlight>
              <a:latin typeface="Comfortaa"/>
              <a:ea typeface="Comfortaa"/>
              <a:cs typeface="Comfortaa"/>
              <a:sym typeface="Comfortaa"/>
            </a:endParaRPr>
          </a:p>
          <a:p>
            <a:pPr indent="-304800" lvl="0" marL="457200" rtl="0" algn="l">
              <a:lnSpc>
                <a:spcPct val="115000"/>
              </a:lnSpc>
              <a:spcBef>
                <a:spcPts val="0"/>
              </a:spcBef>
              <a:spcAft>
                <a:spcPts val="0"/>
              </a:spcAft>
              <a:buClr>
                <a:srgbClr val="24292E"/>
              </a:buClr>
              <a:buSzPts val="1200"/>
              <a:buFont typeface="Comfortaa"/>
              <a:buChar char="●"/>
            </a:pPr>
            <a:r>
              <a:rPr lang="en" sz="1200">
                <a:solidFill>
                  <a:srgbClr val="24292E"/>
                </a:solidFill>
                <a:highlight>
                  <a:srgbClr val="FFFFFF"/>
                </a:highlight>
                <a:latin typeface="Comfortaa"/>
                <a:ea typeface="Comfortaa"/>
                <a:cs typeface="Comfortaa"/>
                <a:sym typeface="Comfortaa"/>
              </a:rPr>
              <a:t>We initialized the K-means model, fit the model, predicted the number of clusters, and plotted principal components against each other.</a:t>
            </a:r>
            <a:endParaRPr sz="1200">
              <a:solidFill>
                <a:srgbClr val="24292E"/>
              </a:solidFill>
              <a:highlight>
                <a:srgbClr val="FFFFFF"/>
              </a:highlight>
              <a:latin typeface="Comfortaa"/>
              <a:ea typeface="Comfortaa"/>
              <a:cs typeface="Comfortaa"/>
              <a:sym typeface="Comfortaa"/>
            </a:endParaRPr>
          </a:p>
          <a:p>
            <a:pPr indent="-304800" lvl="0" marL="457200" rtl="0" algn="l">
              <a:lnSpc>
                <a:spcPct val="115000"/>
              </a:lnSpc>
              <a:spcBef>
                <a:spcPts val="0"/>
              </a:spcBef>
              <a:spcAft>
                <a:spcPts val="0"/>
              </a:spcAft>
              <a:buClr>
                <a:srgbClr val="24292E"/>
              </a:buClr>
              <a:buSzPts val="1200"/>
              <a:buFont typeface="Comfortaa"/>
              <a:buChar char="●"/>
            </a:pPr>
            <a:r>
              <a:rPr lang="en" sz="1200">
                <a:solidFill>
                  <a:srgbClr val="24292E"/>
                </a:solidFill>
                <a:highlight>
                  <a:srgbClr val="FFFFFF"/>
                </a:highlight>
                <a:latin typeface="Comfortaa"/>
                <a:ea typeface="Comfortaa"/>
                <a:cs typeface="Comfortaa"/>
                <a:sym typeface="Comfortaa"/>
              </a:rPr>
              <a:t>We then used sklearn's train_test_split function on the data with all columns except pneumonia for x and pneumonia for y.</a:t>
            </a:r>
            <a:endParaRPr sz="1200">
              <a:solidFill>
                <a:srgbClr val="24292E"/>
              </a:solidFill>
              <a:highlight>
                <a:srgbClr val="FFFFFF"/>
              </a:highlight>
              <a:latin typeface="Comfortaa"/>
              <a:ea typeface="Comfortaa"/>
              <a:cs typeface="Comfortaa"/>
              <a:sym typeface="Comfortaa"/>
            </a:endParaRPr>
          </a:p>
          <a:p>
            <a:pPr indent="-304800" lvl="0" marL="457200" rtl="0" algn="l">
              <a:lnSpc>
                <a:spcPct val="115000"/>
              </a:lnSpc>
              <a:spcBef>
                <a:spcPts val="0"/>
              </a:spcBef>
              <a:spcAft>
                <a:spcPts val="0"/>
              </a:spcAft>
              <a:buClr>
                <a:srgbClr val="24292E"/>
              </a:buClr>
              <a:buSzPts val="1200"/>
              <a:buFont typeface="Comfortaa"/>
              <a:buChar char="●"/>
            </a:pPr>
            <a:r>
              <a:rPr lang="en" sz="1200">
                <a:solidFill>
                  <a:srgbClr val="24292E"/>
                </a:solidFill>
                <a:highlight>
                  <a:srgbClr val="FFFFFF"/>
                </a:highlight>
                <a:latin typeface="Comfortaa"/>
                <a:ea typeface="Comfortaa"/>
                <a:cs typeface="Comfortaa"/>
                <a:sym typeface="Comfortaa"/>
              </a:rPr>
              <a:t>We transformed the training and testing groups with PCA and analyzed them with logistic regression.</a:t>
            </a:r>
            <a:endParaRPr sz="1200">
              <a:solidFill>
                <a:srgbClr val="24292E"/>
              </a:solidFill>
              <a:highlight>
                <a:srgbClr val="FFFFFF"/>
              </a:highlight>
              <a:latin typeface="Comfortaa"/>
              <a:ea typeface="Comfortaa"/>
              <a:cs typeface="Comfortaa"/>
              <a:sym typeface="Comfortaa"/>
            </a:endParaRPr>
          </a:p>
          <a:p>
            <a:pPr indent="-304800" lvl="0" marL="457200" rtl="0" algn="l">
              <a:lnSpc>
                <a:spcPct val="115000"/>
              </a:lnSpc>
              <a:spcBef>
                <a:spcPts val="0"/>
              </a:spcBef>
              <a:spcAft>
                <a:spcPts val="0"/>
              </a:spcAft>
              <a:buClr>
                <a:srgbClr val="24292E"/>
              </a:buClr>
              <a:buSzPts val="1200"/>
              <a:buFont typeface="Comfortaa"/>
              <a:buChar char="●"/>
            </a:pPr>
            <a:r>
              <a:rPr lang="en" sz="1200">
                <a:solidFill>
                  <a:srgbClr val="24292E"/>
                </a:solidFill>
                <a:highlight>
                  <a:srgbClr val="FFFFFF"/>
                </a:highlight>
                <a:latin typeface="Comfortaa"/>
                <a:ea typeface="Comfortaa"/>
                <a:cs typeface="Comfortaa"/>
                <a:sym typeface="Comfortaa"/>
              </a:rPr>
              <a:t>The accuracy score turned out to be 0.6946, which is less than that of the supervised machine learning logistic regression model.</a:t>
            </a:r>
            <a:endParaRPr sz="1200">
              <a:solidFill>
                <a:srgbClr val="24292E"/>
              </a:solidFill>
              <a:highlight>
                <a:srgbClr val="FFFFFF"/>
              </a:highlight>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lnSpc>
                <a:spcPct val="115000"/>
              </a:lnSpc>
              <a:spcBef>
                <a:spcPts val="0"/>
              </a:spcBef>
              <a:spcAft>
                <a:spcPts val="0"/>
              </a:spcAft>
              <a:buNone/>
            </a:pPr>
            <a:r>
              <a:t/>
            </a:r>
            <a:endParaRPr sz="1300">
              <a:solidFill>
                <a:schemeClr val="accent1"/>
              </a:solidFill>
              <a:latin typeface="Comfortaa"/>
              <a:ea typeface="Comfortaa"/>
              <a:cs typeface="Comfortaa"/>
              <a:sym typeface="Comfortaa"/>
            </a:endParaRPr>
          </a:p>
          <a:p>
            <a:pPr indent="0" lvl="0" marL="0" rtl="0" algn="l">
              <a:spcBef>
                <a:spcPts val="1600"/>
              </a:spcBef>
              <a:spcAft>
                <a:spcPts val="0"/>
              </a:spcAft>
              <a:buNone/>
            </a:pPr>
            <a:r>
              <a:t/>
            </a:r>
            <a:endParaRPr b="1">
              <a:solidFill>
                <a:srgbClr val="FF0000"/>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6859500" cy="215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Risk of Pneumonia in </a:t>
            </a:r>
            <a:r>
              <a:rPr lang="en"/>
              <a:t>COVID-19 Patients </a:t>
            </a:r>
            <a:r>
              <a:rPr lang="en"/>
              <a:t>b</a:t>
            </a:r>
            <a:r>
              <a:rPr lang="en"/>
              <a:t>ased on Comorbidities</a:t>
            </a:r>
            <a:endParaRPr/>
          </a:p>
        </p:txBody>
      </p:sp>
      <p:sp>
        <p:nvSpPr>
          <p:cNvPr id="87" name="Google Shape;87;p13"/>
          <p:cNvSpPr txBox="1"/>
          <p:nvPr>
            <p:ph idx="1" type="subTitle"/>
          </p:nvPr>
        </p:nvSpPr>
        <p:spPr>
          <a:xfrm>
            <a:off x="767375" y="3898050"/>
            <a:ext cx="76488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Presentation Draft | Segment 2 Deliverable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Results</a:t>
            </a:r>
            <a:endParaRPr/>
          </a:p>
        </p:txBody>
      </p:sp>
      <p:pic>
        <p:nvPicPr>
          <p:cNvPr id="152" name="Google Shape;152;p22"/>
          <p:cNvPicPr preferRelativeResize="0"/>
          <p:nvPr/>
        </p:nvPicPr>
        <p:blipFill>
          <a:blip r:embed="rId3">
            <a:alphaModFix/>
          </a:blip>
          <a:stretch>
            <a:fillRect/>
          </a:stretch>
        </p:blipFill>
        <p:spPr>
          <a:xfrm>
            <a:off x="652250" y="2016300"/>
            <a:ext cx="3451000" cy="2300675"/>
          </a:xfrm>
          <a:prstGeom prst="rect">
            <a:avLst/>
          </a:prstGeom>
          <a:noFill/>
          <a:ln>
            <a:noFill/>
          </a:ln>
        </p:spPr>
      </p:pic>
      <p:pic>
        <p:nvPicPr>
          <p:cNvPr id="153" name="Google Shape;153;p22"/>
          <p:cNvPicPr preferRelativeResize="0"/>
          <p:nvPr/>
        </p:nvPicPr>
        <p:blipFill>
          <a:blip r:embed="rId4">
            <a:alphaModFix/>
          </a:blip>
          <a:stretch>
            <a:fillRect/>
          </a:stretch>
        </p:blipFill>
        <p:spPr>
          <a:xfrm>
            <a:off x="4057145" y="657600"/>
            <a:ext cx="4752029" cy="3659375"/>
          </a:xfrm>
          <a:prstGeom prst="rect">
            <a:avLst/>
          </a:prstGeom>
          <a:noFill/>
          <a:ln>
            <a:noFill/>
          </a:ln>
        </p:spPr>
      </p:pic>
      <p:sp>
        <p:nvSpPr>
          <p:cNvPr id="154" name="Google Shape;154;p22"/>
          <p:cNvSpPr txBox="1"/>
          <p:nvPr/>
        </p:nvSpPr>
        <p:spPr>
          <a:xfrm>
            <a:off x="173400" y="4372850"/>
            <a:ext cx="3987600" cy="2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Figure 6. Insert Caption</a:t>
            </a:r>
            <a:endParaRPr>
              <a:latin typeface="Lato"/>
              <a:ea typeface="Lato"/>
              <a:cs typeface="Lato"/>
              <a:sym typeface="Lato"/>
            </a:endParaRPr>
          </a:p>
        </p:txBody>
      </p:sp>
      <p:sp>
        <p:nvSpPr>
          <p:cNvPr id="155" name="Google Shape;155;p22"/>
          <p:cNvSpPr txBox="1"/>
          <p:nvPr/>
        </p:nvSpPr>
        <p:spPr>
          <a:xfrm>
            <a:off x="4656400" y="4357700"/>
            <a:ext cx="3409800" cy="2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Figure 7. Insert Caption</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161" name="Google Shape;161;p23"/>
          <p:cNvSpPr txBox="1"/>
          <p:nvPr>
            <p:ph idx="1" type="body"/>
          </p:nvPr>
        </p:nvSpPr>
        <p:spPr>
          <a:xfrm>
            <a:off x="727650" y="1905350"/>
            <a:ext cx="7688700" cy="276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omfortaa"/>
              <a:buChar char="●"/>
            </a:pPr>
            <a:r>
              <a:rPr lang="en" sz="1400">
                <a:latin typeface="Comfortaa"/>
                <a:ea typeface="Comfortaa"/>
                <a:cs typeface="Comfortaa"/>
                <a:sym typeface="Comfortaa"/>
              </a:rPr>
              <a:t>Find data from other countries that had additional attributes to compare or if they had the same related to pneumonia, what other factors may have caused it</a:t>
            </a:r>
            <a:endParaRPr sz="1400">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sz="1400">
                <a:latin typeface="Comfortaa"/>
                <a:ea typeface="Comfortaa"/>
                <a:cs typeface="Comfortaa"/>
                <a:sym typeface="Comfortaa"/>
              </a:rPr>
              <a:t>Find data with a reliable source to draw accurate conclusions since there is a lot of disinformation with COVID-19 data available</a:t>
            </a:r>
            <a:endParaRPr sz="1400">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sz="1400">
                <a:latin typeface="Comfortaa"/>
                <a:ea typeface="Comfortaa"/>
                <a:cs typeface="Comfortaa"/>
                <a:sym typeface="Comfortaa"/>
              </a:rPr>
              <a:t>Repeat analysis with supervised, unsupervised, and PCA transformed machine learning models in the future when data is more readily available since COVID-19 is new</a:t>
            </a:r>
            <a:endParaRPr sz="1400">
              <a:latin typeface="Comfortaa"/>
              <a:ea typeface="Comfortaa"/>
              <a:cs typeface="Comfortaa"/>
              <a:sym typeface="Comfortaa"/>
            </a:endParaRPr>
          </a:p>
          <a:p>
            <a:pPr indent="0" lvl="0" marL="0" rtl="0" algn="l">
              <a:spcBef>
                <a:spcPts val="1600"/>
              </a:spcBef>
              <a:spcAft>
                <a:spcPts val="0"/>
              </a:spcAft>
              <a:buNone/>
            </a:pPr>
            <a:r>
              <a:t/>
            </a:r>
            <a:endParaRPr sz="1400">
              <a:latin typeface="Comfortaa"/>
              <a:ea typeface="Comfortaa"/>
              <a:cs typeface="Comfortaa"/>
              <a:sym typeface="Comfortaa"/>
            </a:endParaRPr>
          </a:p>
          <a:p>
            <a:pPr indent="0" lvl="0" marL="0" rtl="0" algn="l">
              <a:spcBef>
                <a:spcPts val="1600"/>
              </a:spcBef>
              <a:spcAft>
                <a:spcPts val="1600"/>
              </a:spcAft>
              <a:buNone/>
            </a:pPr>
            <a:r>
              <a:t/>
            </a:r>
            <a:endParaRPr sz="1400">
              <a:latin typeface="Comfortaa"/>
              <a:ea typeface="Comfortaa"/>
              <a:cs typeface="Comfortaa"/>
              <a:sym typeface="Comforta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Interactive Dashboard</a:t>
            </a:r>
            <a:endParaRPr/>
          </a:p>
        </p:txBody>
      </p:sp>
      <p:sp>
        <p:nvSpPr>
          <p:cNvPr id="167" name="Google Shape;167;p24"/>
          <p:cNvSpPr/>
          <p:nvPr/>
        </p:nvSpPr>
        <p:spPr>
          <a:xfrm>
            <a:off x="812250" y="2406963"/>
            <a:ext cx="4215300" cy="212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Graph of comparison for variable 1 &amp; 2</a:t>
            </a:r>
            <a:endParaRPr>
              <a:latin typeface="Comfortaa"/>
              <a:ea typeface="Comfortaa"/>
              <a:cs typeface="Comfortaa"/>
              <a:sym typeface="Comfortaa"/>
            </a:endParaRPr>
          </a:p>
        </p:txBody>
      </p:sp>
      <p:sp>
        <p:nvSpPr>
          <p:cNvPr id="168" name="Google Shape;168;p24"/>
          <p:cNvSpPr/>
          <p:nvPr/>
        </p:nvSpPr>
        <p:spPr>
          <a:xfrm>
            <a:off x="812250" y="1853850"/>
            <a:ext cx="2133900" cy="416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mfortaa"/>
                <a:ea typeface="Comfortaa"/>
                <a:cs typeface="Comfortaa"/>
                <a:sym typeface="Comfortaa"/>
              </a:rPr>
              <a:t>[ dropdown of variable 1]</a:t>
            </a:r>
            <a:endParaRPr sz="1000">
              <a:latin typeface="Comfortaa"/>
              <a:ea typeface="Comfortaa"/>
              <a:cs typeface="Comfortaa"/>
              <a:sym typeface="Comfortaa"/>
            </a:endParaRPr>
          </a:p>
        </p:txBody>
      </p:sp>
      <p:sp>
        <p:nvSpPr>
          <p:cNvPr id="169" name="Google Shape;169;p24"/>
          <p:cNvSpPr/>
          <p:nvPr/>
        </p:nvSpPr>
        <p:spPr>
          <a:xfrm>
            <a:off x="3019230" y="1853850"/>
            <a:ext cx="2008200" cy="416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mfortaa"/>
                <a:ea typeface="Comfortaa"/>
                <a:cs typeface="Comfortaa"/>
                <a:sym typeface="Comfortaa"/>
              </a:rPr>
              <a:t>[ dropdown of variable 2]</a:t>
            </a:r>
            <a:endParaRPr sz="1000">
              <a:latin typeface="Comfortaa"/>
              <a:ea typeface="Comfortaa"/>
              <a:cs typeface="Comfortaa"/>
              <a:sym typeface="Comfortaa"/>
            </a:endParaRPr>
          </a:p>
        </p:txBody>
      </p:sp>
      <p:sp>
        <p:nvSpPr>
          <p:cNvPr id="170" name="Google Shape;170;p24"/>
          <p:cNvSpPr/>
          <p:nvPr/>
        </p:nvSpPr>
        <p:spPr>
          <a:xfrm>
            <a:off x="5451250" y="1853841"/>
            <a:ext cx="3356400" cy="416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Specified Date Range</a:t>
            </a:r>
            <a:endParaRPr>
              <a:latin typeface="Comfortaa"/>
              <a:ea typeface="Comfortaa"/>
              <a:cs typeface="Comfortaa"/>
              <a:sym typeface="Comfortaa"/>
            </a:endParaRPr>
          </a:p>
        </p:txBody>
      </p:sp>
      <p:sp>
        <p:nvSpPr>
          <p:cNvPr id="171" name="Google Shape;171;p24"/>
          <p:cNvSpPr/>
          <p:nvPr/>
        </p:nvSpPr>
        <p:spPr>
          <a:xfrm>
            <a:off x="5451250" y="2406975"/>
            <a:ext cx="3356400" cy="212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latin typeface="Comfortaa"/>
                <a:ea typeface="Comfortaa"/>
                <a:cs typeface="Comfortaa"/>
                <a:sym typeface="Comfortaa"/>
              </a:rPr>
              <a:t>Some data about that date range</a:t>
            </a:r>
            <a:endParaRPr sz="1300">
              <a:latin typeface="Comfortaa"/>
              <a:ea typeface="Comfortaa"/>
              <a:cs typeface="Comfortaa"/>
              <a:sym typeface="Comfortaa"/>
            </a:endParaRPr>
          </a:p>
        </p:txBody>
      </p:sp>
      <p:sp>
        <p:nvSpPr>
          <p:cNvPr id="172" name="Google Shape;172;p24"/>
          <p:cNvSpPr txBox="1"/>
          <p:nvPr/>
        </p:nvSpPr>
        <p:spPr>
          <a:xfrm>
            <a:off x="812250" y="557725"/>
            <a:ext cx="5169900" cy="4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The interactive dashboard will be through the use of Tableau</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93" name="Google Shape;93;p14"/>
          <p:cNvSpPr txBox="1"/>
          <p:nvPr>
            <p:ph idx="1" type="subTitle"/>
          </p:nvPr>
        </p:nvSpPr>
        <p:spPr>
          <a:xfrm>
            <a:off x="761800" y="1782750"/>
            <a:ext cx="36645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Risk of Pneumonia in COVID-19 Patients based on Comorbidities</a:t>
            </a:r>
            <a:endParaRPr/>
          </a:p>
        </p:txBody>
      </p:sp>
      <p:sp>
        <p:nvSpPr>
          <p:cNvPr id="94" name="Google Shape;94;p14"/>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a:t>
            </a:r>
            <a:endParaRPr/>
          </a:p>
        </p:txBody>
      </p:sp>
      <p:sp>
        <p:nvSpPr>
          <p:cNvPr id="100" name="Google Shape;100;p15"/>
          <p:cNvSpPr txBox="1"/>
          <p:nvPr>
            <p:ph idx="1" type="body"/>
          </p:nvPr>
        </p:nvSpPr>
        <p:spPr>
          <a:xfrm>
            <a:off x="1037150" y="1786400"/>
            <a:ext cx="7688700" cy="423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solidFill>
                  <a:srgbClr val="000000"/>
                </a:solidFill>
                <a:latin typeface="Comfortaa"/>
                <a:ea typeface="Comfortaa"/>
                <a:cs typeface="Comfortaa"/>
                <a:sym typeface="Comfortaa"/>
              </a:rPr>
              <a:t>COVID 19 Patients and Pneumonia Risk based on Symptom and Entry Dates</a:t>
            </a:r>
            <a:endParaRPr sz="1900">
              <a:latin typeface="Comfortaa"/>
              <a:ea typeface="Comfortaa"/>
              <a:cs typeface="Comfortaa"/>
              <a:sym typeface="Comfortaa"/>
            </a:endParaRPr>
          </a:p>
        </p:txBody>
      </p:sp>
      <p:sp>
        <p:nvSpPr>
          <p:cNvPr id="101" name="Google Shape;101;p15"/>
          <p:cNvSpPr txBox="1"/>
          <p:nvPr>
            <p:ph type="title"/>
          </p:nvPr>
        </p:nvSpPr>
        <p:spPr>
          <a:xfrm>
            <a:off x="729450" y="2302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Objective</a:t>
            </a:r>
            <a:endParaRPr/>
          </a:p>
        </p:txBody>
      </p:sp>
      <p:sp>
        <p:nvSpPr>
          <p:cNvPr id="102" name="Google Shape;102;p15"/>
          <p:cNvSpPr txBox="1"/>
          <p:nvPr/>
        </p:nvSpPr>
        <p:spPr>
          <a:xfrm>
            <a:off x="1037150" y="2774725"/>
            <a:ext cx="7782900" cy="18888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sz="1600">
                <a:latin typeface="Comfortaa"/>
                <a:ea typeface="Comfortaa"/>
                <a:cs typeface="Comfortaa"/>
                <a:sym typeface="Comfortaa"/>
              </a:rPr>
              <a:t>Given the current state of the nation, we hope to answer the question whether or not patients that enter hospitals can get pneumonia based on various factors including, but not limited to: when they entered the hospital, when they started feeling their symptoms, age, and sex.</a:t>
            </a:r>
            <a:endParaRPr sz="1600">
              <a:latin typeface="Comfortaa"/>
              <a:ea typeface="Comfortaa"/>
              <a:cs typeface="Comfortaa"/>
              <a:sym typeface="Comfortaa"/>
            </a:endParaRPr>
          </a:p>
          <a:p>
            <a:pPr indent="0" lvl="0" marL="0" rtl="0" algn="just">
              <a:lnSpc>
                <a:spcPct val="115000"/>
              </a:lnSpc>
              <a:spcBef>
                <a:spcPts val="0"/>
              </a:spcBef>
              <a:spcAft>
                <a:spcPts val="0"/>
              </a:spcAft>
              <a:buNone/>
            </a:pPr>
            <a:r>
              <a:t/>
            </a:r>
            <a:endParaRPr sz="900">
              <a:latin typeface="Comfortaa"/>
              <a:ea typeface="Comfortaa"/>
              <a:cs typeface="Comfortaa"/>
              <a:sym typeface="Comfortaa"/>
            </a:endParaRPr>
          </a:p>
          <a:p>
            <a:pPr indent="0" lvl="0" marL="0" rtl="0" algn="just">
              <a:lnSpc>
                <a:spcPct val="115000"/>
              </a:lnSpc>
              <a:spcBef>
                <a:spcPts val="0"/>
              </a:spcBef>
              <a:spcAft>
                <a:spcPts val="0"/>
              </a:spcAft>
              <a:buNone/>
            </a:pPr>
            <a:r>
              <a:rPr lang="en" sz="1600">
                <a:latin typeface="Comfortaa"/>
                <a:ea typeface="Comfortaa"/>
                <a:cs typeface="Comfortaa"/>
                <a:sym typeface="Comfortaa"/>
              </a:rPr>
              <a:t>We plan to use a supervised machine learning model to determine the likelihood of patients catching pneumonia. </a:t>
            </a:r>
            <a:endParaRPr sz="1800">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08" name="Google Shape;108;p16"/>
          <p:cNvSpPr txBox="1"/>
          <p:nvPr>
            <p:ph idx="1" type="body"/>
          </p:nvPr>
        </p:nvSpPr>
        <p:spPr>
          <a:xfrm>
            <a:off x="729450" y="1853850"/>
            <a:ext cx="7966500" cy="290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500">
                <a:solidFill>
                  <a:srgbClr val="000000"/>
                </a:solidFill>
                <a:latin typeface="Comfortaa"/>
                <a:ea typeface="Comfortaa"/>
                <a:cs typeface="Comfortaa"/>
                <a:sym typeface="Comfortaa"/>
              </a:rPr>
              <a:t>TRACKING </a:t>
            </a:r>
            <a:r>
              <a:rPr b="1" lang="en" sz="1500">
                <a:solidFill>
                  <a:srgbClr val="000000"/>
                </a:solidFill>
                <a:latin typeface="Comfortaa"/>
                <a:ea typeface="Comfortaa"/>
                <a:cs typeface="Comfortaa"/>
                <a:sym typeface="Comfortaa"/>
              </a:rPr>
              <a:t>PROJECT</a:t>
            </a:r>
            <a:r>
              <a:rPr b="1" lang="en" sz="1500">
                <a:solidFill>
                  <a:srgbClr val="000000"/>
                </a:solidFill>
                <a:latin typeface="Comfortaa"/>
                <a:ea typeface="Comfortaa"/>
                <a:cs typeface="Comfortaa"/>
                <a:sym typeface="Comfortaa"/>
              </a:rPr>
              <a:t> PROCESS</a:t>
            </a:r>
            <a:endParaRPr b="1" sz="1500">
              <a:solidFill>
                <a:srgbClr val="000000"/>
              </a:solidFill>
              <a:latin typeface="Comfortaa"/>
              <a:ea typeface="Comfortaa"/>
              <a:cs typeface="Comfortaa"/>
              <a:sym typeface="Comfortaa"/>
            </a:endParaRPr>
          </a:p>
          <a:p>
            <a:pPr indent="-311150" lvl="0" marL="457200" rtl="0" algn="l">
              <a:lnSpc>
                <a:spcPct val="100000"/>
              </a:lnSpc>
              <a:spcBef>
                <a:spcPts val="0"/>
              </a:spcBef>
              <a:spcAft>
                <a:spcPts val="0"/>
              </a:spcAft>
              <a:buClr>
                <a:srgbClr val="000000"/>
              </a:buClr>
              <a:buSzPts val="1300"/>
              <a:buFont typeface="Comfortaa"/>
              <a:buChar char="-"/>
            </a:pPr>
            <a:r>
              <a:rPr lang="en">
                <a:solidFill>
                  <a:srgbClr val="000000"/>
                </a:solidFill>
                <a:latin typeface="Comfortaa"/>
                <a:ea typeface="Comfortaa"/>
                <a:cs typeface="Comfortaa"/>
                <a:sym typeface="Comfortaa"/>
              </a:rPr>
              <a:t>With the use of our GitHub repository, my team has successfully been able to track progress and necessary inputs with the guidance of Instructors and Teaching Assistants.</a:t>
            </a:r>
            <a:endParaRPr>
              <a:solidFill>
                <a:srgbClr val="000000"/>
              </a:solidFill>
              <a:latin typeface="Comfortaa"/>
              <a:ea typeface="Comfortaa"/>
              <a:cs typeface="Comfortaa"/>
              <a:sym typeface="Comfortaa"/>
            </a:endParaRPr>
          </a:p>
          <a:p>
            <a:pPr indent="0" lvl="0" marL="0" rtl="0" algn="l">
              <a:lnSpc>
                <a:spcPct val="100000"/>
              </a:lnSpc>
              <a:spcBef>
                <a:spcPts val="0"/>
              </a:spcBef>
              <a:spcAft>
                <a:spcPts val="0"/>
              </a:spcAft>
              <a:buNone/>
            </a:pPr>
            <a:r>
              <a:t/>
            </a:r>
            <a:endParaRPr>
              <a:solidFill>
                <a:srgbClr val="000000"/>
              </a:solidFill>
              <a:latin typeface="Comfortaa"/>
              <a:ea typeface="Comfortaa"/>
              <a:cs typeface="Comfortaa"/>
              <a:sym typeface="Comfortaa"/>
            </a:endParaRPr>
          </a:p>
          <a:p>
            <a:pPr indent="0" lvl="0" marL="0" rtl="0" algn="l">
              <a:lnSpc>
                <a:spcPct val="100000"/>
              </a:lnSpc>
              <a:spcBef>
                <a:spcPts val="0"/>
              </a:spcBef>
              <a:spcAft>
                <a:spcPts val="0"/>
              </a:spcAft>
              <a:buNone/>
            </a:pPr>
            <a:r>
              <a:rPr b="1" lang="en" sz="1500">
                <a:solidFill>
                  <a:srgbClr val="000000"/>
                </a:solidFill>
                <a:latin typeface="Comfortaa"/>
                <a:ea typeface="Comfortaa"/>
                <a:cs typeface="Comfortaa"/>
                <a:sym typeface="Comfortaa"/>
              </a:rPr>
              <a:t>DATA GATHERING &amp; CLEANING</a:t>
            </a:r>
            <a:endParaRPr b="1" sz="1500">
              <a:solidFill>
                <a:srgbClr val="000000"/>
              </a:solidFill>
              <a:latin typeface="Comfortaa"/>
              <a:ea typeface="Comfortaa"/>
              <a:cs typeface="Comfortaa"/>
              <a:sym typeface="Comfortaa"/>
            </a:endParaRPr>
          </a:p>
          <a:p>
            <a:pPr indent="-311150" lvl="0" marL="457200" rtl="0" algn="l">
              <a:lnSpc>
                <a:spcPct val="100000"/>
              </a:lnSpc>
              <a:spcBef>
                <a:spcPts val="0"/>
              </a:spcBef>
              <a:spcAft>
                <a:spcPts val="0"/>
              </a:spcAft>
              <a:buClr>
                <a:srgbClr val="000000"/>
              </a:buClr>
              <a:buSzPts val="1300"/>
              <a:buFont typeface="Comfortaa"/>
              <a:buChar char="-"/>
            </a:pPr>
            <a:r>
              <a:rPr lang="en">
                <a:solidFill>
                  <a:srgbClr val="000000"/>
                </a:solidFill>
                <a:latin typeface="Comfortaa"/>
                <a:ea typeface="Comfortaa"/>
                <a:cs typeface="Comfortaa"/>
                <a:sym typeface="Comfortaa"/>
              </a:rPr>
              <a:t>Exploring the data online related to COVID-19</a:t>
            </a:r>
            <a:endParaRPr>
              <a:solidFill>
                <a:srgbClr val="000000"/>
              </a:solidFill>
              <a:latin typeface="Comfortaa"/>
              <a:ea typeface="Comfortaa"/>
              <a:cs typeface="Comfortaa"/>
              <a:sym typeface="Comfortaa"/>
            </a:endParaRPr>
          </a:p>
          <a:p>
            <a:pPr indent="-311150" lvl="0" marL="457200" rtl="0" algn="l">
              <a:lnSpc>
                <a:spcPct val="100000"/>
              </a:lnSpc>
              <a:spcBef>
                <a:spcPts val="0"/>
              </a:spcBef>
              <a:spcAft>
                <a:spcPts val="0"/>
              </a:spcAft>
              <a:buClr>
                <a:srgbClr val="000000"/>
              </a:buClr>
              <a:buSzPts val="1300"/>
              <a:buFont typeface="Comfortaa"/>
              <a:buChar char="-"/>
            </a:pPr>
            <a:r>
              <a:rPr lang="en">
                <a:solidFill>
                  <a:srgbClr val="000000"/>
                </a:solidFill>
                <a:latin typeface="Comfortaa"/>
                <a:ea typeface="Comfortaa"/>
                <a:cs typeface="Comfortaa"/>
                <a:sym typeface="Comfortaa"/>
              </a:rPr>
              <a:t>Cleaning the data based on needed values</a:t>
            </a:r>
            <a:endParaRPr>
              <a:solidFill>
                <a:srgbClr val="000000"/>
              </a:solidFill>
              <a:latin typeface="Comfortaa"/>
              <a:ea typeface="Comfortaa"/>
              <a:cs typeface="Comfortaa"/>
              <a:sym typeface="Comfortaa"/>
            </a:endParaRPr>
          </a:p>
          <a:p>
            <a:pPr indent="-311150" lvl="0" marL="457200" rtl="0" algn="l">
              <a:lnSpc>
                <a:spcPct val="100000"/>
              </a:lnSpc>
              <a:spcBef>
                <a:spcPts val="0"/>
              </a:spcBef>
              <a:spcAft>
                <a:spcPts val="0"/>
              </a:spcAft>
              <a:buClr>
                <a:srgbClr val="000000"/>
              </a:buClr>
              <a:buSzPts val="1300"/>
              <a:buFont typeface="Comfortaa"/>
              <a:buChar char="-"/>
            </a:pPr>
            <a:r>
              <a:rPr lang="en">
                <a:solidFill>
                  <a:srgbClr val="000000"/>
                </a:solidFill>
                <a:latin typeface="Comfortaa"/>
                <a:ea typeface="Comfortaa"/>
                <a:cs typeface="Comfortaa"/>
                <a:sym typeface="Comfortaa"/>
              </a:rPr>
              <a:t>Computing the duration of patients from when they were feeling symptoms and when they entered into the hospital</a:t>
            </a:r>
            <a:r>
              <a:rPr lang="en">
                <a:solidFill>
                  <a:srgbClr val="000000"/>
                </a:solidFill>
                <a:latin typeface="Comfortaa"/>
                <a:ea typeface="Comfortaa"/>
                <a:cs typeface="Comfortaa"/>
                <a:sym typeface="Comfortaa"/>
              </a:rPr>
              <a:t> using SQL Queries</a:t>
            </a:r>
            <a:endParaRPr>
              <a:solidFill>
                <a:srgbClr val="000000"/>
              </a:solidFill>
              <a:latin typeface="Comfortaa"/>
              <a:ea typeface="Comfortaa"/>
              <a:cs typeface="Comfortaa"/>
              <a:sym typeface="Comfortaa"/>
            </a:endParaRPr>
          </a:p>
          <a:p>
            <a:pPr indent="0" lvl="0" marL="0" rtl="0" algn="l">
              <a:lnSpc>
                <a:spcPct val="100000"/>
              </a:lnSpc>
              <a:spcBef>
                <a:spcPts val="0"/>
              </a:spcBef>
              <a:spcAft>
                <a:spcPts val="0"/>
              </a:spcAft>
              <a:buNone/>
            </a:pPr>
            <a:r>
              <a:t/>
            </a:r>
            <a:endParaRPr>
              <a:solidFill>
                <a:srgbClr val="000000"/>
              </a:solidFill>
              <a:latin typeface="Comfortaa"/>
              <a:ea typeface="Comfortaa"/>
              <a:cs typeface="Comfortaa"/>
              <a:sym typeface="Comfortaa"/>
            </a:endParaRPr>
          </a:p>
          <a:p>
            <a:pPr indent="0" lvl="0" marL="0" rtl="0" algn="l">
              <a:lnSpc>
                <a:spcPct val="100000"/>
              </a:lnSpc>
              <a:spcBef>
                <a:spcPts val="0"/>
              </a:spcBef>
              <a:spcAft>
                <a:spcPts val="0"/>
              </a:spcAft>
              <a:buNone/>
            </a:pPr>
            <a:r>
              <a:rPr b="1" lang="en" sz="1500">
                <a:solidFill>
                  <a:srgbClr val="000000"/>
                </a:solidFill>
                <a:latin typeface="Comfortaa"/>
                <a:ea typeface="Comfortaa"/>
                <a:cs typeface="Comfortaa"/>
                <a:sym typeface="Comfortaa"/>
              </a:rPr>
              <a:t>PORTRAYING ANALYSIS</a:t>
            </a:r>
            <a:endParaRPr b="1" sz="1500">
              <a:solidFill>
                <a:srgbClr val="000000"/>
              </a:solidFill>
              <a:latin typeface="Comfortaa"/>
              <a:ea typeface="Comfortaa"/>
              <a:cs typeface="Comfortaa"/>
              <a:sym typeface="Comfortaa"/>
            </a:endParaRPr>
          </a:p>
          <a:p>
            <a:pPr indent="-311150" lvl="0" marL="457200" rtl="0" algn="l">
              <a:lnSpc>
                <a:spcPct val="100000"/>
              </a:lnSpc>
              <a:spcBef>
                <a:spcPts val="0"/>
              </a:spcBef>
              <a:spcAft>
                <a:spcPts val="0"/>
              </a:spcAft>
              <a:buClr>
                <a:srgbClr val="000000"/>
              </a:buClr>
              <a:buSzPts val="1300"/>
              <a:buFont typeface="Comfortaa"/>
              <a:buChar char="-"/>
            </a:pPr>
            <a:r>
              <a:rPr lang="en">
                <a:solidFill>
                  <a:srgbClr val="000000"/>
                </a:solidFill>
                <a:latin typeface="Comfortaa"/>
                <a:ea typeface="Comfortaa"/>
                <a:cs typeface="Comfortaa"/>
                <a:sym typeface="Comfortaa"/>
              </a:rPr>
              <a:t>The final analysis will be portrayed through an interactive dashboard using Tableau</a:t>
            </a:r>
            <a:endParaRPr>
              <a:solidFill>
                <a:srgbClr val="000000"/>
              </a:solidFill>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Overview</a:t>
            </a:r>
            <a:endParaRPr/>
          </a:p>
        </p:txBody>
      </p:sp>
      <p:sp>
        <p:nvSpPr>
          <p:cNvPr id="114" name="Google Shape;114;p17"/>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solidFill>
                  <a:srgbClr val="000000"/>
                </a:solidFill>
                <a:latin typeface="Comfortaa"/>
                <a:ea typeface="Comfortaa"/>
                <a:cs typeface="Comfortaa"/>
                <a:sym typeface="Comfortaa"/>
              </a:rPr>
              <a:t>COVID-19 PATIENT DATASET</a:t>
            </a:r>
            <a:endParaRPr b="1" sz="1400">
              <a:solidFill>
                <a:srgbClr val="000000"/>
              </a:solidFill>
              <a:latin typeface="Comfortaa"/>
              <a:ea typeface="Comfortaa"/>
              <a:cs typeface="Comfortaa"/>
              <a:sym typeface="Comfortaa"/>
            </a:endParaRPr>
          </a:p>
          <a:p>
            <a:pPr indent="-311150" lvl="0" marL="457200" rtl="0" algn="l">
              <a:lnSpc>
                <a:spcPct val="100000"/>
              </a:lnSpc>
              <a:spcBef>
                <a:spcPts val="0"/>
              </a:spcBef>
              <a:spcAft>
                <a:spcPts val="0"/>
              </a:spcAft>
              <a:buClr>
                <a:srgbClr val="000000"/>
              </a:buClr>
              <a:buSzPts val="1300"/>
              <a:buFont typeface="Comfortaa"/>
              <a:buChar char="-"/>
            </a:pPr>
            <a:r>
              <a:rPr lang="en">
                <a:solidFill>
                  <a:srgbClr val="000000"/>
                </a:solidFill>
                <a:latin typeface="Comfortaa"/>
                <a:ea typeface="Comfortaa"/>
                <a:cs typeface="Comfortaa"/>
                <a:sym typeface="Comfortaa"/>
              </a:rPr>
              <a:t>The dataset retrieved from Kaggle is a combination of anonymous patient data from the Mexican government site.</a:t>
            </a:r>
            <a:endParaRPr>
              <a:solidFill>
                <a:srgbClr val="000000"/>
              </a:solidFill>
              <a:latin typeface="Comfortaa"/>
              <a:ea typeface="Comfortaa"/>
              <a:cs typeface="Comfortaa"/>
              <a:sym typeface="Comfortaa"/>
            </a:endParaRPr>
          </a:p>
          <a:p>
            <a:pPr indent="-311150" lvl="0" marL="457200" rtl="0" algn="l">
              <a:lnSpc>
                <a:spcPct val="100000"/>
              </a:lnSpc>
              <a:spcBef>
                <a:spcPts val="0"/>
              </a:spcBef>
              <a:spcAft>
                <a:spcPts val="0"/>
              </a:spcAft>
              <a:buClr>
                <a:srgbClr val="000000"/>
              </a:buClr>
              <a:buSzPts val="1300"/>
              <a:buFont typeface="Comfortaa"/>
              <a:buChar char="-"/>
            </a:pPr>
            <a:r>
              <a:rPr lang="en">
                <a:solidFill>
                  <a:srgbClr val="000000"/>
                </a:solidFill>
                <a:latin typeface="Comfortaa"/>
                <a:ea typeface="Comfortaa"/>
                <a:cs typeface="Comfortaa"/>
                <a:sym typeface="Comfortaa"/>
              </a:rPr>
              <a:t>Our dataset it stored in a pgAdmin server to easily access the large dataset</a:t>
            </a:r>
            <a:endParaRPr>
              <a:solidFill>
                <a:srgbClr val="000000"/>
              </a:solidFill>
              <a:latin typeface="Comfortaa"/>
              <a:ea typeface="Comfortaa"/>
              <a:cs typeface="Comfortaa"/>
              <a:sym typeface="Comfortaa"/>
            </a:endParaRPr>
          </a:p>
          <a:p>
            <a:pPr indent="0" lvl="0" marL="0" rtl="0" algn="l">
              <a:lnSpc>
                <a:spcPct val="100000"/>
              </a:lnSpc>
              <a:spcBef>
                <a:spcPts val="0"/>
              </a:spcBef>
              <a:spcAft>
                <a:spcPts val="0"/>
              </a:spcAft>
              <a:buNone/>
            </a:pPr>
            <a:r>
              <a:t/>
            </a:r>
            <a:endParaRPr>
              <a:solidFill>
                <a:srgbClr val="000000"/>
              </a:solidFill>
              <a:latin typeface="Comfortaa"/>
              <a:ea typeface="Comfortaa"/>
              <a:cs typeface="Comfortaa"/>
              <a:sym typeface="Comfortaa"/>
            </a:endParaRPr>
          </a:p>
          <a:p>
            <a:pPr indent="0" lvl="0" marL="0" rtl="0" algn="l">
              <a:lnSpc>
                <a:spcPct val="100000"/>
              </a:lnSpc>
              <a:spcBef>
                <a:spcPts val="0"/>
              </a:spcBef>
              <a:spcAft>
                <a:spcPts val="0"/>
              </a:spcAft>
              <a:buNone/>
            </a:pPr>
            <a:r>
              <a:rPr b="1" lang="en" sz="1400">
                <a:solidFill>
                  <a:srgbClr val="000000"/>
                </a:solidFill>
                <a:latin typeface="Comfortaa"/>
                <a:ea typeface="Comfortaa"/>
                <a:cs typeface="Comfortaa"/>
                <a:sym typeface="Comfortaa"/>
              </a:rPr>
              <a:t>DESCRIPTION OF DATA </a:t>
            </a:r>
            <a:r>
              <a:rPr b="1" lang="en" sz="1400">
                <a:solidFill>
                  <a:srgbClr val="000000"/>
                </a:solidFill>
                <a:latin typeface="Comfortaa"/>
                <a:ea typeface="Comfortaa"/>
                <a:cs typeface="Comfortaa"/>
                <a:sym typeface="Comfortaa"/>
              </a:rPr>
              <a:t>EXPLORATION</a:t>
            </a:r>
            <a:endParaRPr b="1" sz="1400">
              <a:solidFill>
                <a:srgbClr val="000000"/>
              </a:solidFill>
              <a:latin typeface="Comfortaa"/>
              <a:ea typeface="Comfortaa"/>
              <a:cs typeface="Comfortaa"/>
              <a:sym typeface="Comfortaa"/>
            </a:endParaRPr>
          </a:p>
          <a:p>
            <a:pPr indent="-311150" lvl="0" marL="457200" rtl="0" algn="l">
              <a:lnSpc>
                <a:spcPct val="100000"/>
              </a:lnSpc>
              <a:spcBef>
                <a:spcPts val="0"/>
              </a:spcBef>
              <a:spcAft>
                <a:spcPts val="0"/>
              </a:spcAft>
              <a:buClr>
                <a:srgbClr val="000000"/>
              </a:buClr>
              <a:buSzPts val="1300"/>
              <a:buFont typeface="Comfortaa"/>
              <a:buChar char="-"/>
            </a:pPr>
            <a:r>
              <a:rPr lang="en">
                <a:solidFill>
                  <a:srgbClr val="24292E"/>
                </a:solidFill>
                <a:highlight>
                  <a:srgbClr val="FFFFFF"/>
                </a:highlight>
                <a:latin typeface="Comfortaa"/>
                <a:ea typeface="Comfortaa"/>
                <a:cs typeface="Comfortaa"/>
                <a:sym typeface="Comfortaa"/>
              </a:rPr>
              <a:t>We replaced all unknown objects with NaN.</a:t>
            </a:r>
            <a:endParaRPr>
              <a:solidFill>
                <a:srgbClr val="24292E"/>
              </a:solidFill>
              <a:highlight>
                <a:srgbClr val="FFFFFF"/>
              </a:highlight>
              <a:latin typeface="Comfortaa"/>
              <a:ea typeface="Comfortaa"/>
              <a:cs typeface="Comfortaa"/>
              <a:sym typeface="Comfortaa"/>
            </a:endParaRPr>
          </a:p>
          <a:p>
            <a:pPr indent="-311150" lvl="0" marL="457200" rtl="0" algn="l">
              <a:spcBef>
                <a:spcPts val="0"/>
              </a:spcBef>
              <a:spcAft>
                <a:spcPts val="0"/>
              </a:spcAft>
              <a:buClr>
                <a:srgbClr val="24292E"/>
              </a:buClr>
              <a:buSzPts val="1300"/>
              <a:buFont typeface="Comfortaa"/>
              <a:buChar char="-"/>
            </a:pPr>
            <a:r>
              <a:rPr lang="en">
                <a:solidFill>
                  <a:srgbClr val="24292E"/>
                </a:solidFill>
                <a:highlight>
                  <a:srgbClr val="FFFFFF"/>
                </a:highlight>
                <a:latin typeface="Comfortaa"/>
                <a:ea typeface="Comfortaa"/>
                <a:cs typeface="Comfortaa"/>
                <a:sym typeface="Comfortaa"/>
              </a:rPr>
              <a:t>Next, we made our primary key for each patient the index.</a:t>
            </a:r>
            <a:endParaRPr>
              <a:solidFill>
                <a:srgbClr val="24292E"/>
              </a:solidFill>
              <a:highlight>
                <a:srgbClr val="FFFFFF"/>
              </a:highlight>
              <a:latin typeface="Comfortaa"/>
              <a:ea typeface="Comfortaa"/>
              <a:cs typeface="Comfortaa"/>
              <a:sym typeface="Comfortaa"/>
            </a:endParaRPr>
          </a:p>
          <a:p>
            <a:pPr indent="-311150" lvl="0" marL="457200" rtl="0" algn="l">
              <a:spcBef>
                <a:spcPts val="0"/>
              </a:spcBef>
              <a:spcAft>
                <a:spcPts val="0"/>
              </a:spcAft>
              <a:buClr>
                <a:srgbClr val="24292E"/>
              </a:buClr>
              <a:buSzPts val="1300"/>
              <a:buFont typeface="Comfortaa"/>
              <a:buChar char="-"/>
            </a:pPr>
            <a:r>
              <a:rPr lang="en">
                <a:solidFill>
                  <a:srgbClr val="24292E"/>
                </a:solidFill>
                <a:highlight>
                  <a:srgbClr val="FFFFFF"/>
                </a:highlight>
                <a:latin typeface="Comfortaa"/>
                <a:ea typeface="Comfortaa"/>
                <a:cs typeface="Comfortaa"/>
                <a:sym typeface="Comfortaa"/>
              </a:rPr>
              <a:t>We dropped the columns id, date_died, and pregnancy.</a:t>
            </a:r>
            <a:endParaRPr>
              <a:solidFill>
                <a:srgbClr val="24292E"/>
              </a:solidFill>
              <a:highlight>
                <a:srgbClr val="FFFFFF"/>
              </a:highlight>
              <a:latin typeface="Comfortaa"/>
              <a:ea typeface="Comfortaa"/>
              <a:cs typeface="Comfortaa"/>
              <a:sym typeface="Comfortaa"/>
            </a:endParaRPr>
          </a:p>
          <a:p>
            <a:pPr indent="-311150" lvl="0" marL="457200" rtl="0" algn="l">
              <a:spcBef>
                <a:spcPts val="0"/>
              </a:spcBef>
              <a:spcAft>
                <a:spcPts val="0"/>
              </a:spcAft>
              <a:buClr>
                <a:srgbClr val="24292E"/>
              </a:buClr>
              <a:buSzPts val="1300"/>
              <a:buFont typeface="Comfortaa"/>
              <a:buChar char="-"/>
            </a:pPr>
            <a:r>
              <a:rPr lang="en">
                <a:solidFill>
                  <a:srgbClr val="24292E"/>
                </a:solidFill>
                <a:highlight>
                  <a:srgbClr val="FFFFFF"/>
                </a:highlight>
                <a:latin typeface="Comfortaa"/>
                <a:ea typeface="Comfortaa"/>
                <a:cs typeface="Comfortaa"/>
                <a:sym typeface="Comfortaa"/>
              </a:rPr>
              <a:t>We also dropped all rows with NaN objects.</a:t>
            </a:r>
            <a:endParaRPr>
              <a:solidFill>
                <a:srgbClr val="000000"/>
              </a:solidFill>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Overview</a:t>
            </a:r>
            <a:endParaRPr/>
          </a:p>
        </p:txBody>
      </p:sp>
      <p:sp>
        <p:nvSpPr>
          <p:cNvPr id="120" name="Google Shape;120;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solidFill>
                  <a:srgbClr val="000000"/>
                </a:solidFill>
                <a:latin typeface="Comfortaa"/>
                <a:ea typeface="Comfortaa"/>
                <a:cs typeface="Comfortaa"/>
                <a:sym typeface="Comfortaa"/>
              </a:rPr>
              <a:t>DESCRIPTION OF DATA </a:t>
            </a:r>
            <a:r>
              <a:rPr b="1" lang="en" sz="1400">
                <a:solidFill>
                  <a:srgbClr val="000000"/>
                </a:solidFill>
                <a:latin typeface="Comfortaa"/>
                <a:ea typeface="Comfortaa"/>
                <a:cs typeface="Comfortaa"/>
                <a:sym typeface="Comfortaa"/>
              </a:rPr>
              <a:t>EXPLORATION</a:t>
            </a:r>
            <a:r>
              <a:rPr b="1" lang="en" sz="1400">
                <a:solidFill>
                  <a:srgbClr val="000000"/>
                </a:solidFill>
                <a:latin typeface="Comfortaa"/>
                <a:ea typeface="Comfortaa"/>
                <a:cs typeface="Comfortaa"/>
                <a:sym typeface="Comfortaa"/>
              </a:rPr>
              <a:t> CONTINUED</a:t>
            </a:r>
            <a:endParaRPr>
              <a:solidFill>
                <a:srgbClr val="24292E"/>
              </a:solidFill>
              <a:highlight>
                <a:srgbClr val="FFFFFF"/>
              </a:highlight>
              <a:latin typeface="Comfortaa"/>
              <a:ea typeface="Comfortaa"/>
              <a:cs typeface="Comfortaa"/>
              <a:sym typeface="Comfortaa"/>
            </a:endParaRPr>
          </a:p>
          <a:p>
            <a:pPr indent="-311150" lvl="0" marL="457200" rtl="0" algn="l">
              <a:spcBef>
                <a:spcPts val="300"/>
              </a:spcBef>
              <a:spcAft>
                <a:spcPts val="0"/>
              </a:spcAft>
              <a:buClr>
                <a:srgbClr val="24292E"/>
              </a:buClr>
              <a:buSzPts val="1300"/>
              <a:buFont typeface="Comfortaa"/>
              <a:buChar char="-"/>
            </a:pPr>
            <a:r>
              <a:rPr lang="en">
                <a:solidFill>
                  <a:srgbClr val="24292E"/>
                </a:solidFill>
                <a:highlight>
                  <a:srgbClr val="FFFFFF"/>
                </a:highlight>
                <a:latin typeface="Comfortaa"/>
                <a:ea typeface="Comfortaa"/>
                <a:cs typeface="Comfortaa"/>
                <a:sym typeface="Comfortaa"/>
              </a:rPr>
              <a:t>Created column </a:t>
            </a:r>
            <a:r>
              <a:rPr lang="en">
                <a:solidFill>
                  <a:srgbClr val="24292E"/>
                </a:solidFill>
                <a:highlight>
                  <a:srgbClr val="FFFFFF"/>
                </a:highlight>
                <a:latin typeface="Comfortaa"/>
                <a:ea typeface="Comfortaa"/>
                <a:cs typeface="Comfortaa"/>
                <a:sym typeface="Comfortaa"/>
              </a:rPr>
              <a:t>entry_date_minus_date_symptoms and converted it to days with the data type ‘integer’ for use in our modeling.</a:t>
            </a:r>
            <a:endParaRPr>
              <a:solidFill>
                <a:srgbClr val="24292E"/>
              </a:solidFill>
              <a:highlight>
                <a:srgbClr val="FFFFFF"/>
              </a:highlight>
              <a:latin typeface="Comfortaa"/>
              <a:ea typeface="Comfortaa"/>
              <a:cs typeface="Comfortaa"/>
              <a:sym typeface="Comfortaa"/>
            </a:endParaRPr>
          </a:p>
          <a:p>
            <a:pPr indent="-311150" lvl="0" marL="457200" rtl="0" algn="l">
              <a:spcBef>
                <a:spcPts val="0"/>
              </a:spcBef>
              <a:spcAft>
                <a:spcPts val="0"/>
              </a:spcAft>
              <a:buClr>
                <a:srgbClr val="24292E"/>
              </a:buClr>
              <a:buSzPts val="1300"/>
              <a:buFont typeface="Comfortaa"/>
              <a:buChar char="-"/>
            </a:pPr>
            <a:r>
              <a:rPr lang="en">
                <a:solidFill>
                  <a:srgbClr val="24292E"/>
                </a:solidFill>
                <a:highlight>
                  <a:srgbClr val="FFFFFF"/>
                </a:highlight>
                <a:latin typeface="Comfortaa"/>
                <a:ea typeface="Comfortaa"/>
                <a:cs typeface="Comfortaa"/>
                <a:sym typeface="Comfortaa"/>
              </a:rPr>
              <a:t>We moved the pneumonia column to the end.</a:t>
            </a:r>
            <a:endParaRPr>
              <a:solidFill>
                <a:srgbClr val="24292E"/>
              </a:solidFill>
              <a:highlight>
                <a:srgbClr val="FFFFFF"/>
              </a:highlight>
              <a:latin typeface="Comfortaa"/>
              <a:ea typeface="Comfortaa"/>
              <a:cs typeface="Comfortaa"/>
              <a:sym typeface="Comfortaa"/>
            </a:endParaRPr>
          </a:p>
          <a:p>
            <a:pPr indent="-311150" lvl="0" marL="457200" rtl="0" algn="l">
              <a:spcBef>
                <a:spcPts val="0"/>
              </a:spcBef>
              <a:spcAft>
                <a:spcPts val="0"/>
              </a:spcAft>
              <a:buClr>
                <a:srgbClr val="24292E"/>
              </a:buClr>
              <a:buSzPts val="1300"/>
              <a:buFont typeface="Comfortaa"/>
              <a:buChar char="-"/>
            </a:pPr>
            <a:r>
              <a:rPr lang="en">
                <a:solidFill>
                  <a:srgbClr val="24292E"/>
                </a:solidFill>
                <a:highlight>
                  <a:srgbClr val="FFFFFF"/>
                </a:highlight>
                <a:latin typeface="Comfortaa"/>
                <a:ea typeface="Comfortaa"/>
                <a:cs typeface="Comfortaa"/>
                <a:sym typeface="Comfortaa"/>
              </a:rPr>
              <a:t>Value counts:</a:t>
            </a:r>
            <a:endParaRPr>
              <a:solidFill>
                <a:srgbClr val="24292E"/>
              </a:solidFill>
              <a:highlight>
                <a:srgbClr val="FFFFFF"/>
              </a:highlight>
              <a:latin typeface="Comfortaa"/>
              <a:ea typeface="Comfortaa"/>
              <a:cs typeface="Comfortaa"/>
              <a:sym typeface="Comfortaa"/>
            </a:endParaRPr>
          </a:p>
          <a:p>
            <a:pPr indent="-311150" lvl="1" marL="914400" rtl="0" algn="l">
              <a:spcBef>
                <a:spcPts val="0"/>
              </a:spcBef>
              <a:spcAft>
                <a:spcPts val="0"/>
              </a:spcAft>
              <a:buClr>
                <a:srgbClr val="24292E"/>
              </a:buClr>
              <a:buSzPts val="1300"/>
              <a:buFont typeface="Comfortaa"/>
              <a:buChar char="-"/>
            </a:pPr>
            <a:r>
              <a:rPr lang="en" sz="1300">
                <a:solidFill>
                  <a:srgbClr val="24292E"/>
                </a:solidFill>
                <a:highlight>
                  <a:srgbClr val="FFFFFF"/>
                </a:highlight>
                <a:latin typeface="Comfortaa"/>
                <a:ea typeface="Comfortaa"/>
                <a:cs typeface="Comfortaa"/>
                <a:sym typeface="Comfortaa"/>
              </a:rPr>
              <a:t>Patients with pneumonia = </a:t>
            </a:r>
            <a:r>
              <a:rPr lang="en" sz="1300">
                <a:solidFill>
                  <a:srgbClr val="000000"/>
                </a:solidFill>
                <a:highlight>
                  <a:srgbClr val="FFFFFF"/>
                </a:highlight>
                <a:latin typeface="Comfortaa"/>
                <a:ea typeface="Comfortaa"/>
                <a:cs typeface="Comfortaa"/>
                <a:sym typeface="Comfortaa"/>
              </a:rPr>
              <a:t>35,505</a:t>
            </a:r>
            <a:endParaRPr sz="1300">
              <a:solidFill>
                <a:srgbClr val="000000"/>
              </a:solidFill>
              <a:highlight>
                <a:srgbClr val="FFFFFF"/>
              </a:highlight>
              <a:latin typeface="Comfortaa"/>
              <a:ea typeface="Comfortaa"/>
              <a:cs typeface="Comfortaa"/>
              <a:sym typeface="Comfortaa"/>
            </a:endParaRPr>
          </a:p>
          <a:p>
            <a:pPr indent="-311150" lvl="1" marL="914400" rtl="0" algn="l">
              <a:spcBef>
                <a:spcPts val="0"/>
              </a:spcBef>
              <a:spcAft>
                <a:spcPts val="0"/>
              </a:spcAft>
              <a:buClr>
                <a:srgbClr val="24292E"/>
              </a:buClr>
              <a:buSzPts val="1300"/>
              <a:buFont typeface="Comfortaa"/>
              <a:buChar char="-"/>
            </a:pPr>
            <a:r>
              <a:rPr lang="en" sz="1300">
                <a:solidFill>
                  <a:srgbClr val="000000"/>
                </a:solidFill>
                <a:highlight>
                  <a:srgbClr val="FFFFFF"/>
                </a:highlight>
                <a:latin typeface="Comfortaa"/>
                <a:ea typeface="Comfortaa"/>
                <a:cs typeface="Comfortaa"/>
                <a:sym typeface="Comfortaa"/>
              </a:rPr>
              <a:t>Patients without pneumonia = 15,869</a:t>
            </a:r>
            <a:endParaRPr sz="1300">
              <a:solidFill>
                <a:srgbClr val="000000"/>
              </a:solidFill>
              <a:highlight>
                <a:srgbClr val="FFFFFF"/>
              </a:highlight>
              <a:latin typeface="Comfortaa"/>
              <a:ea typeface="Comfortaa"/>
              <a:cs typeface="Comfortaa"/>
              <a:sym typeface="Comfortaa"/>
            </a:endParaRPr>
          </a:p>
          <a:p>
            <a:pPr indent="-311150" lvl="1" marL="914400" rtl="0" algn="l">
              <a:spcBef>
                <a:spcPts val="0"/>
              </a:spcBef>
              <a:spcAft>
                <a:spcPts val="0"/>
              </a:spcAft>
              <a:buClr>
                <a:srgbClr val="000000"/>
              </a:buClr>
              <a:buSzPts val="1300"/>
              <a:buFont typeface="Comfortaa"/>
              <a:buChar char="-"/>
            </a:pPr>
            <a:r>
              <a:rPr lang="en" sz="1300">
                <a:solidFill>
                  <a:srgbClr val="000000"/>
                </a:solidFill>
                <a:highlight>
                  <a:srgbClr val="FFFFFF"/>
                </a:highlight>
                <a:latin typeface="Comfortaa"/>
                <a:ea typeface="Comfortaa"/>
                <a:cs typeface="Comfortaa"/>
                <a:sym typeface="Comfortaa"/>
              </a:rPr>
              <a:t>~ 9:4 ratio</a:t>
            </a:r>
            <a:endParaRPr sz="1300">
              <a:solidFill>
                <a:srgbClr val="000000"/>
              </a:solidFill>
              <a:highlight>
                <a:srgbClr val="FFFFFF"/>
              </a:highlight>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Supervised Modeling</a:t>
            </a:r>
            <a:endParaRPr/>
          </a:p>
        </p:txBody>
      </p:sp>
      <p:sp>
        <p:nvSpPr>
          <p:cNvPr id="126" name="Google Shape;126;p19"/>
          <p:cNvSpPr txBox="1"/>
          <p:nvPr>
            <p:ph idx="1" type="body"/>
          </p:nvPr>
        </p:nvSpPr>
        <p:spPr>
          <a:xfrm>
            <a:off x="390950" y="2035463"/>
            <a:ext cx="4405800" cy="2261100"/>
          </a:xfrm>
          <a:prstGeom prst="rect">
            <a:avLst/>
          </a:prstGeom>
        </p:spPr>
        <p:txBody>
          <a:bodyPr anchorCtr="0" anchor="t" bIns="91425" lIns="91425" spcFirstLastPara="1" rIns="91425" wrap="square" tIns="91425">
            <a:noAutofit/>
          </a:bodyPr>
          <a:lstStyle/>
          <a:p>
            <a:pPr indent="-304800" lvl="0" marL="457200" rtl="0" algn="l">
              <a:spcBef>
                <a:spcPts val="300"/>
              </a:spcBef>
              <a:spcAft>
                <a:spcPts val="0"/>
              </a:spcAft>
              <a:buClr>
                <a:srgbClr val="24292E"/>
              </a:buClr>
              <a:buSzPts val="1200"/>
              <a:buFont typeface="Comfortaa"/>
              <a:buChar char="●"/>
            </a:pPr>
            <a:r>
              <a:rPr lang="en" sz="1200">
                <a:solidFill>
                  <a:srgbClr val="24292E"/>
                </a:solidFill>
                <a:highlight>
                  <a:srgbClr val="FFFFFF"/>
                </a:highlight>
                <a:latin typeface="Comfortaa"/>
                <a:ea typeface="Comfortaa"/>
                <a:cs typeface="Comfortaa"/>
                <a:sym typeface="Comfortaa"/>
              </a:rPr>
              <a:t>x = </a:t>
            </a:r>
            <a:r>
              <a:rPr lang="en" sz="1200">
                <a:solidFill>
                  <a:srgbClr val="24292E"/>
                </a:solidFill>
                <a:highlight>
                  <a:srgbClr val="FFFFFF"/>
                </a:highlight>
                <a:latin typeface="Comfortaa"/>
                <a:ea typeface="Comfortaa"/>
                <a:cs typeface="Comfortaa"/>
                <a:sym typeface="Comfortaa"/>
              </a:rPr>
              <a:t>all columns excluding pneumonia</a:t>
            </a:r>
            <a:endParaRPr sz="1200">
              <a:solidFill>
                <a:srgbClr val="24292E"/>
              </a:solidFill>
              <a:highlight>
                <a:srgbClr val="FFFFFF"/>
              </a:highlight>
              <a:latin typeface="Comfortaa"/>
              <a:ea typeface="Comfortaa"/>
              <a:cs typeface="Comfortaa"/>
              <a:sym typeface="Comfortaa"/>
            </a:endParaRPr>
          </a:p>
          <a:p>
            <a:pPr indent="-304800" lvl="0" marL="457200" rtl="0" algn="l">
              <a:spcBef>
                <a:spcPts val="0"/>
              </a:spcBef>
              <a:spcAft>
                <a:spcPts val="0"/>
              </a:spcAft>
              <a:buClr>
                <a:srgbClr val="24292E"/>
              </a:buClr>
              <a:buSzPts val="1200"/>
              <a:buFont typeface="Comfortaa"/>
              <a:buChar char="●"/>
            </a:pPr>
            <a:r>
              <a:rPr lang="en" sz="1200">
                <a:solidFill>
                  <a:srgbClr val="24292E"/>
                </a:solidFill>
                <a:highlight>
                  <a:srgbClr val="FFFFFF"/>
                </a:highlight>
                <a:latin typeface="Comfortaa"/>
                <a:ea typeface="Comfortaa"/>
                <a:cs typeface="Comfortaa"/>
                <a:sym typeface="Comfortaa"/>
              </a:rPr>
              <a:t>y = pneumonia</a:t>
            </a:r>
            <a:endParaRPr sz="1200">
              <a:solidFill>
                <a:srgbClr val="24292E"/>
              </a:solidFill>
              <a:highlight>
                <a:srgbClr val="FFFFFF"/>
              </a:highlight>
              <a:latin typeface="Comfortaa"/>
              <a:ea typeface="Comfortaa"/>
              <a:cs typeface="Comfortaa"/>
              <a:sym typeface="Comfortaa"/>
            </a:endParaRPr>
          </a:p>
          <a:p>
            <a:pPr indent="-304800" lvl="0" marL="457200" rtl="0" algn="l">
              <a:lnSpc>
                <a:spcPct val="100000"/>
              </a:lnSpc>
              <a:spcBef>
                <a:spcPts val="0"/>
              </a:spcBef>
              <a:spcAft>
                <a:spcPts val="0"/>
              </a:spcAft>
              <a:buClr>
                <a:srgbClr val="24292E"/>
              </a:buClr>
              <a:buSzPts val="1200"/>
              <a:buFont typeface="Comfortaa"/>
              <a:buChar char="●"/>
            </a:pPr>
            <a:r>
              <a:rPr lang="en" sz="1200">
                <a:solidFill>
                  <a:srgbClr val="24292E"/>
                </a:solidFill>
                <a:highlight>
                  <a:srgbClr val="FFFFFF"/>
                </a:highlight>
                <a:latin typeface="Comfortaa"/>
                <a:ea typeface="Comfortaa"/>
                <a:cs typeface="Comfortaa"/>
                <a:sym typeface="Comfortaa"/>
              </a:rPr>
              <a:t>Cross validation accuracy score (standard deviation):</a:t>
            </a:r>
            <a:endParaRPr sz="1200">
              <a:solidFill>
                <a:srgbClr val="24292E"/>
              </a:solidFill>
              <a:highlight>
                <a:srgbClr val="FFFFFF"/>
              </a:highlight>
              <a:latin typeface="Comfortaa"/>
              <a:ea typeface="Comfortaa"/>
              <a:cs typeface="Comfortaa"/>
              <a:sym typeface="Comfortaa"/>
            </a:endParaRPr>
          </a:p>
          <a:p>
            <a:pPr indent="-304800" lvl="1" marL="914400" rtl="0" algn="l">
              <a:spcBef>
                <a:spcPts val="0"/>
              </a:spcBef>
              <a:spcAft>
                <a:spcPts val="0"/>
              </a:spcAft>
              <a:buClr>
                <a:srgbClr val="24292E"/>
              </a:buClr>
              <a:buSzPts val="1200"/>
              <a:buFont typeface="Comfortaa"/>
              <a:buChar char="○"/>
            </a:pPr>
            <a:r>
              <a:rPr lang="en" sz="1200">
                <a:solidFill>
                  <a:srgbClr val="24292E"/>
                </a:solidFill>
                <a:highlight>
                  <a:srgbClr val="FFFFFF"/>
                </a:highlight>
                <a:latin typeface="Comfortaa"/>
                <a:ea typeface="Comfortaa"/>
                <a:cs typeface="Comfortaa"/>
                <a:sym typeface="Comfortaa"/>
              </a:rPr>
              <a:t>Logistic Regression: 0.7146 (0.06)</a:t>
            </a:r>
            <a:endParaRPr sz="1200">
              <a:solidFill>
                <a:srgbClr val="24292E"/>
              </a:solidFill>
              <a:highlight>
                <a:srgbClr val="FFFFFF"/>
              </a:highlight>
              <a:latin typeface="Comfortaa"/>
              <a:ea typeface="Comfortaa"/>
              <a:cs typeface="Comfortaa"/>
              <a:sym typeface="Comfortaa"/>
            </a:endParaRPr>
          </a:p>
          <a:p>
            <a:pPr indent="-304800" lvl="1" marL="914400" rtl="0" algn="l">
              <a:spcBef>
                <a:spcPts val="0"/>
              </a:spcBef>
              <a:spcAft>
                <a:spcPts val="0"/>
              </a:spcAft>
              <a:buClr>
                <a:srgbClr val="24292E"/>
              </a:buClr>
              <a:buSzPts val="1200"/>
              <a:buFont typeface="Comfortaa"/>
              <a:buChar char="○"/>
            </a:pPr>
            <a:r>
              <a:rPr lang="en" sz="1200">
                <a:solidFill>
                  <a:srgbClr val="24292E"/>
                </a:solidFill>
                <a:highlight>
                  <a:srgbClr val="FFFFFF"/>
                </a:highlight>
                <a:latin typeface="Comfortaa"/>
                <a:ea typeface="Comfortaa"/>
                <a:cs typeface="Comfortaa"/>
                <a:sym typeface="Comfortaa"/>
              </a:rPr>
              <a:t>Linear Discriminant Analysis: 0.7138 (0.06)</a:t>
            </a:r>
            <a:endParaRPr sz="1200">
              <a:solidFill>
                <a:srgbClr val="24292E"/>
              </a:solidFill>
              <a:highlight>
                <a:srgbClr val="FFFFFF"/>
              </a:highlight>
              <a:latin typeface="Comfortaa"/>
              <a:ea typeface="Comfortaa"/>
              <a:cs typeface="Comfortaa"/>
              <a:sym typeface="Comfortaa"/>
            </a:endParaRPr>
          </a:p>
          <a:p>
            <a:pPr indent="-304800" lvl="1" marL="914400" rtl="0" algn="l">
              <a:spcBef>
                <a:spcPts val="0"/>
              </a:spcBef>
              <a:spcAft>
                <a:spcPts val="0"/>
              </a:spcAft>
              <a:buClr>
                <a:srgbClr val="24292E"/>
              </a:buClr>
              <a:buSzPts val="1200"/>
              <a:buFont typeface="Comfortaa"/>
              <a:buChar char="○"/>
            </a:pPr>
            <a:r>
              <a:rPr lang="en" sz="1200">
                <a:solidFill>
                  <a:srgbClr val="24292E"/>
                </a:solidFill>
                <a:highlight>
                  <a:srgbClr val="FFFFFF"/>
                </a:highlight>
                <a:latin typeface="Comfortaa"/>
                <a:ea typeface="Comfortaa"/>
                <a:cs typeface="Comfortaa"/>
                <a:sym typeface="Comfortaa"/>
              </a:rPr>
              <a:t>K Nearest Neighbor Classifier: 0.6809 (0.05)</a:t>
            </a:r>
            <a:endParaRPr sz="1200">
              <a:solidFill>
                <a:srgbClr val="24292E"/>
              </a:solidFill>
              <a:highlight>
                <a:srgbClr val="FFFFFF"/>
              </a:highlight>
              <a:latin typeface="Comfortaa"/>
              <a:ea typeface="Comfortaa"/>
              <a:cs typeface="Comfortaa"/>
              <a:sym typeface="Comfortaa"/>
            </a:endParaRPr>
          </a:p>
          <a:p>
            <a:pPr indent="-304800" lvl="1" marL="914400" rtl="0" algn="l">
              <a:spcBef>
                <a:spcPts val="0"/>
              </a:spcBef>
              <a:spcAft>
                <a:spcPts val="0"/>
              </a:spcAft>
              <a:buClr>
                <a:srgbClr val="24292E"/>
              </a:buClr>
              <a:buSzPts val="1200"/>
              <a:buFont typeface="Comfortaa"/>
              <a:buChar char="○"/>
            </a:pPr>
            <a:r>
              <a:rPr lang="en" sz="1200">
                <a:solidFill>
                  <a:srgbClr val="24292E"/>
                </a:solidFill>
                <a:highlight>
                  <a:srgbClr val="FFFFFF"/>
                </a:highlight>
                <a:latin typeface="Comfortaa"/>
                <a:ea typeface="Comfortaa"/>
                <a:cs typeface="Comfortaa"/>
                <a:sym typeface="Comfortaa"/>
              </a:rPr>
              <a:t>Decision Tree Classifier: 0.642150 (0.05)</a:t>
            </a:r>
            <a:endParaRPr sz="1200">
              <a:solidFill>
                <a:srgbClr val="24292E"/>
              </a:solidFill>
              <a:highlight>
                <a:srgbClr val="FFFFFF"/>
              </a:highlight>
              <a:latin typeface="Comfortaa"/>
              <a:ea typeface="Comfortaa"/>
              <a:cs typeface="Comfortaa"/>
              <a:sym typeface="Comfortaa"/>
            </a:endParaRPr>
          </a:p>
          <a:p>
            <a:pPr indent="-304800" lvl="1" marL="914400" rtl="0" algn="l">
              <a:spcBef>
                <a:spcPts val="0"/>
              </a:spcBef>
              <a:spcAft>
                <a:spcPts val="0"/>
              </a:spcAft>
              <a:buClr>
                <a:srgbClr val="24292E"/>
              </a:buClr>
              <a:buSzPts val="1200"/>
              <a:buFont typeface="Comfortaa"/>
              <a:buChar char="○"/>
            </a:pPr>
            <a:r>
              <a:rPr lang="en" sz="1200">
                <a:solidFill>
                  <a:srgbClr val="24292E"/>
                </a:solidFill>
                <a:highlight>
                  <a:srgbClr val="FFFFFF"/>
                </a:highlight>
                <a:latin typeface="Comfortaa"/>
                <a:ea typeface="Comfortaa"/>
                <a:cs typeface="Comfortaa"/>
                <a:sym typeface="Comfortaa"/>
              </a:rPr>
              <a:t>Gaussian Naive Bayes: 0.5973 (0.03)</a:t>
            </a:r>
            <a:endParaRPr sz="1100">
              <a:solidFill>
                <a:srgbClr val="000000"/>
              </a:solidFill>
              <a:latin typeface="Comfortaa"/>
              <a:ea typeface="Comfortaa"/>
              <a:cs typeface="Comfortaa"/>
              <a:sym typeface="Comfortaa"/>
            </a:endParaRPr>
          </a:p>
        </p:txBody>
      </p:sp>
      <p:pic>
        <p:nvPicPr>
          <p:cNvPr id="127" name="Google Shape;127;p19"/>
          <p:cNvPicPr preferRelativeResize="0"/>
          <p:nvPr/>
        </p:nvPicPr>
        <p:blipFill>
          <a:blip r:embed="rId3">
            <a:alphaModFix/>
          </a:blip>
          <a:stretch>
            <a:fillRect/>
          </a:stretch>
        </p:blipFill>
        <p:spPr>
          <a:xfrm>
            <a:off x="5135262" y="1993612"/>
            <a:ext cx="3387776" cy="2302975"/>
          </a:xfrm>
          <a:prstGeom prst="rect">
            <a:avLst/>
          </a:prstGeom>
          <a:noFill/>
          <a:ln>
            <a:noFill/>
          </a:ln>
        </p:spPr>
      </p:pic>
      <p:sp>
        <p:nvSpPr>
          <p:cNvPr id="128" name="Google Shape;128;p19"/>
          <p:cNvSpPr txBox="1"/>
          <p:nvPr/>
        </p:nvSpPr>
        <p:spPr>
          <a:xfrm>
            <a:off x="5239888" y="4156825"/>
            <a:ext cx="3178500" cy="25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mfortaa"/>
                <a:ea typeface="Comfortaa"/>
                <a:cs typeface="Comfortaa"/>
                <a:sym typeface="Comfortaa"/>
              </a:rPr>
              <a:t>Figure 1. This figure compares the accuracy scores of the supervised models through a box and whisker plot, with logistic regression having the greatest accuracy score.</a:t>
            </a:r>
            <a:endParaRPr sz="1000">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Unsupervised Modeling</a:t>
            </a:r>
            <a:endParaRPr/>
          </a:p>
        </p:txBody>
      </p:sp>
      <p:pic>
        <p:nvPicPr>
          <p:cNvPr id="134" name="Google Shape;134;p20"/>
          <p:cNvPicPr preferRelativeResize="0"/>
          <p:nvPr/>
        </p:nvPicPr>
        <p:blipFill>
          <a:blip r:embed="rId3">
            <a:alphaModFix/>
          </a:blip>
          <a:stretch>
            <a:fillRect/>
          </a:stretch>
        </p:blipFill>
        <p:spPr>
          <a:xfrm>
            <a:off x="449625" y="2006200"/>
            <a:ext cx="4369075" cy="1895101"/>
          </a:xfrm>
          <a:prstGeom prst="rect">
            <a:avLst/>
          </a:prstGeom>
          <a:noFill/>
          <a:ln>
            <a:noFill/>
          </a:ln>
        </p:spPr>
      </p:pic>
      <p:pic>
        <p:nvPicPr>
          <p:cNvPr id="135" name="Google Shape;135;p20"/>
          <p:cNvPicPr preferRelativeResize="0"/>
          <p:nvPr/>
        </p:nvPicPr>
        <p:blipFill>
          <a:blip r:embed="rId4">
            <a:alphaModFix/>
          </a:blip>
          <a:stretch>
            <a:fillRect/>
          </a:stretch>
        </p:blipFill>
        <p:spPr>
          <a:xfrm>
            <a:off x="5061925" y="2006199"/>
            <a:ext cx="3587199" cy="2255100"/>
          </a:xfrm>
          <a:prstGeom prst="rect">
            <a:avLst/>
          </a:prstGeom>
          <a:noFill/>
          <a:ln>
            <a:noFill/>
          </a:ln>
        </p:spPr>
      </p:pic>
      <p:sp>
        <p:nvSpPr>
          <p:cNvPr id="136" name="Google Shape;136;p20"/>
          <p:cNvSpPr txBox="1"/>
          <p:nvPr/>
        </p:nvSpPr>
        <p:spPr>
          <a:xfrm>
            <a:off x="640350" y="4005400"/>
            <a:ext cx="3987600" cy="2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mfortaa"/>
                <a:ea typeface="Comfortaa"/>
                <a:cs typeface="Comfortaa"/>
                <a:sym typeface="Comfortaa"/>
              </a:rPr>
              <a:t>Figure 2. This figure compares the variable entry</a:t>
            </a:r>
            <a:r>
              <a:rPr lang="en" sz="1000">
                <a:latin typeface="Comfortaa"/>
                <a:ea typeface="Comfortaa"/>
                <a:cs typeface="Comfortaa"/>
                <a:sym typeface="Comfortaa"/>
              </a:rPr>
              <a:t>_date_minus_date_symptoms, which represents the number of days the coronavirus patient had symptoms before being admitted into the hospital, with the incidence of pneumonia through an unsupervised machine learning model.</a:t>
            </a:r>
            <a:endParaRPr sz="1000">
              <a:latin typeface="Comfortaa"/>
              <a:ea typeface="Comfortaa"/>
              <a:cs typeface="Comfortaa"/>
              <a:sym typeface="Comfortaa"/>
            </a:endParaRPr>
          </a:p>
        </p:txBody>
      </p:sp>
      <p:sp>
        <p:nvSpPr>
          <p:cNvPr id="137" name="Google Shape;137;p20"/>
          <p:cNvSpPr txBox="1"/>
          <p:nvPr/>
        </p:nvSpPr>
        <p:spPr>
          <a:xfrm>
            <a:off x="4861725" y="4329950"/>
            <a:ext cx="3987600" cy="2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mfortaa"/>
                <a:ea typeface="Comfortaa"/>
                <a:cs typeface="Comfortaa"/>
                <a:sym typeface="Comfortaa"/>
              </a:rPr>
              <a:t>Figure 3. This figure depicts entry_date_minus_date_symptoms vs. pneumonia vs. age in a 3-Dimensional graph, revealing no clear conclusion as the data is evenly distributed across variables.</a:t>
            </a:r>
            <a:endParaRPr sz="1000">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810225" y="12856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PCA</a:t>
            </a:r>
            <a:endParaRPr/>
          </a:p>
        </p:txBody>
      </p:sp>
      <p:pic>
        <p:nvPicPr>
          <p:cNvPr id="143" name="Google Shape;143;p21"/>
          <p:cNvPicPr preferRelativeResize="0"/>
          <p:nvPr/>
        </p:nvPicPr>
        <p:blipFill rotWithShape="1">
          <a:blip r:embed="rId3">
            <a:alphaModFix/>
          </a:blip>
          <a:srcRect b="0" l="0" r="9730" t="0"/>
          <a:stretch/>
        </p:blipFill>
        <p:spPr>
          <a:xfrm>
            <a:off x="4322487" y="1820825"/>
            <a:ext cx="4821525" cy="2272625"/>
          </a:xfrm>
          <a:prstGeom prst="rect">
            <a:avLst/>
          </a:prstGeom>
          <a:noFill/>
          <a:ln>
            <a:noFill/>
          </a:ln>
        </p:spPr>
      </p:pic>
      <p:sp>
        <p:nvSpPr>
          <p:cNvPr id="144" name="Google Shape;144;p21"/>
          <p:cNvSpPr txBox="1"/>
          <p:nvPr/>
        </p:nvSpPr>
        <p:spPr>
          <a:xfrm>
            <a:off x="4572000" y="4190275"/>
            <a:ext cx="3987600" cy="2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mfortaa"/>
                <a:ea typeface="Comfortaa"/>
                <a:cs typeface="Comfortaa"/>
                <a:sym typeface="Comfortaa"/>
              </a:rPr>
              <a:t>Figure 5. This figure shows an example of an ambiguous plot comparing principal components 1 and 2 together based on nine classes.</a:t>
            </a:r>
            <a:endParaRPr sz="1000">
              <a:latin typeface="Comfortaa"/>
              <a:ea typeface="Comfortaa"/>
              <a:cs typeface="Comfortaa"/>
              <a:sym typeface="Comfortaa"/>
            </a:endParaRPr>
          </a:p>
        </p:txBody>
      </p:sp>
      <p:pic>
        <p:nvPicPr>
          <p:cNvPr id="145" name="Google Shape;145;p21"/>
          <p:cNvPicPr preferRelativeResize="0"/>
          <p:nvPr/>
        </p:nvPicPr>
        <p:blipFill rotWithShape="1">
          <a:blip r:embed="rId4">
            <a:alphaModFix/>
          </a:blip>
          <a:srcRect b="0" l="0" r="3744" t="0"/>
          <a:stretch/>
        </p:blipFill>
        <p:spPr>
          <a:xfrm>
            <a:off x="74325" y="1820825"/>
            <a:ext cx="4139351" cy="1874175"/>
          </a:xfrm>
          <a:prstGeom prst="rect">
            <a:avLst/>
          </a:prstGeom>
          <a:noFill/>
          <a:ln>
            <a:noFill/>
          </a:ln>
        </p:spPr>
      </p:pic>
      <p:sp>
        <p:nvSpPr>
          <p:cNvPr id="146" name="Google Shape;146;p21"/>
          <p:cNvSpPr txBox="1"/>
          <p:nvPr/>
        </p:nvSpPr>
        <p:spPr>
          <a:xfrm>
            <a:off x="74325" y="3785775"/>
            <a:ext cx="3987600" cy="2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mfortaa"/>
                <a:ea typeface="Comfortaa"/>
                <a:cs typeface="Comfortaa"/>
                <a:sym typeface="Comfortaa"/>
              </a:rPr>
              <a:t>Figure 4. This figure portrays the step in PCA analysis where we found the appropriate value of K, 6, for use in the K-means model based on the value of inertia.</a:t>
            </a:r>
            <a:endParaRPr sz="1000">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