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0" d="100"/>
          <a:sy n="60" d="100"/>
        </p:scale>
        <p:origin x="96"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639237-4703-403D-B240-EDCCE07D8B48}"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153284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39237-4703-403D-B240-EDCCE07D8B48}"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325031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39237-4703-403D-B240-EDCCE07D8B48}"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3353026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39237-4703-403D-B240-EDCCE07D8B48}"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C1A1-D199-4AD8-8E0A-7FCDC1CF5D30}"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5998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39237-4703-403D-B240-EDCCE07D8B48}"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802802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639237-4703-403D-B240-EDCCE07D8B48}"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139621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639237-4703-403D-B240-EDCCE07D8B48}"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2172382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39237-4703-403D-B240-EDCCE07D8B48}"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3107971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39237-4703-403D-B240-EDCCE07D8B48}"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316292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639237-4703-403D-B240-EDCCE07D8B48}"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71028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39237-4703-403D-B240-EDCCE07D8B48}"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4198913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639237-4703-403D-B240-EDCCE07D8B48}"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429022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639237-4703-403D-B240-EDCCE07D8B48}"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3197425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639237-4703-403D-B240-EDCCE07D8B48}"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52801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639237-4703-403D-B240-EDCCE07D8B48}"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6410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39237-4703-403D-B240-EDCCE07D8B48}"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3754074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639237-4703-403D-B240-EDCCE07D8B48}"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DC1A1-D199-4AD8-8E0A-7FCDC1CF5D30}" type="slidenum">
              <a:rPr lang="en-US" smtClean="0"/>
              <a:t>‹#›</a:t>
            </a:fld>
            <a:endParaRPr lang="en-US"/>
          </a:p>
        </p:txBody>
      </p:sp>
    </p:spTree>
    <p:extLst>
      <p:ext uri="{BB962C8B-B14F-4D97-AF65-F5344CB8AC3E}">
        <p14:creationId xmlns:p14="http://schemas.microsoft.com/office/powerpoint/2010/main" val="225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639237-4703-403D-B240-EDCCE07D8B48}" type="datetimeFigureOut">
              <a:rPr lang="en-US" smtClean="0"/>
              <a:t>4/4/2025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BDC1A1-D199-4AD8-8E0A-7FCDC1CF5D30}" type="slidenum">
              <a:rPr lang="en-US" smtClean="0"/>
              <a:t>‹#›</a:t>
            </a:fld>
            <a:endParaRPr lang="en-US"/>
          </a:p>
        </p:txBody>
      </p:sp>
    </p:spTree>
    <p:extLst>
      <p:ext uri="{BB962C8B-B14F-4D97-AF65-F5344CB8AC3E}">
        <p14:creationId xmlns:p14="http://schemas.microsoft.com/office/powerpoint/2010/main" val="3530357687"/>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26928-98DF-DAB2-4640-E4C845BC12BD}"/>
              </a:ext>
            </a:extLst>
          </p:cNvPr>
          <p:cNvSpPr>
            <a:spLocks noGrp="1"/>
          </p:cNvSpPr>
          <p:nvPr>
            <p:ph type="title"/>
          </p:nvPr>
        </p:nvSpPr>
        <p:spPr>
          <a:xfrm>
            <a:off x="1074215" y="0"/>
            <a:ext cx="10353762" cy="1325563"/>
          </a:xfrm>
        </p:spPr>
        <p:txBody>
          <a:bodyPr>
            <a:normAutofit/>
          </a:bodyPr>
          <a:lstStyle/>
          <a:p>
            <a:r>
              <a:rPr lang="en-US" sz="3200" dirty="0">
                <a:latin typeface="+mn-lt"/>
              </a:rPr>
              <a:t>DIGITAL ID HACKATHON</a:t>
            </a:r>
          </a:p>
        </p:txBody>
      </p:sp>
      <p:sp>
        <p:nvSpPr>
          <p:cNvPr id="3" name="Text Placeholder 2">
            <a:extLst>
              <a:ext uri="{FF2B5EF4-FFF2-40B4-BE49-F238E27FC236}">
                <a16:creationId xmlns:a16="http://schemas.microsoft.com/office/drawing/2014/main" id="{B1F8F19D-BD0C-4555-690A-A4788B2E2765}"/>
              </a:ext>
            </a:extLst>
          </p:cNvPr>
          <p:cNvSpPr>
            <a:spLocks noGrp="1"/>
          </p:cNvSpPr>
          <p:nvPr>
            <p:ph type="body" idx="1"/>
          </p:nvPr>
        </p:nvSpPr>
        <p:spPr>
          <a:xfrm>
            <a:off x="365759" y="986173"/>
            <a:ext cx="2798152" cy="2653630"/>
          </a:xfrm>
        </p:spPr>
        <p:txBody>
          <a:bodyPr/>
          <a:lstStyle/>
          <a:p>
            <a:r>
              <a:rPr lang="en-US" sz="3200" dirty="0"/>
              <a:t>Team kabwe</a:t>
            </a:r>
            <a:br>
              <a:rPr lang="en-US" sz="2400" dirty="0"/>
            </a:br>
            <a:r>
              <a:rPr lang="en-US" sz="2400" dirty="0"/>
              <a:t>              </a:t>
            </a:r>
            <a:r>
              <a:rPr lang="en-US" sz="2800" dirty="0"/>
              <a:t>Zambia</a:t>
            </a:r>
          </a:p>
          <a:p>
            <a:r>
              <a:rPr lang="en-US" sz="2800" dirty="0">
                <a:solidFill>
                  <a:schemeClr val="tx1">
                    <a:lumMod val="85000"/>
                  </a:schemeClr>
                </a:solidFill>
              </a:rPr>
              <a:t> </a:t>
            </a:r>
          </a:p>
          <a:p>
            <a:endParaRPr lang="en-US" sz="2800" dirty="0">
              <a:solidFill>
                <a:schemeClr val="bg2"/>
              </a:solidFill>
            </a:endParaRPr>
          </a:p>
          <a:p>
            <a:endParaRPr lang="en-US" sz="2800" dirty="0">
              <a:solidFill>
                <a:schemeClr val="bg2"/>
              </a:solidFill>
            </a:endParaRPr>
          </a:p>
        </p:txBody>
      </p:sp>
      <p:sp>
        <p:nvSpPr>
          <p:cNvPr id="4" name="Text Placeholder 3">
            <a:extLst>
              <a:ext uri="{FF2B5EF4-FFF2-40B4-BE49-F238E27FC236}">
                <a16:creationId xmlns:a16="http://schemas.microsoft.com/office/drawing/2014/main" id="{CADCE15B-FC32-B32B-C58A-DF24432E19DF}"/>
              </a:ext>
            </a:extLst>
          </p:cNvPr>
          <p:cNvSpPr>
            <a:spLocks noGrp="1"/>
          </p:cNvSpPr>
          <p:nvPr>
            <p:ph type="body" sz="half" idx="15"/>
          </p:nvPr>
        </p:nvSpPr>
        <p:spPr>
          <a:xfrm>
            <a:off x="4449416" y="3002228"/>
            <a:ext cx="3298956" cy="2879576"/>
          </a:xfrm>
        </p:spPr>
        <p:txBody>
          <a:bodyPr>
            <a:normAutofit/>
          </a:bodyPr>
          <a:lstStyle/>
          <a:p>
            <a:r>
              <a:rPr lang="en-US" sz="2000" dirty="0"/>
              <a:t>Moses kabwe</a:t>
            </a:r>
          </a:p>
        </p:txBody>
      </p:sp>
      <p:sp>
        <p:nvSpPr>
          <p:cNvPr id="5" name="Text Placeholder 4">
            <a:extLst>
              <a:ext uri="{FF2B5EF4-FFF2-40B4-BE49-F238E27FC236}">
                <a16:creationId xmlns:a16="http://schemas.microsoft.com/office/drawing/2014/main" id="{104E3B01-899D-E575-AA20-9BEE9DA55DE6}"/>
              </a:ext>
            </a:extLst>
          </p:cNvPr>
          <p:cNvSpPr>
            <a:spLocks noGrp="1"/>
          </p:cNvSpPr>
          <p:nvPr>
            <p:ph type="body" sz="quarter" idx="3"/>
          </p:nvPr>
        </p:nvSpPr>
        <p:spPr/>
        <p:txBody>
          <a:bodyPr/>
          <a:lstStyle/>
          <a:p>
            <a:r>
              <a:rPr lang="en-US" sz="2800" u="sng" dirty="0"/>
              <a:t>Team members</a:t>
            </a:r>
          </a:p>
        </p:txBody>
      </p:sp>
      <p:sp>
        <p:nvSpPr>
          <p:cNvPr id="6" name="Text Placeholder 5">
            <a:extLst>
              <a:ext uri="{FF2B5EF4-FFF2-40B4-BE49-F238E27FC236}">
                <a16:creationId xmlns:a16="http://schemas.microsoft.com/office/drawing/2014/main" id="{0ECDCF66-5BBD-1E38-FA8A-314F84E22C9A}"/>
              </a:ext>
            </a:extLst>
          </p:cNvPr>
          <p:cNvSpPr>
            <a:spLocks noGrp="1"/>
          </p:cNvSpPr>
          <p:nvPr>
            <p:ph type="body" sz="half" idx="16"/>
          </p:nvPr>
        </p:nvSpPr>
        <p:spPr>
          <a:xfrm>
            <a:off x="4431294" y="3674381"/>
            <a:ext cx="3299821" cy="2879576"/>
          </a:xfrm>
        </p:spPr>
        <p:txBody>
          <a:bodyPr>
            <a:normAutofit/>
          </a:bodyPr>
          <a:lstStyle/>
          <a:p>
            <a:r>
              <a:rPr lang="en-US" sz="2000" dirty="0"/>
              <a:t>Louis mubanga</a:t>
            </a:r>
          </a:p>
        </p:txBody>
      </p:sp>
      <p:sp>
        <p:nvSpPr>
          <p:cNvPr id="7" name="Text Placeholder 6">
            <a:extLst>
              <a:ext uri="{FF2B5EF4-FFF2-40B4-BE49-F238E27FC236}">
                <a16:creationId xmlns:a16="http://schemas.microsoft.com/office/drawing/2014/main" id="{AFD6D1A5-53A4-E8E3-7A0E-A006663966B3}"/>
              </a:ext>
            </a:extLst>
          </p:cNvPr>
          <p:cNvSpPr>
            <a:spLocks noGrp="1"/>
          </p:cNvSpPr>
          <p:nvPr>
            <p:ph type="body" sz="quarter" idx="13"/>
          </p:nvPr>
        </p:nvSpPr>
        <p:spPr>
          <a:xfrm>
            <a:off x="170769" y="1943100"/>
            <a:ext cx="2993142" cy="1588770"/>
          </a:xfrm>
        </p:spPr>
        <p:txBody>
          <a:bodyPr/>
          <a:lstStyle/>
          <a:p>
            <a:endParaRPr lang="en-US" sz="2800" dirty="0"/>
          </a:p>
          <a:p>
            <a:endParaRPr lang="en-US" sz="2800" dirty="0"/>
          </a:p>
          <a:p>
            <a:endParaRPr lang="en-US" dirty="0"/>
          </a:p>
        </p:txBody>
      </p:sp>
      <p:sp>
        <p:nvSpPr>
          <p:cNvPr id="8" name="Text Placeholder 7">
            <a:extLst>
              <a:ext uri="{FF2B5EF4-FFF2-40B4-BE49-F238E27FC236}">
                <a16:creationId xmlns:a16="http://schemas.microsoft.com/office/drawing/2014/main" id="{79BB75C2-3A4E-1AC3-868E-BEF700C39BC7}"/>
              </a:ext>
            </a:extLst>
          </p:cNvPr>
          <p:cNvSpPr>
            <a:spLocks noGrp="1"/>
          </p:cNvSpPr>
          <p:nvPr>
            <p:ph type="body" sz="half" idx="17"/>
          </p:nvPr>
        </p:nvSpPr>
        <p:spPr>
          <a:xfrm>
            <a:off x="4475283" y="4243664"/>
            <a:ext cx="3291211" cy="2879576"/>
          </a:xfrm>
        </p:spPr>
        <p:txBody>
          <a:bodyPr/>
          <a:lstStyle/>
          <a:p>
            <a:r>
              <a:rPr lang="en-US" sz="2000" dirty="0"/>
              <a:t>Reagan Chalwe</a:t>
            </a:r>
            <a:endParaRPr lang="en-US" dirty="0"/>
          </a:p>
          <a:p>
            <a:r>
              <a:rPr lang="en-US" sz="2000" dirty="0">
                <a:effectLst/>
                <a:ea typeface="Times New Roman" panose="02020603050405020304" pitchFamily="18" charset="0"/>
              </a:rPr>
              <a:t>Euphresia Namangolwa Muyangwa</a:t>
            </a:r>
            <a:endParaRPr lang="en-US" sz="1800" dirty="0">
              <a:effectLst/>
              <a:latin typeface="Times New Roman" panose="02020603050405020304" pitchFamily="18" charset="0"/>
              <a:ea typeface="Times New Roman" panose="02020603050405020304" pitchFamily="18" charset="0"/>
            </a:endParaRPr>
          </a:p>
          <a:p>
            <a:r>
              <a:rPr lang="en-US" sz="2000" dirty="0">
                <a:effectLst/>
                <a:ea typeface="Times New Roman" panose="02020603050405020304" pitchFamily="18" charset="0"/>
              </a:rPr>
              <a:t>Ngenda Katungu</a:t>
            </a:r>
            <a:endParaRPr lang="en-US" sz="2000" dirty="0"/>
          </a:p>
        </p:txBody>
      </p:sp>
      <p:pic>
        <p:nvPicPr>
          <p:cNvPr id="9" name="Picture 8">
            <a:extLst>
              <a:ext uri="{FF2B5EF4-FFF2-40B4-BE49-F238E27FC236}">
                <a16:creationId xmlns:a16="http://schemas.microsoft.com/office/drawing/2014/main" id="{E6620943-1073-484C-9EC3-81DC7B8C8A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1" y="2127418"/>
            <a:ext cx="2446020" cy="2653630"/>
          </a:xfrm>
          <a:prstGeom prst="rect">
            <a:avLst/>
          </a:prstGeom>
          <a:noFill/>
          <a:ln>
            <a:noFill/>
          </a:ln>
        </p:spPr>
      </p:pic>
    </p:spTree>
    <p:extLst>
      <p:ext uri="{BB962C8B-B14F-4D97-AF65-F5344CB8AC3E}">
        <p14:creationId xmlns:p14="http://schemas.microsoft.com/office/powerpoint/2010/main" val="49710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406924-8659-06CE-4E72-166A5B63F0E0}"/>
              </a:ext>
            </a:extLst>
          </p:cNvPr>
          <p:cNvSpPr>
            <a:spLocks noGrp="1"/>
          </p:cNvSpPr>
          <p:nvPr>
            <p:ph type="body" sz="half" idx="2"/>
          </p:nvPr>
        </p:nvSpPr>
        <p:spPr>
          <a:xfrm>
            <a:off x="2159685" y="1503949"/>
            <a:ext cx="8379978" cy="4752472"/>
          </a:xfrm>
        </p:spPr>
        <p:txBody>
          <a:bodyPr>
            <a:normAutofit/>
          </a:bodyPr>
          <a:lstStyle/>
          <a:p>
            <a:r>
              <a:rPr lang="en-US" sz="2800" dirty="0">
                <a:latin typeface="Times New Roman" panose="02020603050405020304" pitchFamily="18" charset="0"/>
                <a:cs typeface="Times New Roman" panose="02020603050405020304" pitchFamily="18" charset="0"/>
              </a:rPr>
              <a:t>We are Team kabwe from Zambia affiliated with ZCAS University. Our project is focused on securing fair loans for farmers through verifiable digital identities and empowering smallholder farmers with blockchain-based land ownership IDs</a:t>
            </a:r>
          </a:p>
        </p:txBody>
      </p:sp>
    </p:spTree>
    <p:extLst>
      <p:ext uri="{BB962C8B-B14F-4D97-AF65-F5344CB8AC3E}">
        <p14:creationId xmlns:p14="http://schemas.microsoft.com/office/powerpoint/2010/main" val="203347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B4D8-A153-423F-9AF4-DF4886116E83}"/>
              </a:ext>
            </a:extLst>
          </p:cNvPr>
          <p:cNvSpPr>
            <a:spLocks noGrp="1"/>
          </p:cNvSpPr>
          <p:nvPr>
            <p:ph type="title"/>
          </p:nvPr>
        </p:nvSpPr>
        <p:spPr>
          <a:xfrm>
            <a:off x="2954508" y="0"/>
            <a:ext cx="6189492" cy="669758"/>
          </a:xfrm>
        </p:spPr>
        <p:txBody>
          <a:bodyPr/>
          <a:lstStyle/>
          <a:p>
            <a:r>
              <a:rPr lang="en-US" u="sng" dirty="0"/>
              <a:t>Problem background</a:t>
            </a:r>
          </a:p>
        </p:txBody>
      </p:sp>
      <p:sp>
        <p:nvSpPr>
          <p:cNvPr id="3" name="Content Placeholder 2">
            <a:extLst>
              <a:ext uri="{FF2B5EF4-FFF2-40B4-BE49-F238E27FC236}">
                <a16:creationId xmlns:a16="http://schemas.microsoft.com/office/drawing/2014/main" id="{6C8E281D-4BDE-BCF4-433A-5BF386A55EFF}"/>
              </a:ext>
            </a:extLst>
          </p:cNvPr>
          <p:cNvSpPr>
            <a:spLocks noGrp="1"/>
          </p:cNvSpPr>
          <p:nvPr>
            <p:ph idx="1"/>
          </p:nvPr>
        </p:nvSpPr>
        <p:spPr>
          <a:xfrm>
            <a:off x="6437906" y="1024289"/>
            <a:ext cx="5412188" cy="391427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absence of </a:t>
            </a:r>
            <a:r>
              <a:rPr lang="en-US" sz="2400" b="1" dirty="0">
                <a:latin typeface="Times New Roman" panose="02020603050405020304" pitchFamily="18" charset="0"/>
                <a:cs typeface="Times New Roman" panose="02020603050405020304" pitchFamily="18" charset="0"/>
              </a:rPr>
              <a:t>verifiable digital identities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land ownership records</a:t>
            </a:r>
            <a:r>
              <a:rPr lang="en-US" sz="2400" dirty="0">
                <a:latin typeface="Times New Roman" panose="02020603050405020304" pitchFamily="18" charset="0"/>
                <a:cs typeface="Times New Roman" panose="02020603050405020304" pitchFamily="18" charset="0"/>
              </a:rPr>
              <a:t> locks farmers out of:</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Government subsidies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Bank loans &amp; insurance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Fair market access 📊</a:t>
            </a:r>
          </a:p>
          <a:p>
            <a:pPr marL="0" indent="0">
              <a:buNone/>
            </a:pPr>
            <a:endParaRPr lang="en-US" dirty="0"/>
          </a:p>
        </p:txBody>
      </p:sp>
      <p:sp>
        <p:nvSpPr>
          <p:cNvPr id="4" name="Text Placeholder 3">
            <a:extLst>
              <a:ext uri="{FF2B5EF4-FFF2-40B4-BE49-F238E27FC236}">
                <a16:creationId xmlns:a16="http://schemas.microsoft.com/office/drawing/2014/main" id="{CD10B868-3348-84F5-2796-2F632F784B05}"/>
              </a:ext>
            </a:extLst>
          </p:cNvPr>
          <p:cNvSpPr>
            <a:spLocks noGrp="1"/>
          </p:cNvSpPr>
          <p:nvPr>
            <p:ph type="body" sz="half" idx="2"/>
          </p:nvPr>
        </p:nvSpPr>
        <p:spPr>
          <a:xfrm>
            <a:off x="131097" y="1024289"/>
            <a:ext cx="6189491" cy="5833710"/>
          </a:xfrm>
        </p:spPr>
        <p:txBody>
          <a:bodyPr>
            <a:normAutofit fontScale="40000" lnSpcReduction="20000"/>
          </a:bodyPr>
          <a:lstStyle/>
          <a:p>
            <a:r>
              <a:rPr lang="en-US" sz="6000" u="sng" dirty="0">
                <a:latin typeface="Times New Roman" panose="02020603050405020304" pitchFamily="18" charset="0"/>
                <a:cs typeface="Times New Roman" panose="02020603050405020304" pitchFamily="18" charset="0"/>
              </a:rPr>
              <a:t>Industry: </a:t>
            </a:r>
            <a:r>
              <a:rPr lang="en-US" sz="6000" dirty="0">
                <a:latin typeface="Times New Roman" panose="02020603050405020304" pitchFamily="18" charset="0"/>
                <a:cs typeface="Times New Roman" panose="02020603050405020304" pitchFamily="18" charset="0"/>
              </a:rPr>
              <a:t>Agriculture &amp; financial inclusion (smallholder farmers in southern Africa).</a:t>
            </a:r>
          </a:p>
          <a:p>
            <a:r>
              <a:rPr lang="en-US" sz="6000" b="1" u="sng" dirty="0">
                <a:latin typeface="Times New Roman" panose="02020603050405020304" pitchFamily="18" charset="0"/>
                <a:cs typeface="Times New Roman" panose="02020603050405020304" pitchFamily="18" charset="0"/>
              </a:rPr>
              <a:t>Context &amp; Setting</a:t>
            </a:r>
          </a:p>
          <a:p>
            <a:r>
              <a:rPr lang="en-US" sz="6000" dirty="0">
                <a:latin typeface="Times New Roman" panose="02020603050405020304" pitchFamily="18" charset="0"/>
                <a:cs typeface="Times New Roman" panose="02020603050405020304" pitchFamily="18" charset="0"/>
              </a:rPr>
              <a:t>Smallholder farmers in </a:t>
            </a:r>
            <a:r>
              <a:rPr lang="en-US" sz="6000" b="1" dirty="0">
                <a:latin typeface="Times New Roman" panose="02020603050405020304" pitchFamily="18" charset="0"/>
                <a:cs typeface="Times New Roman" panose="02020603050405020304" pitchFamily="18" charset="0"/>
              </a:rPr>
              <a:t>Southern Africa</a:t>
            </a:r>
            <a:r>
              <a:rPr lang="en-US" sz="6000" dirty="0">
                <a:latin typeface="Times New Roman" panose="02020603050405020304" pitchFamily="18" charset="0"/>
                <a:cs typeface="Times New Roman" panose="02020603050405020304" pitchFamily="18" charset="0"/>
              </a:rPr>
              <a:t> form the backbone of regional food security and livelihoods, yet they remain trapped in a cycle of financial exclusion and vulnerability.</a:t>
            </a:r>
          </a:p>
          <a:p>
            <a:endParaRPr lang="en-US" sz="6000" dirty="0">
              <a:latin typeface="Times New Roman" panose="02020603050405020304" pitchFamily="18" charset="0"/>
              <a:cs typeface="Times New Roman" panose="02020603050405020304" pitchFamily="18" charset="0"/>
            </a:endParaRPr>
          </a:p>
          <a:p>
            <a:r>
              <a:rPr lang="en-US" sz="6000" b="1" u="sng" dirty="0">
                <a:latin typeface="Times New Roman" panose="02020603050405020304" pitchFamily="18" charset="0"/>
                <a:cs typeface="Times New Roman" panose="02020603050405020304" pitchFamily="18" charset="0"/>
              </a:rPr>
              <a:t>Current Pain Points</a:t>
            </a:r>
          </a:p>
          <a:p>
            <a:r>
              <a:rPr lang="en-US" sz="6000" b="1" dirty="0">
                <a:latin typeface="Times New Roman" panose="02020603050405020304" pitchFamily="18" charset="0"/>
                <a:cs typeface="Times New Roman" panose="02020603050405020304" pitchFamily="18" charset="0"/>
              </a:rPr>
              <a:t>No Trusted Identity System</a:t>
            </a:r>
            <a:r>
              <a:rPr lang="en-US" sz="6000" dirty="0">
                <a:latin typeface="Times New Roman" panose="02020603050405020304" pitchFamily="18" charset="0"/>
                <a:cs typeface="Times New Roman" panose="02020603050405020304" pitchFamily="18" charset="0"/>
              </a:rPr>
              <a:t> → Farmers are "invisible" to banks/government</a:t>
            </a:r>
            <a:br>
              <a:rPr lang="en-US" sz="6000" dirty="0">
                <a:latin typeface="Times New Roman" panose="02020603050405020304" pitchFamily="18" charset="0"/>
                <a:cs typeface="Times New Roman" panose="02020603050405020304" pitchFamily="18" charset="0"/>
              </a:rPr>
            </a:br>
            <a:r>
              <a:rPr lang="en-US" sz="6000" b="1" dirty="0">
                <a:latin typeface="Times New Roman" panose="02020603050405020304" pitchFamily="18" charset="0"/>
                <a:cs typeface="Times New Roman" panose="02020603050405020304" pitchFamily="18" charset="0"/>
              </a:rPr>
              <a:t>Manual Processes</a:t>
            </a:r>
            <a:r>
              <a:rPr lang="en-US" sz="6000" dirty="0">
                <a:latin typeface="Times New Roman" panose="02020603050405020304" pitchFamily="18" charset="0"/>
                <a:cs typeface="Times New Roman" panose="02020603050405020304" pitchFamily="18" charset="0"/>
              </a:rPr>
              <a:t> → Paper-based records delay aid and loans for months</a:t>
            </a:r>
          </a:p>
          <a:p>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92CC-DF2A-38E5-24C8-FFCC5AECDCDC}"/>
              </a:ext>
            </a:extLst>
          </p:cNvPr>
          <p:cNvSpPr>
            <a:spLocks noGrp="1"/>
          </p:cNvSpPr>
          <p:nvPr>
            <p:ph type="title"/>
          </p:nvPr>
        </p:nvSpPr>
        <p:spPr>
          <a:xfrm>
            <a:off x="1195941" y="-108284"/>
            <a:ext cx="10071614" cy="1327484"/>
          </a:xfrm>
        </p:spPr>
        <p:txBody>
          <a:bodyPr/>
          <a:lstStyle/>
          <a:p>
            <a:r>
              <a:rPr lang="en-US" b="1" u="sng" dirty="0"/>
              <a:t>Problem Statement &amp; Significance</a:t>
            </a:r>
            <a:br>
              <a:rPr lang="en-US" b="1" dirty="0"/>
            </a:br>
            <a:endParaRPr lang="en-US" dirty="0"/>
          </a:p>
        </p:txBody>
      </p:sp>
      <p:sp>
        <p:nvSpPr>
          <p:cNvPr id="3" name="Content Placeholder 2">
            <a:extLst>
              <a:ext uri="{FF2B5EF4-FFF2-40B4-BE49-F238E27FC236}">
                <a16:creationId xmlns:a16="http://schemas.microsoft.com/office/drawing/2014/main" id="{0778890E-E5D5-34AA-F043-A739FB5BCF25}"/>
              </a:ext>
            </a:extLst>
          </p:cNvPr>
          <p:cNvSpPr>
            <a:spLocks noGrp="1"/>
          </p:cNvSpPr>
          <p:nvPr>
            <p:ph idx="1"/>
          </p:nvPr>
        </p:nvSpPr>
        <p:spPr>
          <a:xfrm>
            <a:off x="5550568" y="1515980"/>
            <a:ext cx="6448927" cy="5342020"/>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Why It Matters</a:t>
            </a:r>
          </a:p>
          <a:p>
            <a:pPr>
              <a:buFont typeface="+mj-lt"/>
              <a:buAutoNum type="arabicPeriod"/>
            </a:pPr>
            <a:r>
              <a:rPr lang="en-US" sz="2100" b="1" dirty="0">
                <a:latin typeface="Times New Roman" panose="02020603050405020304" pitchFamily="18" charset="0"/>
                <a:cs typeface="Times New Roman" panose="02020603050405020304" pitchFamily="18" charset="0"/>
              </a:rPr>
              <a:t>So</a:t>
            </a:r>
            <a:r>
              <a:rPr lang="en-US" sz="2100" b="1" u="sng" dirty="0">
                <a:latin typeface="Times New Roman" panose="02020603050405020304" pitchFamily="18" charset="0"/>
                <a:cs typeface="Times New Roman" panose="02020603050405020304" pitchFamily="18" charset="0"/>
              </a:rPr>
              <a:t>cial/Economic Impact</a:t>
            </a:r>
            <a:r>
              <a:rPr lang="en-US" sz="2100" u="sng" dirty="0">
                <a:latin typeface="Times New Roman" panose="02020603050405020304" pitchFamily="18" charset="0"/>
                <a:cs typeface="Times New Roman" panose="02020603050405020304" pitchFamily="18" charset="0"/>
              </a:rPr>
              <a:t>:</a:t>
            </a:r>
          </a:p>
          <a:p>
            <a:pPr lvl="1"/>
            <a:r>
              <a:rPr lang="en-US" sz="2100" dirty="0">
                <a:latin typeface="Times New Roman" panose="02020603050405020304" pitchFamily="18" charset="0"/>
                <a:cs typeface="Times New Roman" panose="02020603050405020304" pitchFamily="18" charset="0"/>
              </a:rPr>
              <a:t>Affects over 40 million smallholder</a:t>
            </a:r>
            <a:r>
              <a:rPr lang="en-US" sz="2100" b="1" dirty="0">
                <a:latin typeface="Times New Roman" panose="02020603050405020304" pitchFamily="18" charset="0"/>
                <a:cs typeface="Times New Roman" panose="02020603050405020304" pitchFamily="18" charset="0"/>
              </a:rPr>
              <a:t> farmers</a:t>
            </a:r>
            <a:r>
              <a:rPr lang="en-US" sz="2100" dirty="0">
                <a:latin typeface="Times New Roman" panose="02020603050405020304" pitchFamily="18" charset="0"/>
                <a:cs typeface="Times New Roman" panose="02020603050405020304" pitchFamily="18" charset="0"/>
              </a:rPr>
              <a:t> in Southern Africa (</a:t>
            </a:r>
            <a:r>
              <a:rPr lang="en-US" sz="2100" i="1" dirty="0">
                <a:latin typeface="Times New Roman" panose="02020603050405020304" pitchFamily="18" charset="0"/>
                <a:cs typeface="Times New Roman" panose="02020603050405020304" pitchFamily="18" charset="0"/>
              </a:rPr>
              <a:t>World Bank, 2023</a:t>
            </a:r>
            <a:r>
              <a:rPr lang="en-US" sz="2100" dirty="0">
                <a:latin typeface="Times New Roman" panose="02020603050405020304" pitchFamily="18" charset="0"/>
                <a:cs typeface="Times New Roman" panose="02020603050405020304" pitchFamily="18" charset="0"/>
              </a:rPr>
              <a:t>).</a:t>
            </a:r>
          </a:p>
          <a:p>
            <a:pPr lvl="1"/>
            <a:r>
              <a:rPr lang="en-US" sz="2100" dirty="0">
                <a:latin typeface="Times New Roman" panose="02020603050405020304" pitchFamily="18" charset="0"/>
                <a:cs typeface="Times New Roman" panose="02020603050405020304" pitchFamily="18" charset="0"/>
              </a:rPr>
              <a:t>Fraud drains </a:t>
            </a:r>
            <a:r>
              <a:rPr lang="en-US" sz="2100" b="1" dirty="0">
                <a:latin typeface="Times New Roman" panose="02020603050405020304" pitchFamily="18" charset="0"/>
                <a:cs typeface="Times New Roman" panose="02020603050405020304" pitchFamily="18" charset="0"/>
              </a:rPr>
              <a:t>$300M annually</a:t>
            </a:r>
            <a:r>
              <a:rPr lang="en-US" sz="2100" dirty="0">
                <a:latin typeface="Times New Roman" panose="02020603050405020304" pitchFamily="18" charset="0"/>
                <a:cs typeface="Times New Roman" panose="02020603050405020304" pitchFamily="18" charset="0"/>
              </a:rPr>
              <a:t> from agricultural subsidies in the region (</a:t>
            </a:r>
            <a:r>
              <a:rPr lang="en-US" sz="2100" i="1" dirty="0">
                <a:latin typeface="Times New Roman" panose="02020603050405020304" pitchFamily="18" charset="0"/>
                <a:cs typeface="Times New Roman" panose="02020603050405020304" pitchFamily="18" charset="0"/>
              </a:rPr>
              <a:t>FAO, 2022</a:t>
            </a:r>
            <a:r>
              <a:rPr lang="en-US" sz="2100" dirty="0">
                <a:latin typeface="Times New Roman" panose="02020603050405020304" pitchFamily="18" charset="0"/>
                <a:cs typeface="Times New Roman" panose="02020603050405020304" pitchFamily="18" charset="0"/>
              </a:rPr>
              <a:t>).</a:t>
            </a:r>
          </a:p>
          <a:p>
            <a:pPr>
              <a:buFont typeface="+mj-lt"/>
              <a:buAutoNum type="arabicPeriod"/>
            </a:pPr>
            <a:r>
              <a:rPr lang="en-US" sz="2100" b="1" u="sng" dirty="0">
                <a:latin typeface="Times New Roman" panose="02020603050405020304" pitchFamily="18" charset="0"/>
                <a:cs typeface="Times New Roman" panose="02020603050405020304" pitchFamily="18" charset="0"/>
              </a:rPr>
              <a:t>Equity Implications</a:t>
            </a:r>
            <a:r>
              <a:rPr lang="en-US" sz="2100" dirty="0">
                <a:latin typeface="Times New Roman" panose="02020603050405020304" pitchFamily="18" charset="0"/>
                <a:cs typeface="Times New Roman" panose="02020603050405020304" pitchFamily="18" charset="0"/>
              </a:rPr>
              <a:t>:</a:t>
            </a:r>
          </a:p>
          <a:p>
            <a:pPr lvl="1"/>
            <a:r>
              <a:rPr lang="en-US" sz="2100" dirty="0">
                <a:latin typeface="Times New Roman" panose="02020603050405020304" pitchFamily="18" charset="0"/>
                <a:cs typeface="Times New Roman" panose="02020603050405020304" pitchFamily="18" charset="0"/>
              </a:rPr>
              <a:t>Women farmers (60% of the workforce) face </a:t>
            </a:r>
            <a:r>
              <a:rPr lang="en-US" sz="2100" b="1" dirty="0">
                <a:latin typeface="Times New Roman" panose="02020603050405020304" pitchFamily="18" charset="0"/>
                <a:cs typeface="Times New Roman" panose="02020603050405020304" pitchFamily="18" charset="0"/>
              </a:rPr>
              <a:t>double exclusion</a:t>
            </a:r>
            <a:r>
              <a:rPr lang="en-US" sz="2100" dirty="0">
                <a:latin typeface="Times New Roman" panose="02020603050405020304" pitchFamily="18" charset="0"/>
                <a:cs typeface="Times New Roman" panose="02020603050405020304" pitchFamily="18" charset="0"/>
              </a:rPr>
              <a:t> due to discriminatory land laws.</a:t>
            </a:r>
          </a:p>
          <a:p>
            <a:pPr>
              <a:buFont typeface="+mj-lt"/>
              <a:buAutoNum type="arabicPeriod"/>
            </a:pPr>
            <a:r>
              <a:rPr lang="en-US" sz="2100" b="1" u="sng" dirty="0">
                <a:latin typeface="Times New Roman" panose="02020603050405020304" pitchFamily="18" charset="0"/>
                <a:cs typeface="Times New Roman" panose="02020603050405020304" pitchFamily="18" charset="0"/>
              </a:rPr>
              <a:t>Environmental Risks</a:t>
            </a:r>
            <a:r>
              <a:rPr lang="en-US" sz="2100" u="sng" dirty="0">
                <a:latin typeface="Times New Roman" panose="02020603050405020304" pitchFamily="18" charset="0"/>
                <a:cs typeface="Times New Roman" panose="02020603050405020304" pitchFamily="18" charset="0"/>
              </a:rPr>
              <a:t>:</a:t>
            </a:r>
          </a:p>
          <a:p>
            <a:pPr lvl="1"/>
            <a:r>
              <a:rPr lang="en-US" sz="2100" dirty="0">
                <a:latin typeface="Times New Roman" panose="02020603050405020304" pitchFamily="18" charset="0"/>
                <a:cs typeface="Times New Roman" panose="02020603050405020304" pitchFamily="18" charset="0"/>
              </a:rPr>
              <a:t>Without insurance/tools, farmers </a:t>
            </a:r>
            <a:r>
              <a:rPr lang="en-US" sz="2100" b="1" dirty="0">
                <a:latin typeface="Times New Roman" panose="02020603050405020304" pitchFamily="18" charset="0"/>
                <a:cs typeface="Times New Roman" panose="02020603050405020304" pitchFamily="18" charset="0"/>
              </a:rPr>
              <a:t>cannot adapt</a:t>
            </a:r>
            <a:r>
              <a:rPr lang="en-US" sz="2100" dirty="0">
                <a:latin typeface="Times New Roman" panose="02020603050405020304" pitchFamily="18" charset="0"/>
                <a:cs typeface="Times New Roman" panose="02020603050405020304" pitchFamily="18" charset="0"/>
              </a:rPr>
              <a:t> to droughts/floods, and worsening food shortages.</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u="sng" dirty="0">
              <a:latin typeface="Times New Roman" panose="02020603050405020304" pitchFamily="18" charset="0"/>
              <a:cs typeface="Times New Roman" panose="02020603050405020304" pitchFamily="18" charset="0"/>
            </a:endParaRPr>
          </a:p>
          <a:p>
            <a:endParaRPr lang="en-US" dirty="0"/>
          </a:p>
        </p:txBody>
      </p:sp>
      <p:sp>
        <p:nvSpPr>
          <p:cNvPr id="4" name="Text Placeholder 3">
            <a:extLst>
              <a:ext uri="{FF2B5EF4-FFF2-40B4-BE49-F238E27FC236}">
                <a16:creationId xmlns:a16="http://schemas.microsoft.com/office/drawing/2014/main" id="{D54BA51C-9C93-6EEA-49F4-B7DA8DA1EF9E}"/>
              </a:ext>
            </a:extLst>
          </p:cNvPr>
          <p:cNvSpPr>
            <a:spLocks noGrp="1"/>
          </p:cNvSpPr>
          <p:nvPr>
            <p:ph type="body" sz="half" idx="2"/>
          </p:nvPr>
        </p:nvSpPr>
        <p:spPr>
          <a:xfrm>
            <a:off x="192506" y="1219200"/>
            <a:ext cx="4908884" cy="5342021"/>
          </a:xfrm>
        </p:spPr>
        <p:txBody>
          <a:bodyPr>
            <a:noAutofit/>
          </a:bodyPr>
          <a:lstStyle/>
          <a:p>
            <a:r>
              <a:rPr lang="en-US" sz="2800" i="1" dirty="0">
                <a:latin typeface="Times New Roman" panose="02020603050405020304" pitchFamily="18" charset="0"/>
                <a:cs typeface="Times New Roman" panose="02020603050405020304" pitchFamily="18" charset="0"/>
              </a:rPr>
              <a:t>Currently, the lack of verifiable digital identities and land records for smallholder farmers in Southern Africa prevents access to subsidies, loans, and insurance. This exclusion perpetuates poverty, enables fraud, and undermines climate resilience, threatening regional food security.</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846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276A1-C515-9B98-62F7-5E1C98849730}"/>
              </a:ext>
            </a:extLst>
          </p:cNvPr>
          <p:cNvSpPr>
            <a:spLocks noGrp="1"/>
          </p:cNvSpPr>
          <p:nvPr>
            <p:ph type="title"/>
          </p:nvPr>
        </p:nvSpPr>
        <p:spPr>
          <a:xfrm>
            <a:off x="917228" y="24063"/>
            <a:ext cx="9879109" cy="1042737"/>
          </a:xfrm>
        </p:spPr>
        <p:txBody>
          <a:bodyPr>
            <a:normAutofit/>
          </a:bodyPr>
          <a:lstStyle/>
          <a:p>
            <a:r>
              <a:rPr lang="en-US" b="1" u="sng" dirty="0"/>
              <a:t>Solution Overview</a:t>
            </a:r>
            <a:br>
              <a:rPr lang="en-US" b="1" dirty="0"/>
            </a:br>
            <a:endParaRPr lang="en-US" dirty="0"/>
          </a:p>
        </p:txBody>
      </p:sp>
      <p:sp>
        <p:nvSpPr>
          <p:cNvPr id="3" name="Content Placeholder 2">
            <a:extLst>
              <a:ext uri="{FF2B5EF4-FFF2-40B4-BE49-F238E27FC236}">
                <a16:creationId xmlns:a16="http://schemas.microsoft.com/office/drawing/2014/main" id="{FBCC5A41-2EF1-2CD3-6B6C-3607701467D7}"/>
              </a:ext>
            </a:extLst>
          </p:cNvPr>
          <p:cNvSpPr>
            <a:spLocks noGrp="1"/>
          </p:cNvSpPr>
          <p:nvPr>
            <p:ph idx="1"/>
          </p:nvPr>
        </p:nvSpPr>
        <p:spPr>
          <a:xfrm>
            <a:off x="5550568" y="1331495"/>
            <a:ext cx="5598695" cy="5277852"/>
          </a:xfrm>
        </p:spPr>
        <p:txBody>
          <a:bodyPr>
            <a:normAutofit fontScale="92500"/>
          </a:bodyPr>
          <a:lstStyle/>
          <a:p>
            <a:pPr marL="0" indent="0">
              <a:buNone/>
            </a:pPr>
            <a:r>
              <a:rPr lang="en-US" sz="2400" dirty="0">
                <a:latin typeface="Times New Roman" panose="02020603050405020304" pitchFamily="18" charset="0"/>
                <a:cs typeface="Times New Roman" panose="02020603050405020304" pitchFamily="18" charset="0"/>
              </a:rPr>
              <a:t>                  </a:t>
            </a:r>
            <a:r>
              <a:rPr lang="en-US" sz="2600" u="sng" dirty="0">
                <a:latin typeface="Times New Roman" panose="02020603050405020304" pitchFamily="18" charset="0"/>
                <a:cs typeface="Times New Roman" panose="02020603050405020304" pitchFamily="18" charset="0"/>
              </a:rPr>
              <a:t>How it works</a:t>
            </a:r>
            <a:endParaRPr lang="en-US" sz="2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Biometric Digital IDs create </a:t>
            </a:r>
            <a:r>
              <a:rPr lang="en-US" sz="2400" b="1" dirty="0">
                <a:latin typeface="Times New Roman" panose="02020603050405020304" pitchFamily="18" charset="0"/>
                <a:cs typeface="Times New Roman" panose="02020603050405020304" pitchFamily="18" charset="0"/>
              </a:rPr>
              <a:t>unique, unforgeable identities</a:t>
            </a:r>
            <a:r>
              <a:rPr lang="en-US" sz="2400" dirty="0">
                <a:latin typeface="Times New Roman" panose="02020603050405020304" pitchFamily="18" charset="0"/>
                <a:cs typeface="Times New Roman" panose="02020603050405020304" pitchFamily="18" charset="0"/>
              </a:rPr>
              <a:t> for farmers</a:t>
            </a:r>
          </a:p>
          <a:p>
            <a:r>
              <a:rPr lang="en-US" sz="2400" dirty="0">
                <a:latin typeface="Times New Roman" panose="02020603050405020304" pitchFamily="18" charset="0"/>
                <a:cs typeface="Times New Roman" panose="02020603050405020304" pitchFamily="18" charset="0"/>
              </a:rPr>
              <a:t>Blockchain records </a:t>
            </a:r>
            <a:r>
              <a:rPr lang="en-US" sz="2400" b="1" dirty="0">
                <a:latin typeface="Times New Roman" panose="02020603050405020304" pitchFamily="18" charset="0"/>
                <a:cs typeface="Times New Roman" panose="02020603050405020304" pitchFamily="18" charset="0"/>
              </a:rPr>
              <a:t>tie identities to land GPS coordinates</a:t>
            </a:r>
            <a:r>
              <a:rPr lang="en-US" sz="2400" dirty="0">
                <a:latin typeface="Times New Roman" panose="02020603050405020304" pitchFamily="18" charset="0"/>
                <a:cs typeface="Times New Roman" panose="02020603050405020304" pitchFamily="18" charset="0"/>
              </a:rPr>
              <a:t>, exposing ghost beneficiaries</a:t>
            </a:r>
          </a:p>
          <a:p>
            <a:r>
              <a:rPr lang="en-US" sz="2400" dirty="0">
                <a:latin typeface="Times New Roman" panose="02020603050405020304" pitchFamily="18" charset="0"/>
                <a:cs typeface="Times New Roman" panose="02020603050405020304" pitchFamily="18" charset="0"/>
              </a:rPr>
              <a:t>Digital profiles include </a:t>
            </a:r>
            <a:r>
              <a:rPr lang="en-US" sz="2400" b="1" dirty="0">
                <a:latin typeface="Times New Roman" panose="02020603050405020304" pitchFamily="18" charset="0"/>
                <a:cs typeface="Times New Roman" panose="02020603050405020304" pitchFamily="18" charset="0"/>
              </a:rPr>
              <a:t>farming history</a:t>
            </a:r>
            <a:r>
              <a:rPr lang="en-US" sz="2400" dirty="0">
                <a:latin typeface="Times New Roman" panose="02020603050405020304" pitchFamily="18" charset="0"/>
                <a:cs typeface="Times New Roman" panose="02020603050405020304" pitchFamily="18" charset="0"/>
              </a:rPr>
              <a:t>, enabling parametric insurance (automatic payouts for droughts).</a:t>
            </a:r>
          </a:p>
          <a:p>
            <a:r>
              <a:rPr lang="en-US" sz="2400" b="1" dirty="0">
                <a:latin typeface="Times New Roman" panose="02020603050405020304" pitchFamily="18" charset="0"/>
                <a:cs typeface="Times New Roman" panose="02020603050405020304" pitchFamily="18" charset="0"/>
              </a:rPr>
              <a:t>API integrations</a:t>
            </a:r>
            <a:r>
              <a:rPr lang="en-US" sz="2400" dirty="0">
                <a:latin typeface="Times New Roman" panose="02020603050405020304" pitchFamily="18" charset="0"/>
                <a:cs typeface="Times New Roman" panose="02020603050405020304" pitchFamily="18" charset="0"/>
              </a:rPr>
              <a:t> connect farmers to e-commerce platforms and fair-price buyers.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436AA4E-CA20-A06D-D2E0-AA7F9D50A077}"/>
              </a:ext>
            </a:extLst>
          </p:cNvPr>
          <p:cNvSpPr>
            <a:spLocks noGrp="1"/>
          </p:cNvSpPr>
          <p:nvPr>
            <p:ph type="body" sz="half" idx="2"/>
          </p:nvPr>
        </p:nvSpPr>
        <p:spPr>
          <a:xfrm>
            <a:off x="112295" y="705854"/>
            <a:ext cx="4737170" cy="6015788"/>
          </a:xfrm>
        </p:spPr>
        <p:txBody>
          <a:bodyPr/>
          <a:lstStyle/>
          <a:p>
            <a:r>
              <a:rPr lang="en-US" sz="2400" b="1" u="sng" dirty="0">
                <a:latin typeface="Times New Roman" panose="02020603050405020304" pitchFamily="18" charset="0"/>
                <a:cs typeface="Times New Roman" panose="02020603050405020304" pitchFamily="18" charset="0"/>
              </a:rPr>
              <a:t>Proposed Solution</a:t>
            </a:r>
          </a:p>
          <a:p>
            <a:r>
              <a:rPr lang="en-US" sz="2400" i="1" dirty="0">
                <a:latin typeface="Times New Roman" panose="02020603050405020304" pitchFamily="18" charset="0"/>
                <a:cs typeface="Times New Roman" panose="02020603050405020304" pitchFamily="18" charset="0"/>
              </a:rPr>
              <a:t>Our solution, the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SADC Digital Farmer ID</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leverages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biometric authentication and blockchain technology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to solve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financial exclusion and fraud in Southern African agriculture.</a:t>
            </a:r>
            <a:endParaRPr lang="en-US" sz="2400"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We empower farmers with a secure digital identity that unlocks subsidies, loans, and agritech tools—all while protecting their data sovereignty."</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95030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7684-BB38-A0BD-CF8C-A2319EEA5997}"/>
              </a:ext>
            </a:extLst>
          </p:cNvPr>
          <p:cNvSpPr>
            <a:spLocks noGrp="1"/>
          </p:cNvSpPr>
          <p:nvPr>
            <p:ph type="title"/>
          </p:nvPr>
        </p:nvSpPr>
        <p:spPr>
          <a:xfrm>
            <a:off x="2085474" y="0"/>
            <a:ext cx="8518358" cy="1235241"/>
          </a:xfrm>
        </p:spPr>
        <p:txBody>
          <a:bodyPr>
            <a:normAutofit fontScale="90000"/>
          </a:bodyPr>
          <a:lstStyle/>
          <a:p>
            <a:r>
              <a:rPr lang="en-US" sz="3100" b="1" u="sng" dirty="0"/>
              <a:t>Differentiation &amp; Key Contributions</a:t>
            </a:r>
            <a:br>
              <a:rPr lang="en-US" b="1" dirty="0"/>
            </a:br>
            <a:endParaRPr lang="en-US" dirty="0"/>
          </a:p>
        </p:txBody>
      </p:sp>
      <p:graphicFrame>
        <p:nvGraphicFramePr>
          <p:cNvPr id="6" name="Content Placeholder 5">
            <a:extLst>
              <a:ext uri="{FF2B5EF4-FFF2-40B4-BE49-F238E27FC236}">
                <a16:creationId xmlns:a16="http://schemas.microsoft.com/office/drawing/2014/main" id="{1451E29C-A7E4-BD84-5B84-07B0A0924198}"/>
              </a:ext>
            </a:extLst>
          </p:cNvPr>
          <p:cNvGraphicFramePr>
            <a:graphicFrameLocks noGrp="1"/>
          </p:cNvGraphicFramePr>
          <p:nvPr>
            <p:ph idx="1"/>
            <p:extLst>
              <p:ext uri="{D42A27DB-BD31-4B8C-83A1-F6EECF244321}">
                <p14:modId xmlns:p14="http://schemas.microsoft.com/office/powerpoint/2010/main" val="841831574"/>
              </p:ext>
            </p:extLst>
          </p:nvPr>
        </p:nvGraphicFramePr>
        <p:xfrm>
          <a:off x="329950" y="1684419"/>
          <a:ext cx="6648366" cy="3657601"/>
        </p:xfrm>
        <a:graphic>
          <a:graphicData uri="http://schemas.openxmlformats.org/drawingml/2006/table">
            <a:tbl>
              <a:tblPr firstRow="1" bandRow="1">
                <a:tableStyleId>{3C2FFA5D-87B4-456A-9821-1D502468CF0F}</a:tableStyleId>
              </a:tblPr>
              <a:tblGrid>
                <a:gridCol w="3324183">
                  <a:extLst>
                    <a:ext uri="{9D8B030D-6E8A-4147-A177-3AD203B41FA5}">
                      <a16:colId xmlns:a16="http://schemas.microsoft.com/office/drawing/2014/main" val="1561048396"/>
                    </a:ext>
                  </a:extLst>
                </a:gridCol>
                <a:gridCol w="3324183">
                  <a:extLst>
                    <a:ext uri="{9D8B030D-6E8A-4147-A177-3AD203B41FA5}">
                      <a16:colId xmlns:a16="http://schemas.microsoft.com/office/drawing/2014/main" val="1731942777"/>
                    </a:ext>
                  </a:extLst>
                </a:gridCol>
              </a:tblGrid>
              <a:tr h="690114">
                <a:tc>
                  <a:txBody>
                    <a:bodyPr/>
                    <a:lstStyle/>
                    <a:p>
                      <a:pPr algn="ctr"/>
                      <a:r>
                        <a:rPr lang="en-US" dirty="0">
                          <a:solidFill>
                            <a:schemeClr val="bg1"/>
                          </a:solidFill>
                        </a:rPr>
                        <a:t>Existing Solutions</a:t>
                      </a:r>
                    </a:p>
                  </a:txBody>
                  <a:tcPr/>
                </a:tc>
                <a:tc>
                  <a:txBody>
                    <a:bodyPr/>
                    <a:lstStyle/>
                    <a:p>
                      <a:pPr algn="ctr"/>
                      <a:r>
                        <a:rPr lang="en-US" dirty="0">
                          <a:solidFill>
                            <a:schemeClr val="bg1"/>
                          </a:solidFill>
                        </a:rPr>
                        <a:t>SADC Digital Farmer ID</a:t>
                      </a:r>
                    </a:p>
                  </a:txBody>
                  <a:tcPr/>
                </a:tc>
                <a:extLst>
                  <a:ext uri="{0D108BD9-81ED-4DB2-BD59-A6C34878D82A}">
                    <a16:rowId xmlns:a16="http://schemas.microsoft.com/office/drawing/2014/main" val="3633747685"/>
                  </a:ext>
                </a:extLst>
              </a:tr>
              <a:tr h="966159">
                <a:tc>
                  <a:txBody>
                    <a:bodyPr/>
                    <a:lstStyle/>
                    <a:p>
                      <a:pPr algn="ctr"/>
                      <a:r>
                        <a:rPr lang="en-US" dirty="0">
                          <a:latin typeface="Times New Roman" panose="02020603050405020304" pitchFamily="18" charset="0"/>
                          <a:cs typeface="Times New Roman" panose="02020603050405020304" pitchFamily="18" charset="0"/>
                        </a:rPr>
                        <a:t>Paper-based IDs (easily forged)</a:t>
                      </a:r>
                    </a:p>
                  </a:txBody>
                  <a:tcPr/>
                </a:tc>
                <a:tc>
                  <a:txBody>
                    <a:bodyPr/>
                    <a:lstStyle/>
                    <a:p>
                      <a:pPr algn="l"/>
                      <a:r>
                        <a:rPr lang="en-US" b="1" dirty="0">
                          <a:latin typeface="Times New Roman" panose="02020603050405020304" pitchFamily="18" charset="0"/>
                          <a:cs typeface="Times New Roman" panose="02020603050405020304" pitchFamily="18" charset="0"/>
                        </a:rPr>
                        <a:t>Biometric + blockchain</a:t>
                      </a:r>
                      <a:r>
                        <a:rPr lang="en-US" dirty="0">
                          <a:latin typeface="Times New Roman" panose="02020603050405020304" pitchFamily="18" charset="0"/>
                          <a:cs typeface="Times New Roman" panose="02020603050405020304" pitchFamily="18" charset="0"/>
                        </a:rPr>
                        <a:t> (tamper-proof)</a:t>
                      </a:r>
                    </a:p>
                  </a:txBody>
                  <a:tcPr/>
                </a:tc>
                <a:extLst>
                  <a:ext uri="{0D108BD9-81ED-4DB2-BD59-A6C34878D82A}">
                    <a16:rowId xmlns:a16="http://schemas.microsoft.com/office/drawing/2014/main" val="1499333636"/>
                  </a:ext>
                </a:extLst>
              </a:tr>
              <a:tr h="1035169">
                <a:tc>
                  <a:txBody>
                    <a:bodyPr/>
                    <a:lstStyle/>
                    <a:p>
                      <a:r>
                        <a:rPr lang="en-US" dirty="0">
                          <a:latin typeface="Times New Roman" panose="02020603050405020304" pitchFamily="18" charset="0"/>
                          <a:cs typeface="Times New Roman" panose="02020603050405020304" pitchFamily="18" charset="0"/>
                        </a:rPr>
                        <a:t>(banks/gov’ts don’t share data)</a:t>
                      </a:r>
                    </a:p>
                  </a:txBody>
                  <a:tcPr/>
                </a:tc>
                <a:tc>
                  <a:txBody>
                    <a:bodyPr/>
                    <a:lstStyle/>
                    <a:p>
                      <a:pPr algn="l"/>
                      <a:r>
                        <a:rPr lang="en-US" b="1" dirty="0">
                          <a:latin typeface="Times New Roman" panose="02020603050405020304" pitchFamily="18" charset="0"/>
                          <a:cs typeface="Times New Roman" panose="02020603050405020304" pitchFamily="18" charset="0"/>
                        </a:rPr>
                        <a:t>Interoperable APIs</a:t>
                      </a:r>
                      <a:r>
                        <a:rPr lang="en-US" dirty="0">
                          <a:latin typeface="Times New Roman" panose="02020603050405020304" pitchFamily="18" charset="0"/>
                          <a:cs typeface="Times New Roman" panose="02020603050405020304" pitchFamily="18" charset="0"/>
                        </a:rPr>
                        <a:t> (connects all stakeholders)</a:t>
                      </a:r>
                    </a:p>
                  </a:txBody>
                  <a:tcPr/>
                </a:tc>
                <a:extLst>
                  <a:ext uri="{0D108BD9-81ED-4DB2-BD59-A6C34878D82A}">
                    <a16:rowId xmlns:a16="http://schemas.microsoft.com/office/drawing/2014/main" val="570027001"/>
                  </a:ext>
                </a:extLst>
              </a:tr>
              <a:tr h="966159">
                <a:tc>
                  <a:txBody>
                    <a:bodyPr/>
                    <a:lstStyle/>
                    <a:p>
                      <a:r>
                        <a:rPr lang="en-US" i="1" dirty="0">
                          <a:latin typeface="Times New Roman" panose="02020603050405020304" pitchFamily="18" charset="0"/>
                          <a:cs typeface="Times New Roman" panose="02020603050405020304" pitchFamily="18" charset="0"/>
                        </a:rPr>
                        <a:t>Smartphone-dependent</a:t>
                      </a:r>
                      <a:r>
                        <a:rPr lang="en-US" dirty="0">
                          <a:latin typeface="Times New Roman" panose="02020603050405020304" pitchFamily="18" charset="0"/>
                          <a:cs typeface="Times New Roman" panose="02020603050405020304" pitchFamily="18" charset="0"/>
                        </a:rPr>
                        <a:t> (excludes rural farmers)</a:t>
                      </a:r>
                    </a:p>
                  </a:txBody>
                  <a:tcPr/>
                </a:tc>
                <a:tc>
                  <a:txBody>
                    <a:bodyPr/>
                    <a:lstStyle/>
                    <a:p>
                      <a:pPr algn="l"/>
                      <a:r>
                        <a:rPr lang="en-US" b="1" dirty="0">
                          <a:latin typeface="Times New Roman" panose="02020603050405020304" pitchFamily="18" charset="0"/>
                          <a:cs typeface="Times New Roman" panose="02020603050405020304" pitchFamily="18" charset="0"/>
                        </a:rPr>
                        <a:t>USSD/SMS access</a:t>
                      </a:r>
                      <a:r>
                        <a:rPr lang="en-US" dirty="0">
                          <a:latin typeface="Times New Roman" panose="02020603050405020304" pitchFamily="18" charset="0"/>
                          <a:cs typeface="Times New Roman" panose="02020603050405020304" pitchFamily="18" charset="0"/>
                        </a:rPr>
                        <a:t> (works on any phone)</a:t>
                      </a:r>
                    </a:p>
                  </a:txBody>
                  <a:tcPr/>
                </a:tc>
                <a:extLst>
                  <a:ext uri="{0D108BD9-81ED-4DB2-BD59-A6C34878D82A}">
                    <a16:rowId xmlns:a16="http://schemas.microsoft.com/office/drawing/2014/main" val="879877109"/>
                  </a:ext>
                </a:extLst>
              </a:tr>
            </a:tbl>
          </a:graphicData>
        </a:graphic>
      </p:graphicFrame>
      <p:sp>
        <p:nvSpPr>
          <p:cNvPr id="4" name="Text Placeholder 3">
            <a:extLst>
              <a:ext uri="{FF2B5EF4-FFF2-40B4-BE49-F238E27FC236}">
                <a16:creationId xmlns:a16="http://schemas.microsoft.com/office/drawing/2014/main" id="{D9579575-555D-A79D-ABD5-49073749D63D}"/>
              </a:ext>
            </a:extLst>
          </p:cNvPr>
          <p:cNvSpPr>
            <a:spLocks noGrp="1"/>
          </p:cNvSpPr>
          <p:nvPr>
            <p:ph type="body" sz="half" idx="2"/>
          </p:nvPr>
        </p:nvSpPr>
        <p:spPr>
          <a:xfrm>
            <a:off x="7122695" y="1074822"/>
            <a:ext cx="4940968" cy="5646820"/>
          </a:xfrm>
        </p:spPr>
        <p:txBody>
          <a:bodyPr>
            <a:normAutofit/>
          </a:bodyPr>
          <a:lstStyle/>
          <a:p>
            <a:r>
              <a:rPr lang="en-US" sz="2400" u="sng" dirty="0">
                <a:latin typeface="Times New Roman" panose="02020603050405020304" pitchFamily="18" charset="0"/>
                <a:cs typeface="Times New Roman" panose="02020603050405020304" pitchFamily="18" charset="0"/>
              </a:rPr>
              <a:t>What makes us innovative</a:t>
            </a:r>
          </a:p>
          <a:p>
            <a:pPr marL="342900" indent="-342900">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First SADC-wide ID</a:t>
            </a:r>
            <a:r>
              <a:rPr lang="en-US" sz="1700" dirty="0">
                <a:latin typeface="Times New Roman" panose="02020603050405020304" pitchFamily="18" charset="0"/>
                <a:cs typeface="Times New Roman" panose="02020603050405020304" pitchFamily="18" charset="0"/>
              </a:rPr>
              <a:t> linking biometrics to </a:t>
            </a:r>
            <a:r>
              <a:rPr lang="en-US" sz="1700" b="1" dirty="0">
                <a:latin typeface="Times New Roman" panose="02020603050405020304" pitchFamily="18" charset="0"/>
                <a:cs typeface="Times New Roman" panose="02020603050405020304" pitchFamily="18" charset="0"/>
              </a:rPr>
              <a:t>land + credit history</a:t>
            </a:r>
            <a:r>
              <a:rPr lang="en-US" sz="1700" dirty="0">
                <a:latin typeface="Times New Roman" panose="02020603050405020304" pitchFamily="18" charset="0"/>
                <a:cs typeface="Times New Roman" panose="02020603050405020304" pitchFamily="18" charset="0"/>
              </a:rPr>
              <a:t> → unlocks higher loan amounts.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USSD/SMS enrollment works </a:t>
            </a:r>
            <a:r>
              <a:rPr lang="en-US" sz="2000" b="1" dirty="0">
                <a:latin typeface="Times New Roman" panose="02020603050405020304" pitchFamily="18" charset="0"/>
                <a:cs typeface="Times New Roman" panose="02020603050405020304" pitchFamily="18" charset="0"/>
              </a:rPr>
              <a:t>without the internet</a:t>
            </a:r>
            <a:r>
              <a:rPr lang="en-US" sz="2000" dirty="0">
                <a:latin typeface="Times New Roman" panose="02020603050405020304" pitchFamily="18" charset="0"/>
                <a:cs typeface="Times New Roman" panose="02020603050405020304" pitchFamily="18" charset="0"/>
              </a:rPr>
              <a:t>, while the blockchain backend enables advanced features (e.g., smart contracts).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Registry auto-matches farmers to buyers based on </a:t>
            </a:r>
            <a:r>
              <a:rPr lang="en-US" sz="2400" b="1" dirty="0">
                <a:latin typeface="Times New Roman" panose="02020603050405020304" pitchFamily="18" charset="0"/>
                <a:cs typeface="Times New Roman" panose="02020603050405020304" pitchFamily="18" charset="0"/>
              </a:rPr>
              <a:t>crop type, location, and sustainability practices</a:t>
            </a:r>
            <a:r>
              <a:rPr lang="en-US" sz="24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700" dirty="0"/>
          </a:p>
          <a:p>
            <a:pPr marL="342900" indent="-342900">
              <a:buFont typeface="Arial" panose="020B0604020202020204" pitchFamily="34" charset="0"/>
              <a:buChar char="•"/>
            </a:pPr>
            <a:endParaRPr lang="en-US" sz="17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87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7FF2-1FB6-188D-B4C9-52ABC34585DE}"/>
              </a:ext>
            </a:extLst>
          </p:cNvPr>
          <p:cNvSpPr>
            <a:spLocks noGrp="1"/>
          </p:cNvSpPr>
          <p:nvPr>
            <p:ph type="title"/>
          </p:nvPr>
        </p:nvSpPr>
        <p:spPr>
          <a:xfrm>
            <a:off x="917228" y="304800"/>
            <a:ext cx="9879109" cy="457201"/>
          </a:xfrm>
        </p:spPr>
        <p:txBody>
          <a:bodyPr>
            <a:noAutofit/>
          </a:bodyPr>
          <a:lstStyle/>
          <a:p>
            <a:r>
              <a:rPr lang="en-US" u="sng" dirty="0"/>
              <a:t>Use of digital ID</a:t>
            </a:r>
          </a:p>
        </p:txBody>
      </p:sp>
      <p:sp>
        <p:nvSpPr>
          <p:cNvPr id="3" name="Content Placeholder 2">
            <a:extLst>
              <a:ext uri="{FF2B5EF4-FFF2-40B4-BE49-F238E27FC236}">
                <a16:creationId xmlns:a16="http://schemas.microsoft.com/office/drawing/2014/main" id="{80EAD040-8B30-94A4-4C82-026814E55BF4}"/>
              </a:ext>
            </a:extLst>
          </p:cNvPr>
          <p:cNvSpPr>
            <a:spLocks noGrp="1"/>
          </p:cNvSpPr>
          <p:nvPr>
            <p:ph idx="1"/>
          </p:nvPr>
        </p:nvSpPr>
        <p:spPr>
          <a:xfrm>
            <a:off x="5382864" y="1459832"/>
            <a:ext cx="6189492" cy="4363451"/>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Biometric Foundation</a:t>
            </a:r>
          </a:p>
          <a:p>
            <a:pPr marL="0" indent="0">
              <a:buNone/>
            </a:pPr>
            <a:r>
              <a:rPr lang="en-US" sz="2400" dirty="0">
                <a:latin typeface="Times New Roman" panose="02020603050405020304" pitchFamily="18" charset="0"/>
                <a:cs typeface="Times New Roman" panose="02020603050405020304" pitchFamily="18" charset="0"/>
              </a:rPr>
              <a:t>Core function: Every farmer receives a </a:t>
            </a:r>
            <a:r>
              <a:rPr lang="en-US" sz="2400" b="1" dirty="0">
                <a:latin typeface="Times New Roman" panose="02020603050405020304" pitchFamily="18" charset="0"/>
                <a:cs typeface="Times New Roman" panose="02020603050405020304" pitchFamily="18" charset="0"/>
              </a:rPr>
              <a:t>unique, biometric-based digital ID</a:t>
            </a:r>
            <a:r>
              <a:rPr lang="en-US" sz="2400" dirty="0">
                <a:latin typeface="Times New Roman" panose="02020603050405020304" pitchFamily="18" charset="0"/>
                <a:cs typeface="Times New Roman" panose="02020603050405020304" pitchFamily="18" charset="0"/>
              </a:rPr>
              <a:t> (fingerprint/iris scan) linked to their:</a:t>
            </a:r>
          </a:p>
          <a:p>
            <a:r>
              <a:rPr lang="en-US" sz="2400" dirty="0">
                <a:latin typeface="Times New Roman" panose="02020603050405020304" pitchFamily="18" charset="0"/>
                <a:cs typeface="Times New Roman" panose="02020603050405020304" pitchFamily="18" charset="0"/>
              </a:rPr>
              <a:t>Personal profile (name, location)</a:t>
            </a:r>
          </a:p>
          <a:p>
            <a:r>
              <a:rPr lang="en-US" sz="2400" dirty="0">
                <a:latin typeface="Times New Roman" panose="02020603050405020304" pitchFamily="18" charset="0"/>
                <a:cs typeface="Times New Roman" panose="02020603050405020304" pitchFamily="18" charset="0"/>
              </a:rPr>
              <a:t>Land ownership/usage rights</a:t>
            </a:r>
          </a:p>
          <a:p>
            <a:r>
              <a:rPr lang="en-US" sz="2400" dirty="0">
                <a:latin typeface="Times New Roman" panose="02020603050405020304" pitchFamily="18" charset="0"/>
                <a:cs typeface="Times New Roman" panose="02020603050405020304" pitchFamily="18" charset="0"/>
              </a:rPr>
              <a:t>Farming history (crops, yields)</a:t>
            </a:r>
          </a:p>
          <a:p>
            <a:endParaRPr lang="en-US" sz="22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198B513-03EF-26CD-3AD3-ACB58202CEAE}"/>
              </a:ext>
            </a:extLst>
          </p:cNvPr>
          <p:cNvSpPr>
            <a:spLocks noGrp="1"/>
          </p:cNvSpPr>
          <p:nvPr>
            <p:ph type="body" sz="half" idx="2"/>
          </p:nvPr>
        </p:nvSpPr>
        <p:spPr>
          <a:xfrm>
            <a:off x="224590" y="762002"/>
            <a:ext cx="4973052" cy="5791198"/>
          </a:xfrm>
        </p:spPr>
        <p:txBody>
          <a:bodyPr>
            <a:normAutofit fontScale="92500"/>
          </a:bodyPr>
          <a:lstStyle/>
          <a:p>
            <a:r>
              <a:rPr lang="en-US" sz="2400" b="1" u="sng" dirty="0">
                <a:latin typeface="Times New Roman" panose="02020603050405020304" pitchFamily="18" charset="0"/>
                <a:cs typeface="Times New Roman" panose="02020603050405020304" pitchFamily="18" charset="0"/>
              </a:rPr>
              <a:t>Smart Ecosystem Access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For farmers a single ID unlocks: loans (via bank APIs), subsidies (gov’t portal integration), and marketplaces (e.g., agribusiness buyer platform),</a:t>
            </a:r>
          </a:p>
          <a:p>
            <a:r>
              <a:rPr lang="en-US" sz="2400" b="1" u="sng" dirty="0">
                <a:latin typeface="Times New Roman" panose="02020603050405020304" pitchFamily="18" charset="0"/>
                <a:cs typeface="Times New Roman" panose="02020603050405020304" pitchFamily="18" charset="0"/>
              </a:rPr>
              <a:t>Blockchain-Powered Verification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Farmer data is stored on a </a:t>
            </a:r>
            <a:r>
              <a:rPr lang="en-US" sz="2400" b="1" dirty="0">
                <a:latin typeface="Times New Roman" panose="02020603050405020304" pitchFamily="18" charset="0"/>
                <a:cs typeface="Times New Roman" panose="02020603050405020304" pitchFamily="18" charset="0"/>
              </a:rPr>
              <a:t>decentralized ledger</a:t>
            </a:r>
            <a:r>
              <a:rPr lang="en-US" sz="2400" dirty="0">
                <a:latin typeface="Times New Roman" panose="02020603050405020304" pitchFamily="18" charset="0"/>
                <a:cs typeface="Times New Roman" panose="02020603050405020304" pitchFamily="18" charset="0"/>
              </a:rPr>
              <a:t> (Hyperledger Fabric).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Banks/gov’t access </a:t>
            </a:r>
            <a:r>
              <a:rPr lang="en-US" sz="2400" b="1" dirty="0">
                <a:latin typeface="Times New Roman" panose="02020603050405020304" pitchFamily="18" charset="0"/>
                <a:cs typeface="Times New Roman" panose="02020603050405020304" pitchFamily="18" charset="0"/>
              </a:rPr>
              <a:t>permissioned nodes</a:t>
            </a:r>
            <a:r>
              <a:rPr lang="en-US" sz="2400" dirty="0">
                <a:latin typeface="Times New Roman" panose="02020603050405020304" pitchFamily="18" charset="0"/>
                <a:cs typeface="Times New Roman" panose="02020603050405020304" pitchFamily="18" charset="0"/>
              </a:rPr>
              <a:t> to verify identities in real-time.</a:t>
            </a:r>
          </a:p>
          <a:p>
            <a:pPr marL="285750" indent="-285750">
              <a:buFont typeface="Arial" panose="020B0604020202020204" pitchFamily="34" charset="0"/>
              <a:buChar char="•"/>
            </a:pPr>
            <a:endParaRPr lang="en-US" sz="1800" b="1" u="sng" dirty="0"/>
          </a:p>
          <a:p>
            <a:endParaRPr lang="en-US" sz="18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0889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9A38-1642-1CFC-BD5A-0F79EA5AEDA2}"/>
              </a:ext>
            </a:extLst>
          </p:cNvPr>
          <p:cNvSpPr>
            <a:spLocks noGrp="1"/>
          </p:cNvSpPr>
          <p:nvPr>
            <p:ph type="title"/>
          </p:nvPr>
        </p:nvSpPr>
        <p:spPr>
          <a:xfrm>
            <a:off x="835603" y="152400"/>
            <a:ext cx="10520793" cy="1014663"/>
          </a:xfrm>
        </p:spPr>
        <p:txBody>
          <a:bodyPr/>
          <a:lstStyle/>
          <a:p>
            <a:r>
              <a:rPr lang="en-US" b="1" u="sng" dirty="0"/>
              <a:t>System Architecture (High-Level)</a:t>
            </a:r>
            <a:br>
              <a:rPr lang="en-US" b="1" dirty="0"/>
            </a:br>
            <a:endParaRPr lang="en-US" dirty="0"/>
          </a:p>
        </p:txBody>
      </p:sp>
      <p:pic>
        <p:nvPicPr>
          <p:cNvPr id="7" name="Content Placeholder 6">
            <a:extLst>
              <a:ext uri="{FF2B5EF4-FFF2-40B4-BE49-F238E27FC236}">
                <a16:creationId xmlns:a16="http://schemas.microsoft.com/office/drawing/2014/main" id="{6A35B14E-3F0B-328E-5D99-B42F7907C8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9465" y="1026695"/>
            <a:ext cx="7133987" cy="5678905"/>
          </a:xfrm>
        </p:spPr>
      </p:pic>
      <p:sp>
        <p:nvSpPr>
          <p:cNvPr id="4" name="Text Placeholder 3">
            <a:extLst>
              <a:ext uri="{FF2B5EF4-FFF2-40B4-BE49-F238E27FC236}">
                <a16:creationId xmlns:a16="http://schemas.microsoft.com/office/drawing/2014/main" id="{E9F70863-588B-893F-9DFE-31F8B14390E1}"/>
              </a:ext>
            </a:extLst>
          </p:cNvPr>
          <p:cNvSpPr>
            <a:spLocks noGrp="1"/>
          </p:cNvSpPr>
          <p:nvPr>
            <p:ph type="body" sz="half" idx="2"/>
          </p:nvPr>
        </p:nvSpPr>
        <p:spPr>
          <a:xfrm>
            <a:off x="0" y="1347538"/>
            <a:ext cx="4849465" cy="4443662"/>
          </a:xfrm>
        </p:spPr>
        <p:txBody>
          <a:bodyPr>
            <a:normAutofit/>
          </a:bodyPr>
          <a:lstStyle/>
          <a:p>
            <a:r>
              <a:rPr lang="en-US" sz="2400" dirty="0">
                <a:latin typeface="Times New Roman" panose="02020603050405020304" pitchFamily="18" charset="0"/>
                <a:cs typeface="Times New Roman" panose="02020603050405020304" pitchFamily="18" charset="0"/>
              </a:rPr>
              <a:t>This visual shows </a:t>
            </a:r>
            <a:r>
              <a:rPr lang="en-US" sz="2400" b="1" dirty="0">
                <a:latin typeface="Times New Roman" panose="02020603050405020304" pitchFamily="18" charset="0"/>
                <a:cs typeface="Times New Roman" panose="02020603050405020304" pitchFamily="18" charset="0"/>
              </a:rPr>
              <a:t>how the SADC Digital Farmer ID System interacts with key stakeholders</a:t>
            </a:r>
            <a:r>
              <a:rPr lang="en-US" sz="2400" dirty="0">
                <a:latin typeface="Times New Roman" panose="02020603050405020304" pitchFamily="18" charset="0"/>
                <a:cs typeface="Times New Roman" panose="02020603050405020304" pitchFamily="18" charset="0"/>
              </a:rPr>
              <a:t> and what data/services are exchanged between them.</a:t>
            </a:r>
          </a:p>
        </p:txBody>
      </p:sp>
    </p:spTree>
    <p:extLst>
      <p:ext uri="{BB962C8B-B14F-4D97-AF65-F5344CB8AC3E}">
        <p14:creationId xmlns:p14="http://schemas.microsoft.com/office/powerpoint/2010/main" val="65819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CD950-43F0-38C4-4055-971876ECB184}"/>
              </a:ext>
            </a:extLst>
          </p:cNvPr>
          <p:cNvSpPr>
            <a:spLocks noGrp="1"/>
          </p:cNvSpPr>
          <p:nvPr>
            <p:ph type="title"/>
          </p:nvPr>
        </p:nvSpPr>
        <p:spPr/>
        <p:txBody>
          <a:bodyPr>
            <a:normAutofit/>
          </a:bodyPr>
          <a:lstStyle/>
          <a:p>
            <a:r>
              <a:rPr lang="en-US" sz="2800" u="sng" dirty="0"/>
              <a:t>conclusion</a:t>
            </a:r>
          </a:p>
        </p:txBody>
      </p:sp>
      <p:sp>
        <p:nvSpPr>
          <p:cNvPr id="3" name="Content Placeholder 2">
            <a:extLst>
              <a:ext uri="{FF2B5EF4-FFF2-40B4-BE49-F238E27FC236}">
                <a16:creationId xmlns:a16="http://schemas.microsoft.com/office/drawing/2014/main" id="{6B13DE68-E547-4B1C-1ADC-3A1276FBAF47}"/>
              </a:ext>
            </a:extLst>
          </p:cNvPr>
          <p:cNvSpPr>
            <a:spLocks noGrp="1"/>
          </p:cNvSpPr>
          <p:nvPr>
            <p:ph idx="1"/>
          </p:nvPr>
        </p:nvSpPr>
        <p:spPr/>
        <p:txBody>
          <a:bodyPr/>
          <a:lstStyle/>
          <a:p>
            <a:pPr marL="0" indent="0">
              <a:buNone/>
            </a:pPr>
            <a:r>
              <a:rPr lang="en-US" dirty="0"/>
              <a:t>        </a:t>
            </a: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SADC Digital Farmer ID System</a:t>
            </a:r>
            <a:r>
              <a:rPr lang="en-US" sz="2400" dirty="0">
                <a:latin typeface="Times New Roman" panose="02020603050405020304" pitchFamily="18" charset="0"/>
                <a:cs typeface="Times New Roman" panose="02020603050405020304" pitchFamily="18" charset="0"/>
              </a:rPr>
              <a:t> represents a </a:t>
            </a:r>
            <a:r>
              <a:rPr lang="en-US" sz="2400" b="1" dirty="0">
                <a:latin typeface="Times New Roman" panose="02020603050405020304" pitchFamily="18" charset="0"/>
                <a:cs typeface="Times New Roman" panose="02020603050405020304" pitchFamily="18" charset="0"/>
              </a:rPr>
              <a:t>paradigm shift</a:t>
            </a:r>
            <a:r>
              <a:rPr lang="en-US" sz="2400" dirty="0">
                <a:latin typeface="Times New Roman" panose="02020603050405020304" pitchFamily="18" charset="0"/>
                <a:cs typeface="Times New Roman" panose="02020603050405020304" pitchFamily="18" charset="0"/>
              </a:rPr>
              <a:t> in how smallholder farmers access resources, markets, and technology. By integrating </a:t>
            </a:r>
            <a:r>
              <a:rPr lang="en-US" sz="2400" b="1" dirty="0">
                <a:latin typeface="Times New Roman" panose="02020603050405020304" pitchFamily="18" charset="0"/>
                <a:cs typeface="Times New Roman" panose="02020603050405020304" pitchFamily="18" charset="0"/>
              </a:rPr>
              <a:t>biometric authentication, blockchain verification, and AI-driven analytics</a:t>
            </a:r>
            <a:r>
              <a:rPr lang="en-US" sz="2400" dirty="0">
                <a:latin typeface="Times New Roman" panose="02020603050405020304" pitchFamily="18" charset="0"/>
                <a:cs typeface="Times New Roman" panose="02020603050405020304" pitchFamily="18" charset="0"/>
              </a:rPr>
              <a:t>, we address the root causes of financial exclusion, fraud, and climate vulnerability across Southern Africa</a:t>
            </a:r>
          </a:p>
        </p:txBody>
      </p:sp>
    </p:spTree>
    <p:extLst>
      <p:ext uri="{BB962C8B-B14F-4D97-AF65-F5344CB8AC3E}">
        <p14:creationId xmlns:p14="http://schemas.microsoft.com/office/powerpoint/2010/main" val="3163888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Damask</Template>
  <TotalTime>380</TotalTime>
  <Words>700</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Rockwell</vt:lpstr>
      <vt:lpstr>Times New Roman</vt:lpstr>
      <vt:lpstr>Damask</vt:lpstr>
      <vt:lpstr>DIGITAL ID HACKATHON</vt:lpstr>
      <vt:lpstr>PowerPoint Presentation</vt:lpstr>
      <vt:lpstr>Problem background</vt:lpstr>
      <vt:lpstr>Problem Statement &amp; Significance </vt:lpstr>
      <vt:lpstr>Solution Overview </vt:lpstr>
      <vt:lpstr>Differentiation &amp; Key Contributions </vt:lpstr>
      <vt:lpstr>Use of digital ID</vt:lpstr>
      <vt:lpstr>System Architecture (High-Level)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Reagan Chalwe</dc:creator>
  <cp:lastModifiedBy>Reagan Chalwe</cp:lastModifiedBy>
  <cp:revision>11</cp:revision>
  <dcterms:created xsi:type="dcterms:W3CDTF">2025-04-04T06:18:26Z</dcterms:created>
  <dcterms:modified xsi:type="dcterms:W3CDTF">2025-04-04T14:56:31Z</dcterms:modified>
</cp:coreProperties>
</file>