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3" r:id="rId2"/>
    <p:sldId id="273" r:id="rId3"/>
    <p:sldId id="262" r:id="rId4"/>
    <p:sldId id="269" r:id="rId5"/>
    <p:sldId id="266" r:id="rId6"/>
    <p:sldId id="267" r:id="rId7"/>
    <p:sldId id="270" r:id="rId8"/>
    <p:sldId id="272" r:id="rId9"/>
    <p:sldId id="257" r:id="rId10"/>
    <p:sldId id="288" r:id="rId11"/>
    <p:sldId id="276" r:id="rId12"/>
    <p:sldId id="261" r:id="rId13"/>
    <p:sldId id="275" r:id="rId14"/>
    <p:sldId id="290" r:id="rId15"/>
    <p:sldId id="260" r:id="rId16"/>
    <p:sldId id="280" r:id="rId17"/>
    <p:sldId id="277" r:id="rId18"/>
    <p:sldId id="284" r:id="rId19"/>
    <p:sldId id="278" r:id="rId20"/>
    <p:sldId id="285" r:id="rId21"/>
    <p:sldId id="286" r:id="rId22"/>
    <p:sldId id="287" r:id="rId23"/>
    <p:sldId id="292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73AE3-8332-457F-844C-E7D942350E1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A3BB45-18CF-4397-8FDF-41D9A2FB18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86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3BB45-18CF-4397-8FDF-41D9A2FB180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535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A3BB45-18CF-4397-8FDF-41D9A2FB180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55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2772-4AF8-D0A2-5655-209916D50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A7BBC-D011-059F-8C58-D18B944E3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28F62-EF41-3271-6267-05214C18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DB8F-7685-6374-72CB-49433ED7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C7BD8-3963-DB22-A4D5-38C2D0EB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0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95FF-C2B8-F1EA-6362-48E68FCF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D1071-2139-4317-8AD6-091807FA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6769-9B0A-E4FB-A409-C58EC43E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5F20-ABD6-ACB7-DEE4-840F4729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276B4-04A9-A885-CF8A-161A09C8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841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3A895-C27A-32CC-9A7F-5536FA078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C3FB3-8E73-4695-A55D-0B436420C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1FEE-F51C-7F52-5938-7F50FD4E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A11CF-B568-FC5D-7472-0EE75B1A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4BBD-FF13-E741-240E-7CF1B8A6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486C-0FA6-1C60-C522-DD52E508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D339-A925-6BF6-633A-C799502BB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D21F1-ABC3-E6C3-E689-466ECD42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9A61-CB58-D989-E7E4-6F5E65CA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3001-F9D9-A189-DE6D-151571A68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8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9435-86A4-36DD-1865-695F741D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A968A-BA1A-82CE-6BD2-EFE160AF7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3007-6A6F-3AA7-7D0F-6E4952F1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C1F43-D214-57C1-22FE-69B37E0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99FD-9B21-CE8E-33C1-DD317674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5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4E3A-2DCA-9EB8-34EA-DD10A1E4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AB81-B7B9-7C17-15AF-5C56BDF6E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41397-3A8C-27E4-5215-91F7BF56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14E71-309E-EE53-F6A4-8DE46783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77089-B440-7FA8-2A44-E080A6B8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1BDE9-1643-3635-002D-F9ADBC30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23F35-F666-5AE5-40BF-4A8BF36A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99519-DE51-6E1D-9EA9-A70C19700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E6AB9-0767-E8F2-C7B5-31773B6A1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F9665-AC16-668F-CAD6-783F15246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2876A-65D2-1F6F-4052-7665CBAC4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5F936-0A68-A787-ECEA-B822A3F00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8899B-EA13-D75D-959D-C6429DA19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4D061-0AE2-B9CE-8C37-4EF53387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7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C371-2EFF-1387-0446-E221C610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52B1E-52EC-851B-FA8E-800469A4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4E9D4-423E-8FF4-947E-796E47E5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83621-314C-5E7D-E1FB-D7303DFE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6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DB1BF1-A4A1-0390-6D2C-43CD3F4F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43E30-B74F-6124-DC08-F52B74D1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2635E-9E36-8531-D2D5-563A35E14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8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117E-DC4B-BD6E-8C40-D8C1CDE3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36517-1D2E-46DB-9F71-225EE027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9478B-6CD0-9598-439C-6542FF28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F8127-68D7-ABEF-2614-614A7976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FC8E-9FBE-6259-23DE-883C52E6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6AB4A-98DF-9F9B-F480-AA153CDE4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9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6178-C6ED-8543-64CF-3321EC6B8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2ABF8-F593-30E9-9D64-B9F67BF1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48959-FBB9-4D39-E35A-6F57B5628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06AFF-D079-550D-85BD-A3FE0CCF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CDE1-EB63-4F35-AC13-8ADC1FCE72E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6E0C-CA85-9139-D654-5E41AB1F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72F7-7942-A195-201B-FE944A8E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2C00-0D8C-4FA2-A567-C8B8781EF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76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7FC8D-4158-9BB7-CACD-100A6672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0EFC6-1A0A-E130-C5A0-E4B8992ED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BA3E-166A-A108-BCDA-9218B7244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8CDE1-EB63-4F35-AC13-8ADC1FCE72E7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B394A-270D-A1EB-C45C-22D141D64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8339B-E2DE-4886-884F-9430AB3C5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32C00-0D8C-4FA2-A567-C8B8781EF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3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9C72-4AAC-B46C-D518-70D344185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167"/>
            <a:ext cx="9144000" cy="1555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Intelligent Waste Management</a:t>
            </a:r>
            <a:b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</a:br>
            <a:r>
              <a:rPr lang="en-IN" sz="2800">
                <a:latin typeface="Helvitica"/>
              </a:rPr>
              <a:t>Vision based multi-class segmentation with robotic manipulator and LLM-driven waste processing insights</a:t>
            </a:r>
            <a:endParaRPr lang="en-IN" sz="3600">
              <a:solidFill>
                <a:schemeClr val="accent2">
                  <a:lumMod val="50000"/>
                </a:schemeClr>
              </a:solidFill>
              <a:latin typeface="Helvitica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3304BA-4C80-E427-F36D-B3F6C51E459B}"/>
              </a:ext>
            </a:extLst>
          </p:cNvPr>
          <p:cNvSpPr txBox="1">
            <a:spLocks/>
          </p:cNvSpPr>
          <p:nvPr/>
        </p:nvSpPr>
        <p:spPr>
          <a:xfrm>
            <a:off x="838200" y="3566243"/>
            <a:ext cx="10515600" cy="245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>
                <a:solidFill>
                  <a:schemeClr val="accent2">
                    <a:lumMod val="50000"/>
                  </a:schemeClr>
                </a:solidFill>
                <a:latin typeface="Helvitica"/>
              </a:rPr>
              <a:t>Team – D03</a:t>
            </a:r>
            <a:endParaRPr lang="en-IN">
              <a:latin typeface="Helvitica"/>
            </a:endParaRPr>
          </a:p>
          <a:p>
            <a:r>
              <a:rPr lang="en-IN">
                <a:latin typeface="Helvitica"/>
              </a:rPr>
              <a:t>Naren Sundar L 	– CB.SC.U4AIE23322</a:t>
            </a:r>
          </a:p>
          <a:p>
            <a:r>
              <a:rPr lang="en-IN">
                <a:latin typeface="Helvitica"/>
              </a:rPr>
              <a:t>Renny Harlin D 	– CB.SC.U4AIE23334</a:t>
            </a:r>
          </a:p>
          <a:p>
            <a:r>
              <a:rPr lang="en-IN">
                <a:latin typeface="Helvitica"/>
              </a:rPr>
              <a:t>Vatturu Pardheev 	– CB.SC.U4AIE23344</a:t>
            </a:r>
          </a:p>
          <a:p>
            <a:r>
              <a:rPr lang="en-IN">
                <a:latin typeface="Helvitica"/>
              </a:rPr>
              <a:t>Charuvarthan T 	– CB.SC.U4AIE23359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28A1E9-4FA2-A887-7EB5-2F1888F84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971" y="104270"/>
            <a:ext cx="3458058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7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17C1-7ACE-2779-A05E-42C70826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Vision</a:t>
            </a:r>
            <a:r>
              <a:rPr lang="en-IN" sz="3600">
                <a:solidFill>
                  <a:schemeClr val="accent2">
                    <a:lumMod val="75000"/>
                  </a:schemeClr>
                </a:solidFill>
                <a:latin typeface="Helvitica"/>
              </a:rPr>
              <a:t> </a:t>
            </a:r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Transformers</a:t>
            </a:r>
            <a:r>
              <a:rPr lang="en-IN" sz="3600">
                <a:solidFill>
                  <a:schemeClr val="accent2">
                    <a:lumMod val="75000"/>
                  </a:schemeClr>
                </a:solidFill>
                <a:latin typeface="Helvitica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6C5C-AE1C-7749-F602-F9448C35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Vision Transformers use self-attention mechanisms to process images efficiently, capturing global dependencies.</a:t>
            </a:r>
          </a:p>
          <a:p>
            <a:r>
              <a:rPr lang="en-US"/>
              <a:t>They divide images into patches and analyze global relationships, improving feature extraction.</a:t>
            </a:r>
          </a:p>
          <a:p>
            <a:r>
              <a:rPr lang="en-US"/>
              <a:t>Each patch is embedded with positional encoding and passed through a transformer encoder.</a:t>
            </a:r>
          </a:p>
          <a:p>
            <a:r>
              <a:rPr lang="en-US"/>
              <a:t>The final output is processed by a classifier for tasks like object detection or segmentation.</a:t>
            </a:r>
          </a:p>
        </p:txBody>
      </p:sp>
    </p:spTree>
    <p:extLst>
      <p:ext uri="{BB962C8B-B14F-4D97-AF65-F5344CB8AC3E}">
        <p14:creationId xmlns:p14="http://schemas.microsoft.com/office/powerpoint/2010/main" val="244437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4918-D698-6E99-6908-27A9637E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Model Architectures</a:t>
            </a:r>
            <a:endParaRPr lang="en-IN" sz="3600">
              <a:solidFill>
                <a:schemeClr val="accent2">
                  <a:lumMod val="50000"/>
                </a:schemeClr>
              </a:solidFill>
              <a:latin typeface="Helvitica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2D398-182B-B884-7D97-4E03036D5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306" y="1261653"/>
            <a:ext cx="8669388" cy="433469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5F1C-1C12-A348-C85E-0A7CF438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3093" y="5907190"/>
            <a:ext cx="7425813" cy="365125"/>
          </a:xfrm>
        </p:spPr>
        <p:txBody>
          <a:bodyPr/>
          <a:lstStyle/>
          <a:p>
            <a:r>
              <a:rPr lang="en-IN" sz="1800"/>
              <a:t> [1] </a:t>
            </a:r>
            <a:r>
              <a:rPr lang="en-US" sz="1800">
                <a:latin typeface="Helvitica"/>
              </a:rPr>
              <a:t>SSD: Single Shot </a:t>
            </a:r>
            <a:r>
              <a:rPr lang="en-US" sz="1800" err="1">
                <a:latin typeface="Helvitica"/>
              </a:rPr>
              <a:t>MultiBox</a:t>
            </a:r>
            <a:r>
              <a:rPr lang="en-US" sz="1800">
                <a:latin typeface="Helvitica"/>
              </a:rPr>
              <a:t> Detector</a:t>
            </a:r>
          </a:p>
        </p:txBody>
      </p:sp>
    </p:spTree>
    <p:extLst>
      <p:ext uri="{BB962C8B-B14F-4D97-AF65-F5344CB8AC3E}">
        <p14:creationId xmlns:p14="http://schemas.microsoft.com/office/powerpoint/2010/main" val="2461950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E9CD-EA41-00EC-FAEA-BEDC8D7E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Single Short Multibox Detector (SSD)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FD8455-CD54-E96C-97E1-857362E6E7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665895"/>
              </p:ext>
            </p:extLst>
          </p:nvPr>
        </p:nvGraphicFramePr>
        <p:xfrm>
          <a:off x="838200" y="2021400"/>
          <a:ext cx="10515600" cy="281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27464374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3183139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040598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817466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540323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15643134"/>
                    </a:ext>
                  </a:extLst>
                </a:gridCol>
              </a:tblGrid>
              <a:tr h="93840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Speed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FPS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880594"/>
                  </a:ext>
                </a:extLst>
              </a:tr>
              <a:tr h="93840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Yolo v8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Helvitica"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Helvitica"/>
                        </a:rPr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Helvitica"/>
                        </a:rPr>
                        <a:t>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Helvitica"/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Helvitica"/>
                        </a:rPr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491586"/>
                  </a:ext>
                </a:extLst>
              </a:tr>
              <a:tr h="938400"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SSD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Helvitica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Helvitica"/>
                        </a:rPr>
                        <a:t>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Helvitica"/>
                        </a:rPr>
                        <a:t>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Helvitica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>
                          <a:latin typeface="Helvitica"/>
                        </a:rPr>
                        <a:t>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5606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95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5E4C-3C9D-4DC5-220A-C5391114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Default vs Finetuned Yolo v8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91598C-63FB-326E-05BB-4123580826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4" r="4433" b="3464"/>
          <a:stretch/>
        </p:blipFill>
        <p:spPr>
          <a:xfrm>
            <a:off x="2133600" y="2369792"/>
            <a:ext cx="4070555" cy="2939410"/>
          </a:xfrm>
        </p:spPr>
      </p:pic>
      <p:pic>
        <p:nvPicPr>
          <p:cNvPr id="8" name="Content Placeholder 7" descr="A bottle on the floor&#10;&#10;Description automatically generated">
            <a:extLst>
              <a:ext uri="{FF2B5EF4-FFF2-40B4-BE49-F238E27FC236}">
                <a16:creationId xmlns:a16="http://schemas.microsoft.com/office/drawing/2014/main" id="{662D9386-9E77-BD6F-A01B-C2D95B4AAE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75" t="12551" r="30882" b="20825"/>
          <a:stretch/>
        </p:blipFill>
        <p:spPr>
          <a:xfrm>
            <a:off x="8510076" y="2369792"/>
            <a:ext cx="2118596" cy="293941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1BF004-93BC-AA55-4B39-1424241A8C80}"/>
              </a:ext>
            </a:extLst>
          </p:cNvPr>
          <p:cNvSpPr txBox="1"/>
          <p:nvPr/>
        </p:nvSpPr>
        <p:spPr>
          <a:xfrm>
            <a:off x="2902748" y="5476568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Helvitica"/>
              </a:rPr>
              <a:t>Finetuned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D64AF-4B08-AF9B-FFD1-92049DA28E7C}"/>
              </a:ext>
            </a:extLst>
          </p:cNvPr>
          <p:cNvSpPr txBox="1"/>
          <p:nvPr/>
        </p:nvSpPr>
        <p:spPr>
          <a:xfrm>
            <a:off x="8771796" y="5476568"/>
            <a:ext cx="159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Helvitica"/>
              </a:rPr>
              <a:t>Default model</a:t>
            </a:r>
          </a:p>
        </p:txBody>
      </p:sp>
    </p:spTree>
    <p:extLst>
      <p:ext uri="{BB962C8B-B14F-4D97-AF65-F5344CB8AC3E}">
        <p14:creationId xmlns:p14="http://schemas.microsoft.com/office/powerpoint/2010/main" val="237037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FB0B8-C766-2D23-0B11-DDD532D1E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DE4-DBB8-2EBD-F1AE-C88E17544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Vision Transformers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34AF2-3972-4D29-003F-B7CE8D1FC670}"/>
              </a:ext>
            </a:extLst>
          </p:cNvPr>
          <p:cNvSpPr txBox="1"/>
          <p:nvPr/>
        </p:nvSpPr>
        <p:spPr>
          <a:xfrm>
            <a:off x="2902748" y="5476568"/>
            <a:ext cx="193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Helvitica"/>
              </a:rPr>
              <a:t>Finetuned model</a:t>
            </a:r>
          </a:p>
        </p:txBody>
      </p:sp>
      <p:pic>
        <p:nvPicPr>
          <p:cNvPr id="12" name="Content Placeholder 11" descr="Several different types of waste&#10;&#10;AI-generated content may be incorrect.">
            <a:extLst>
              <a:ext uri="{FF2B5EF4-FFF2-40B4-BE49-F238E27FC236}">
                <a16:creationId xmlns:a16="http://schemas.microsoft.com/office/drawing/2014/main" id="{6D6E9B1E-2929-36DD-B62E-4FC5090371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7" y="2050098"/>
            <a:ext cx="5181600" cy="3902392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9861A8B-E094-6B7E-8743-3EE9473B09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872761" y="1895945"/>
            <a:ext cx="2578741" cy="4210698"/>
          </a:xfrm>
        </p:spPr>
      </p:pic>
    </p:spTree>
    <p:extLst>
      <p:ext uri="{BB962C8B-B14F-4D97-AF65-F5344CB8AC3E}">
        <p14:creationId xmlns:p14="http://schemas.microsoft.com/office/powerpoint/2010/main" val="296041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A9B4-F810-EC5F-6EE9-9749AA9C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Relevance in MFC-4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EA21-003D-A57F-7A32-40CE68841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latin typeface="Helvitica"/>
              </a:rPr>
              <a:t>Forward kinematics</a:t>
            </a:r>
          </a:p>
          <a:p>
            <a:r>
              <a:rPr lang="en-IN">
                <a:latin typeface="Helvitica"/>
              </a:rPr>
              <a:t>Homography matrix</a:t>
            </a:r>
          </a:p>
          <a:p>
            <a:r>
              <a:rPr lang="en-IN">
                <a:latin typeface="Helvitica"/>
              </a:rPr>
              <a:t>Singularity analysis using the </a:t>
            </a:r>
            <a:r>
              <a:rPr lang="en-IN">
                <a:solidFill>
                  <a:schemeClr val="tx2">
                    <a:lumMod val="75000"/>
                    <a:lumOff val="25000"/>
                  </a:schemeClr>
                </a:solidFill>
                <a:latin typeface="Helvitica"/>
              </a:rPr>
              <a:t>Jacobian matrix</a:t>
            </a:r>
          </a:p>
        </p:txBody>
      </p:sp>
    </p:spTree>
    <p:extLst>
      <p:ext uri="{BB962C8B-B14F-4D97-AF65-F5344CB8AC3E}">
        <p14:creationId xmlns:p14="http://schemas.microsoft.com/office/powerpoint/2010/main" val="205106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4081-B798-E0E4-A47D-23038570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Homogeneous Transformation Matrix</a:t>
            </a:r>
          </a:p>
        </p:txBody>
      </p:sp>
      <p:pic>
        <p:nvPicPr>
          <p:cNvPr id="1026" name="Picture 2" descr="Homogeneous Transformation Matrices - ppt download">
            <a:extLst>
              <a:ext uri="{FF2B5EF4-FFF2-40B4-BE49-F238E27FC236}">
                <a16:creationId xmlns:a16="http://schemas.microsoft.com/office/drawing/2014/main" id="{DC17D930-85C9-490D-81D4-3A44BD3DA9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1" b="11344"/>
          <a:stretch/>
        </p:blipFill>
        <p:spPr bwMode="auto">
          <a:xfrm>
            <a:off x="838200" y="1690688"/>
            <a:ext cx="8364794" cy="457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01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F6E9-E5A3-9460-8277-DC9E624E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Forward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4DE4-BFBE-6249-A828-8D6895FE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latin typeface="Helvitica"/>
              </a:rPr>
              <a:t>Given the joint angles, forward kinematics gives the position of end effector in terms of a Homogeneous transform matrix</a:t>
            </a:r>
          </a:p>
          <a:p>
            <a:endParaRPr lang="en-IN">
              <a:latin typeface="Helvi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DDA76-0014-1408-7D3E-2909F242A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037" y="2950670"/>
            <a:ext cx="4204311" cy="3361230"/>
          </a:xfrm>
          <a:prstGeom prst="rect">
            <a:avLst/>
          </a:prstGeom>
        </p:spPr>
      </p:pic>
      <p:pic>
        <p:nvPicPr>
          <p:cNvPr id="6" name="Picture 5" descr="A diagram of a cylinder&#10;&#10;AI-generated content may be incorrect.">
            <a:extLst>
              <a:ext uri="{FF2B5EF4-FFF2-40B4-BE49-F238E27FC236}">
                <a16:creationId xmlns:a16="http://schemas.microsoft.com/office/drawing/2014/main" id="{10269E0B-31BE-77FC-7B18-CF8267295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265" y="2812010"/>
            <a:ext cx="268605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32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D5402-BF52-E58A-B23B-975DAA91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B70BD-BE96-5595-9809-161A4CEC5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Forward Kinematics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869272-F5A6-137B-3E5B-2A6AA477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9"/>
          <a:stretch/>
        </p:blipFill>
        <p:spPr>
          <a:xfrm>
            <a:off x="151895" y="1446820"/>
            <a:ext cx="5053727" cy="3964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EDEA4-FE70-32D1-BC5C-FFC24858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3"/>
          <a:stretch/>
        </p:blipFill>
        <p:spPr>
          <a:xfrm>
            <a:off x="5120640" y="2224359"/>
            <a:ext cx="7071360" cy="240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1890-BF8E-C88C-6BC2-FB238CBA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Inverse Kinematics</a:t>
            </a:r>
            <a:endParaRPr lang="en-IN" sz="3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289C-C1E1-4B8D-27F9-853FB187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latin typeface="Helvitica"/>
              </a:rPr>
              <a:t>Given the end effector position, inverse kinematics tells us the joint angles</a:t>
            </a:r>
          </a:p>
          <a:p>
            <a:r>
              <a:rPr lang="en-IN">
                <a:latin typeface="Helvitica"/>
              </a:rPr>
              <a:t>The </a:t>
            </a:r>
            <a:r>
              <a:rPr lang="en-IN" err="1">
                <a:latin typeface="Helvitica"/>
              </a:rPr>
              <a:t>Denavit-Hartenberg</a:t>
            </a:r>
            <a:r>
              <a:rPr lang="en-IN">
                <a:latin typeface="Helvitica"/>
              </a:rPr>
              <a:t> representation gives both the transformation for forward and inverse kinematics</a:t>
            </a:r>
          </a:p>
          <a:p>
            <a:r>
              <a:rPr lang="en-IN">
                <a:latin typeface="Helvitica"/>
              </a:rPr>
              <a:t>Manipulator to be used:</a:t>
            </a:r>
          </a:p>
          <a:p>
            <a:pPr lvl="1"/>
            <a:r>
              <a:rPr lang="en-IN" err="1">
                <a:latin typeface="Helvitica"/>
              </a:rPr>
              <a:t>Ufactory</a:t>
            </a:r>
            <a:r>
              <a:rPr lang="en-IN">
                <a:latin typeface="Helvitica"/>
              </a:rPr>
              <a:t> Lite 6 (6-DOF manipulator)</a:t>
            </a:r>
          </a:p>
        </p:txBody>
      </p:sp>
    </p:spTree>
    <p:extLst>
      <p:ext uri="{BB962C8B-B14F-4D97-AF65-F5344CB8AC3E}">
        <p14:creationId xmlns:p14="http://schemas.microsoft.com/office/powerpoint/2010/main" val="150393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3413-2107-CB38-6E76-FFBBAA92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>
                    <a:lumMod val="50000"/>
                  </a:schemeClr>
                </a:solidFill>
                <a:latin typeface="Helvitica"/>
              </a:rPr>
              <a:t>Introduction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C25C-E52A-2EE8-1879-03D1E179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itica"/>
              </a:rPr>
              <a:t>Waste management struggles with inefficiency and pollution.</a:t>
            </a:r>
          </a:p>
          <a:p>
            <a:r>
              <a:rPr lang="en-US" dirty="0">
                <a:latin typeface="Helvitica"/>
              </a:rPr>
              <a:t>Manual sorting is slow, error-prone, and hazardous.</a:t>
            </a:r>
          </a:p>
          <a:p>
            <a:r>
              <a:rPr lang="en-US" dirty="0">
                <a:latin typeface="Helvitica"/>
              </a:rPr>
              <a:t>Automation improves efficiency and recycling.</a:t>
            </a:r>
          </a:p>
        </p:txBody>
      </p:sp>
    </p:spTree>
    <p:extLst>
      <p:ext uri="{BB962C8B-B14F-4D97-AF65-F5344CB8AC3E}">
        <p14:creationId xmlns:p14="http://schemas.microsoft.com/office/powerpoint/2010/main" val="1152956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0EFAA-C01C-9D31-AC5D-35DD4D25B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BE67-BE64-6105-73A4-E6EC18E4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accent2">
                    <a:lumMod val="50000"/>
                  </a:schemeClr>
                </a:solidFill>
              </a:rPr>
              <a:t>Transformation from camera coordinate frame to </a:t>
            </a:r>
            <a:br>
              <a:rPr lang="en-US" sz="360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3600">
                <a:solidFill>
                  <a:schemeClr val="accent2">
                    <a:lumMod val="50000"/>
                  </a:schemeClr>
                </a:solidFill>
              </a:rPr>
              <a:t>end-effector coordinate frame</a:t>
            </a:r>
            <a:endParaRPr lang="en-IN" sz="3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1B87D-8BE1-16A6-15E4-3D8E3E0D1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Helvitica"/>
              </a:rPr>
              <a:t>Camera coordinate frame gives us the pixel coordinates of the object in the X-Y plane</a:t>
            </a:r>
          </a:p>
          <a:p>
            <a:r>
              <a:rPr lang="en-IN">
                <a:latin typeface="Helvitica"/>
              </a:rPr>
              <a:t>In order to move the arm to the particular object, the location with respect to the arm coordinate system is needed</a:t>
            </a:r>
          </a:p>
          <a:p>
            <a:pPr lvl="1">
              <a:lnSpc>
                <a:spcPct val="110000"/>
              </a:lnSpc>
            </a:pPr>
            <a:r>
              <a:rPr lang="en-IN">
                <a:latin typeface="Helvitica"/>
              </a:rPr>
              <a:t>We introduce a transformation matrix (H) that transforms the pixel coordinate frame to the arm coordinate frame</a:t>
            </a:r>
          </a:p>
          <a:p>
            <a:pPr lvl="1"/>
            <a:endParaRPr lang="en-IN">
              <a:latin typeface="Helvitica"/>
            </a:endParaRPr>
          </a:p>
          <a:p>
            <a:pPr lvl="1"/>
            <a:endParaRPr lang="en-IN">
              <a:latin typeface="Helvitica"/>
            </a:endParaRPr>
          </a:p>
          <a:p>
            <a:pPr lvl="1"/>
            <a:endParaRPr lang="en-IN">
              <a:latin typeface="Helvitica"/>
            </a:endParaRPr>
          </a:p>
          <a:p>
            <a:pPr lvl="1"/>
            <a:endParaRPr lang="en-IN">
              <a:latin typeface="Helvitica"/>
            </a:endParaRPr>
          </a:p>
          <a:p>
            <a:pPr lvl="2"/>
            <a:endParaRPr lang="en-IN">
              <a:latin typeface="Helvitica"/>
            </a:endParaRPr>
          </a:p>
          <a:p>
            <a:pPr lvl="2"/>
            <a:r>
              <a:rPr lang="en-IN">
                <a:latin typeface="Helvitica"/>
              </a:rPr>
              <a:t>where (u, v) vector is the pixel coordinates</a:t>
            </a:r>
          </a:p>
          <a:p>
            <a:pPr lvl="1"/>
            <a:endParaRPr lang="en-IN">
              <a:latin typeface="Helvitica"/>
            </a:endParaRPr>
          </a:p>
          <a:p>
            <a:endParaRPr lang="en-IN">
              <a:latin typeface="Helvitic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A0F62-6077-5824-F2CD-AB0C960A5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919" y="4349153"/>
            <a:ext cx="2410161" cy="1228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659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7BF74-1DCB-0F7D-DD68-E8C4C1712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8AF5-0EA8-FE93-370E-E94D241B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accent2">
                    <a:lumMod val="50000"/>
                  </a:schemeClr>
                </a:solidFill>
              </a:rPr>
              <a:t>Homography Matrix</a:t>
            </a:r>
            <a:endParaRPr lang="en-IN" sz="3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105C9-57EC-8B83-E8FA-D5CDEA7D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Helvitica"/>
              </a:rPr>
              <a:t>Homography matrix is a 2-D transform matrix</a:t>
            </a: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IN">
              <a:latin typeface="Helvitic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9C172-837E-C2F2-7A4D-47577B33A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453" y="2461430"/>
            <a:ext cx="2772162" cy="1124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26E147-1762-6E08-352B-860BB8A59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42" y="2461430"/>
            <a:ext cx="3724795" cy="2734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45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A3BC7-6837-7F01-3317-95A36060E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E635-6BED-BE98-975E-E5A772E6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accent2">
                    <a:lumMod val="50000"/>
                  </a:schemeClr>
                </a:solidFill>
              </a:rPr>
              <a:t>Homography Matrix</a:t>
            </a:r>
            <a:endParaRPr lang="en-IN" sz="36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C131-F213-58E1-6199-8CB44E8B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Helvitica"/>
              </a:rPr>
              <a:t>Finding homography matrix</a:t>
            </a:r>
          </a:p>
          <a:p>
            <a:endParaRPr lang="en-US" sz="2400">
              <a:latin typeface="Helvitica"/>
            </a:endParaRPr>
          </a:p>
          <a:p>
            <a:endParaRPr lang="en-US" sz="2400">
              <a:latin typeface="Helvitica"/>
            </a:endParaRPr>
          </a:p>
          <a:p>
            <a:endParaRPr lang="en-US" sz="2400">
              <a:latin typeface="Helvitica"/>
            </a:endParaRPr>
          </a:p>
          <a:p>
            <a:endParaRPr lang="en-US" sz="2400">
              <a:latin typeface="Helvitica"/>
            </a:endParaRPr>
          </a:p>
          <a:p>
            <a:endParaRPr lang="en-US" sz="2400">
              <a:latin typeface="Helvitica"/>
            </a:endParaRPr>
          </a:p>
          <a:p>
            <a:endParaRPr lang="en-US" sz="2400">
              <a:latin typeface="Helvitica"/>
            </a:endParaRPr>
          </a:p>
          <a:p>
            <a:r>
              <a:rPr lang="en-US" sz="2400">
                <a:latin typeface="Helvitica"/>
              </a:rPr>
              <a:t>For one point we get 2 equations, so sampling at 4 points will be sufficient to find the optimal solution</a:t>
            </a:r>
          </a:p>
          <a:p>
            <a:endParaRPr lang="en-US" sz="2400">
              <a:latin typeface="Helvitica"/>
            </a:endParaRPr>
          </a:p>
          <a:p>
            <a:endParaRPr lang="en-US">
              <a:latin typeface="Helvitica"/>
            </a:endParaRPr>
          </a:p>
          <a:p>
            <a:pPr lvl="1"/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pPr marL="0" indent="0">
              <a:buNone/>
            </a:pPr>
            <a:endParaRPr lang="en-US">
              <a:latin typeface="Helvitica"/>
            </a:endParaRPr>
          </a:p>
          <a:p>
            <a:endParaRPr lang="en-IN">
              <a:latin typeface="Helvitic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791410-E901-BB89-19F3-35E87303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80" y="2376749"/>
            <a:ext cx="6315039" cy="2481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178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11D85-6CD5-5B0A-78AE-47F3902F4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94C2-ABBD-E323-28FC-5653DD6E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6E5E-497E-C9CD-DA59-B66676DE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latin typeface="Helvitica"/>
              </a:rPr>
              <a:t>Automate picking tasks based on the output from the vision model</a:t>
            </a:r>
          </a:p>
          <a:p>
            <a:r>
              <a:rPr lang="en-US" sz="2400">
                <a:latin typeface="Helvitica"/>
              </a:rPr>
              <a:t>Use agentic AI to give insights about the composition of the particular object</a:t>
            </a:r>
          </a:p>
          <a:p>
            <a:r>
              <a:rPr lang="en-US" sz="2400">
                <a:latin typeface="Helvitica"/>
              </a:rPr>
              <a:t>UI for displaying all results processed in the </a:t>
            </a:r>
            <a:r>
              <a:rPr lang="en-US" sz="2400" err="1">
                <a:latin typeface="Helvitica"/>
              </a:rPr>
              <a:t>FastAPI</a:t>
            </a:r>
            <a:r>
              <a:rPr lang="en-US" sz="2400">
                <a:latin typeface="Helvitica"/>
              </a:rPr>
              <a:t> server</a:t>
            </a:r>
          </a:p>
          <a:p>
            <a:endParaRPr lang="en-US" sz="2400">
              <a:latin typeface="Helvitica"/>
            </a:endParaRPr>
          </a:p>
          <a:p>
            <a:endParaRPr lang="en-US">
              <a:latin typeface="Helvitica"/>
            </a:endParaRPr>
          </a:p>
          <a:p>
            <a:pPr lvl="1"/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endParaRPr lang="en-US">
              <a:latin typeface="Helvitica"/>
            </a:endParaRPr>
          </a:p>
          <a:p>
            <a:pPr marL="0" indent="0">
              <a:buNone/>
            </a:pPr>
            <a:endParaRPr lang="en-US">
              <a:latin typeface="Helvitica"/>
            </a:endParaRPr>
          </a:p>
          <a:p>
            <a:endParaRPr lang="en-IN">
              <a:latin typeface="Helvitica"/>
            </a:endParaRPr>
          </a:p>
        </p:txBody>
      </p:sp>
    </p:spTree>
    <p:extLst>
      <p:ext uri="{BB962C8B-B14F-4D97-AF65-F5344CB8AC3E}">
        <p14:creationId xmlns:p14="http://schemas.microsoft.com/office/powerpoint/2010/main" val="1503989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7FE8-4B77-6C46-AF0D-41F329ECD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  <a:cs typeface="Arial" panose="020B0604020202020204" pitchFamily="34" charset="0"/>
              </a:rPr>
              <a:t>Timeline 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A7AF486-5B13-161E-4BB8-74E7051DC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600504"/>
              </p:ext>
            </p:extLst>
          </p:nvPr>
        </p:nvGraphicFramePr>
        <p:xfrm>
          <a:off x="436764" y="1402715"/>
          <a:ext cx="11318472" cy="48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2472">
                  <a:extLst>
                    <a:ext uri="{9D8B030D-6E8A-4147-A177-3AD203B41FA5}">
                      <a16:colId xmlns:a16="http://schemas.microsoft.com/office/drawing/2014/main" val="83287794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61764754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7559562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76439383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9058999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648762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5754823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11589309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85484439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9733286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7142198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096527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66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solidFill>
                            <a:schemeClr val="tx1"/>
                          </a:solidFill>
                          <a:latin typeface="Helvitica"/>
                        </a:rPr>
                        <a:t>Literature review and problem statement formulation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77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  <a:latin typeface="Helvitica"/>
                        </a:rPr>
                        <a:t>Hardware and software selection for the system</a:t>
                      </a:r>
                      <a:endParaRPr lang="en-IN" sz="1600">
                        <a:solidFill>
                          <a:schemeClr val="tx1"/>
                        </a:solidFill>
                        <a:latin typeface="Helvi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900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latin typeface="Helvitica"/>
                        </a:rPr>
                        <a:t>Vision model and Transfer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8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latin typeface="Helvitica"/>
                        </a:rPr>
                        <a:t>Integrating camera with Ufactory Lite 6 arm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528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latin typeface="Helvitica"/>
                        </a:rPr>
                        <a:t>Extracting pixel values using openCV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26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latin typeface="Helvitica"/>
                        </a:rPr>
                        <a:t>Mapping Pixel Coordinates with Real World coordinates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829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600">
                          <a:latin typeface="Helvitica"/>
                        </a:rPr>
                        <a:t>Integrating Vision Transformers into the work 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36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latin typeface="Helvitica"/>
                        </a:rPr>
                        <a:t>Integrating LLMs in to the workflow to have deeper insights about the composition of waste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298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Helvitica"/>
                        </a:rPr>
                        <a:t>UI to display waste classified and the ways it can be reused or disposed based on composition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878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Helvitica"/>
                        </a:rPr>
                        <a:t>Overall review of edge cases and identifying drawbacks in the system and singularity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Helvitic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Helvitica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8660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C88AB8-6C6E-9BE4-0F00-77D60CCBFA50}"/>
              </a:ext>
            </a:extLst>
          </p:cNvPr>
          <p:cNvSpPr txBox="1"/>
          <p:nvPr/>
        </p:nvSpPr>
        <p:spPr>
          <a:xfrm rot="16200000">
            <a:off x="6705597" y="478598"/>
            <a:ext cx="139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latin typeface="Helvitica"/>
              </a:rPr>
              <a:t>1</a:t>
            </a:r>
            <a:r>
              <a:rPr lang="en-IN" baseline="30000">
                <a:latin typeface="Helvitica"/>
              </a:rPr>
              <a:t>st</a:t>
            </a:r>
            <a:r>
              <a:rPr lang="en-IN">
                <a:latin typeface="Helvitica"/>
              </a:rPr>
              <a:t> Review</a:t>
            </a:r>
          </a:p>
          <a:p>
            <a:pPr algn="ctr"/>
            <a:r>
              <a:rPr lang="en-IN">
                <a:latin typeface="Helvitica"/>
              </a:rPr>
              <a:t>February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25406-B9EF-9CF3-188B-BF2B66B90DCE}"/>
              </a:ext>
            </a:extLst>
          </p:cNvPr>
          <p:cNvSpPr txBox="1"/>
          <p:nvPr/>
        </p:nvSpPr>
        <p:spPr>
          <a:xfrm rot="16200000">
            <a:off x="9034614" y="478597"/>
            <a:ext cx="139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>
                <a:latin typeface="Helvitica"/>
              </a:rPr>
              <a:t>2</a:t>
            </a:r>
            <a:r>
              <a:rPr lang="en-IN" baseline="30000">
                <a:latin typeface="Helvitica"/>
              </a:rPr>
              <a:t>nd</a:t>
            </a:r>
            <a:r>
              <a:rPr lang="en-IN">
                <a:latin typeface="Helvitica"/>
              </a:rPr>
              <a:t> Review</a:t>
            </a:r>
          </a:p>
          <a:p>
            <a:pPr algn="ctr"/>
            <a:r>
              <a:rPr lang="en-IN">
                <a:latin typeface="Helvitica"/>
              </a:rPr>
              <a:t>March</a:t>
            </a:r>
          </a:p>
        </p:txBody>
      </p:sp>
    </p:spTree>
    <p:extLst>
      <p:ext uri="{BB962C8B-B14F-4D97-AF65-F5344CB8AC3E}">
        <p14:creationId xmlns:p14="http://schemas.microsoft.com/office/powerpoint/2010/main" val="2607616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1AF8-A3DE-F22D-A5ED-1F08C49C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9DC2-DB79-BB3D-9733-E2DE81F6B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Helvitica"/>
              </a:rPr>
              <a:t>Automate waste classification using Robotics and AI</a:t>
            </a:r>
          </a:p>
          <a:p>
            <a:r>
              <a:rPr lang="en-IN" dirty="0">
                <a:latin typeface="Helvitica"/>
              </a:rPr>
              <a:t>Enhance waste based segregation using vision based segmentation model</a:t>
            </a:r>
          </a:p>
          <a:p>
            <a:r>
              <a:rPr lang="en-IN" dirty="0">
                <a:latin typeface="Helvitica"/>
              </a:rPr>
              <a:t>Implement robotic manipulator for waste disposal</a:t>
            </a:r>
          </a:p>
          <a:p>
            <a:endParaRPr lang="en-IN" dirty="0">
              <a:latin typeface="Helvitica"/>
            </a:endParaRPr>
          </a:p>
        </p:txBody>
      </p:sp>
    </p:spTree>
    <p:extLst>
      <p:ext uri="{BB962C8B-B14F-4D97-AF65-F5344CB8AC3E}">
        <p14:creationId xmlns:p14="http://schemas.microsoft.com/office/powerpoint/2010/main" val="378878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5B0F-D059-35EA-9220-DC84462D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E5CB-80E2-2E27-5DF0-BA863AAD3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itica"/>
              </a:rPr>
              <a:t>Transforming object coordinates from camera coordinate frame to the arm coordinate frame</a:t>
            </a:r>
          </a:p>
          <a:p>
            <a:r>
              <a:rPr lang="en-US" dirty="0">
                <a:latin typeface="Helvitica"/>
              </a:rPr>
              <a:t>Transforming the bounding box coordinates from the vision transformer to camera coordinate frame</a:t>
            </a:r>
          </a:p>
          <a:p>
            <a:r>
              <a:rPr lang="en-US" dirty="0">
                <a:latin typeface="Helvitica"/>
              </a:rPr>
              <a:t>Automating the workflow of pick and drop based on the response from the vision model</a:t>
            </a:r>
          </a:p>
          <a:p>
            <a:endParaRPr lang="en-US" dirty="0">
              <a:latin typeface="Helvitica"/>
            </a:endParaRPr>
          </a:p>
          <a:p>
            <a:endParaRPr lang="en-US" dirty="0">
              <a:latin typeface="Helvitica"/>
            </a:endParaRPr>
          </a:p>
          <a:p>
            <a:endParaRPr lang="en-IN" dirty="0">
              <a:latin typeface="Helvitica"/>
            </a:endParaRPr>
          </a:p>
        </p:txBody>
      </p:sp>
    </p:spTree>
    <p:extLst>
      <p:ext uri="{BB962C8B-B14F-4D97-AF65-F5344CB8AC3E}">
        <p14:creationId xmlns:p14="http://schemas.microsoft.com/office/powerpoint/2010/main" val="24201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514F-7BAF-DA9A-BE20-6422EB90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Literature Review</a:t>
            </a:r>
          </a:p>
        </p:txBody>
      </p:sp>
      <p:graphicFrame>
        <p:nvGraphicFramePr>
          <p:cNvPr id="3" name="Google Shape;61;p14">
            <a:extLst>
              <a:ext uri="{FF2B5EF4-FFF2-40B4-BE49-F238E27FC236}">
                <a16:creationId xmlns:a16="http://schemas.microsoft.com/office/drawing/2014/main" id="{22A28B24-C4F0-3BC2-C314-8309D39FA0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264020"/>
              </p:ext>
            </p:extLst>
          </p:nvPr>
        </p:nvGraphicFramePr>
        <p:xfrm>
          <a:off x="455264" y="1521716"/>
          <a:ext cx="11281472" cy="497115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6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8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S.No</a:t>
                      </a:r>
                      <a:endParaRPr sz="1800" b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Authors</a:t>
                      </a:r>
                      <a:endParaRPr sz="1800" b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Year</a:t>
                      </a:r>
                      <a:endParaRPr sz="1800" b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Title</a:t>
                      </a:r>
                      <a:endParaRPr sz="1800" b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Observation</a:t>
                      </a:r>
                      <a:endParaRPr sz="1800" b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itica"/>
                        </a:rPr>
                        <a:t>1.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Helvitica"/>
                        </a:rPr>
                        <a:t>W. Liu </a:t>
                      </a:r>
                      <a:r>
                        <a:rPr lang="en-IN" sz="1600" i="1">
                          <a:latin typeface="Helvitica"/>
                        </a:rPr>
                        <a:t>et al.</a:t>
                      </a:r>
                      <a:endParaRPr lang="en-IN" sz="1600">
                        <a:latin typeface="Helvitic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itica"/>
                        </a:rPr>
                        <a:t>2016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SSD: Single Shot MultiBox Detector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Introduced a single-shot object detection method using a series of convolutional layers to predict object categories and bounding boxes at multiple scales.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itica"/>
                        </a:rPr>
                        <a:t>2.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Helvitica"/>
                        </a:rPr>
                        <a:t>J. Redmon </a:t>
                      </a:r>
                      <a:r>
                        <a:rPr lang="en-IN" sz="1600" i="1">
                          <a:latin typeface="Helvitica"/>
                        </a:rPr>
                        <a:t>et al.</a:t>
                      </a:r>
                      <a:endParaRPr lang="en-IN"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itica"/>
                        </a:rPr>
                        <a:t>2016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You Only Look Once: Unified, Real-Time Object Detection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Introduced YOLO, a single neural network which predicts object class and location in a single pass, significantly improving detection speed.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itica"/>
                        </a:rPr>
                        <a:t>3.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Z. Jin and P. Pagilla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>
                          <a:latin typeface="Helvitica"/>
                        </a:rPr>
                        <a:t>2018</a:t>
                      </a:r>
                      <a:endParaRPr lang="en-IN" sz="1600">
                        <a:latin typeface="Helvitic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Collaborative Operation of Robotic Manipulators with Human Intent Prediction and Shared Control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Helvitica"/>
                        </a:rPr>
                        <a:t>Developed a system where robotic manipulators use sensor data and machine learning to predict human intent, enabling shared human-robot control.</a:t>
                      </a: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905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61;p14">
            <a:extLst>
              <a:ext uri="{FF2B5EF4-FFF2-40B4-BE49-F238E27FC236}">
                <a16:creationId xmlns:a16="http://schemas.microsoft.com/office/drawing/2014/main" id="{CB0F1DA2-882A-AB4A-536D-1495E243C0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481942"/>
              </p:ext>
            </p:extLst>
          </p:nvPr>
        </p:nvGraphicFramePr>
        <p:xfrm>
          <a:off x="455264" y="163021"/>
          <a:ext cx="11281472" cy="63732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8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066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48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S.No</a:t>
                      </a:r>
                      <a:endParaRPr sz="1800" b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Authors</a:t>
                      </a:r>
                      <a:endParaRPr sz="1800" b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Year</a:t>
                      </a:r>
                      <a:endParaRPr sz="1800" b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Title</a:t>
                      </a:r>
                      <a:endParaRPr sz="1800" b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Helvitica"/>
                        </a:rPr>
                        <a:t>Observation</a:t>
                      </a:r>
                      <a:endParaRPr sz="1800" b="0">
                        <a:solidFill>
                          <a:schemeClr val="accent2">
                            <a:lumMod val="50000"/>
                          </a:schemeClr>
                        </a:solidFill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itica"/>
                        </a:rPr>
                        <a:t>4.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Y.-M. Chang, C.-H. Li, and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 Y-F. Hong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itica"/>
                        </a:rPr>
                        <a:t>2019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Real-Time Object Coordinate Detection and Manipulator Control Using Rigidly Trained Convolutional Neural Networks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Helvitica"/>
                        </a:rPr>
                        <a:t>Visual-position control scheme that employs convolutional neural networks (ConvNets) trained with rigid 3D coordinate information</a:t>
                      </a:r>
                      <a:endParaRPr lang="en-IN" sz="1600">
                        <a:latin typeface="Helvitic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71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itica"/>
                        </a:rPr>
                        <a:t>5.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Helvitica"/>
                        </a:rPr>
                        <a:t>J. Bai et al.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itica"/>
                        </a:rPr>
                        <a:t>2020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Deep Learning Based Robot for Automatically Picking Up Garbage on the Grass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Developed a robot equipped with a deep neural network for garbage recognition and ground segmentation.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itica"/>
                        </a:rPr>
                        <a:t>6.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Helvitica"/>
                        </a:rPr>
                        <a:t>J. Liu et al.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Helvitica"/>
                        </a:rPr>
                        <a:t>2021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Garbage Collection and Sorting with a Mobile Manipulator using Deep Learning and Whole-Body Control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Combining deep learning with whole-body control to enable effective autonomous garbage collection and sorting.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97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>
                          <a:latin typeface="Helvitica"/>
                        </a:rPr>
                        <a:t>7.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>
                          <a:latin typeface="Helvitica"/>
                        </a:rPr>
                        <a:t>B. Yan </a:t>
                      </a:r>
                      <a:r>
                        <a:rPr lang="en-IN" sz="1600" i="1">
                          <a:latin typeface="Helvitica"/>
                        </a:rPr>
                        <a:t>et al.</a:t>
                      </a:r>
                      <a:endParaRPr lang="en-IN" sz="1600">
                        <a:latin typeface="Helvitic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Helvitica"/>
                        </a:rPr>
                        <a:t>2021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Helvitica"/>
                        </a:rPr>
                        <a:t>A Real-Time Apple Targets Detection Method for Picking Robot Based on Improved YOLOv5</a:t>
                      </a:r>
                      <a:endParaRPr lang="en-IN" sz="1600">
                        <a:latin typeface="Helvitica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Helvitica"/>
                        </a:rPr>
                        <a:t>Enhanced the YOLOv5 algorithm to improve real-time detection of apples in orchards by optimizing the network structure.</a:t>
                      </a:r>
                      <a:endParaRPr sz="1600">
                        <a:latin typeface="Helvitica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572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16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E79053-0AD9-6BC2-0D81-B4B20A36E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04132"/>
            <a:ext cx="12192001" cy="443814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E5CC0D5-8739-6BF3-0570-8D1481BA407D}"/>
              </a:ext>
            </a:extLst>
          </p:cNvPr>
          <p:cNvSpPr txBox="1">
            <a:spLocks/>
          </p:cNvSpPr>
          <p:nvPr/>
        </p:nvSpPr>
        <p:spPr>
          <a:xfrm>
            <a:off x="440331" y="4000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Methodology</a:t>
            </a:r>
            <a:endParaRPr lang="en-IN" sz="3600">
              <a:solidFill>
                <a:schemeClr val="accent2">
                  <a:lumMod val="50000"/>
                </a:schemeClr>
              </a:solidFill>
              <a:latin typeface="HELVITICA"/>
            </a:endParaRPr>
          </a:p>
        </p:txBody>
      </p:sp>
    </p:spTree>
    <p:extLst>
      <p:ext uri="{BB962C8B-B14F-4D97-AF65-F5344CB8AC3E}">
        <p14:creationId xmlns:p14="http://schemas.microsoft.com/office/powerpoint/2010/main" val="3395740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114857-9887-227A-E772-967DE5A33A82}"/>
              </a:ext>
            </a:extLst>
          </p:cNvPr>
          <p:cNvSpPr txBox="1">
            <a:spLocks/>
          </p:cNvSpPr>
          <p:nvPr/>
        </p:nvSpPr>
        <p:spPr>
          <a:xfrm>
            <a:off x="440331" y="4000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HELVITICA"/>
              </a:rPr>
              <a:t>System Architecture</a:t>
            </a:r>
            <a:endParaRPr lang="en-IN" sz="3600">
              <a:solidFill>
                <a:schemeClr val="accent2">
                  <a:lumMod val="50000"/>
                </a:schemeClr>
              </a:solidFill>
              <a:latin typeface="HELVITICA"/>
            </a:endParaRPr>
          </a:p>
        </p:txBody>
      </p:sp>
      <p:pic>
        <p:nvPicPr>
          <p:cNvPr id="5" name="Picture 4" descr="A white robot with a pen and a marker">
            <a:extLst>
              <a:ext uri="{FF2B5EF4-FFF2-40B4-BE49-F238E27FC236}">
                <a16:creationId xmlns:a16="http://schemas.microsoft.com/office/drawing/2014/main" id="{909A103D-3938-1894-6564-5ECD22F1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56" y="1360733"/>
            <a:ext cx="9337288" cy="490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9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28AD-DC4A-1256-74C1-DBFD3267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chemeClr val="accent2">
                    <a:lumMod val="50000"/>
                  </a:schemeClr>
                </a:solidFill>
                <a:latin typeface="Helvitica"/>
                <a:cs typeface="Arial" panose="020B0604020202020204" pitchFamily="34" charset="0"/>
              </a:rPr>
              <a:t>Vision Models</a:t>
            </a:r>
            <a:endParaRPr lang="en-IN" sz="3600">
              <a:solidFill>
                <a:schemeClr val="accent2">
                  <a:lumMod val="50000"/>
                </a:schemeClr>
              </a:solidFill>
              <a:latin typeface="Helvitic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7E21-AF4E-656D-C99F-706CBB66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Helvitica"/>
                <a:cs typeface="Arial" panose="020B0604020202020204" pitchFamily="34" charset="0"/>
              </a:rPr>
              <a:t>For object detection and segmentation</a:t>
            </a:r>
          </a:p>
          <a:p>
            <a:pPr lvl="1"/>
            <a:r>
              <a:rPr lang="en-IN">
                <a:latin typeface="Helvitica"/>
                <a:cs typeface="Arial" panose="020B0604020202020204" pitchFamily="34" charset="0"/>
              </a:rPr>
              <a:t>Transfer learning on </a:t>
            </a:r>
            <a:r>
              <a:rPr lang="en-IN">
                <a:solidFill>
                  <a:schemeClr val="tx2">
                    <a:lumMod val="75000"/>
                    <a:lumOff val="25000"/>
                  </a:schemeClr>
                </a:solidFill>
                <a:latin typeface="Helvitica"/>
                <a:cs typeface="Arial" panose="020B0604020202020204" pitchFamily="34" charset="0"/>
              </a:rPr>
              <a:t>Yolo v8</a:t>
            </a:r>
          </a:p>
          <a:p>
            <a:pPr lvl="1"/>
            <a:r>
              <a:rPr lang="en-IN">
                <a:latin typeface="Helvitica"/>
                <a:cs typeface="Arial" panose="020B0604020202020204" pitchFamily="34" charset="0"/>
              </a:rPr>
              <a:t>Object detection using </a:t>
            </a:r>
            <a:r>
              <a:rPr lang="en-IN">
                <a:solidFill>
                  <a:schemeClr val="tx2">
                    <a:lumMod val="75000"/>
                    <a:lumOff val="25000"/>
                  </a:schemeClr>
                </a:solidFill>
                <a:latin typeface="Helvitica"/>
                <a:cs typeface="Arial" panose="020B0604020202020204" pitchFamily="34" charset="0"/>
              </a:rPr>
              <a:t>Single Short Multibox Detection</a:t>
            </a:r>
          </a:p>
          <a:p>
            <a:pPr lvl="1"/>
            <a:r>
              <a:rPr lang="en-IN">
                <a:latin typeface="Helvitica"/>
                <a:cs typeface="Arial" panose="020B0604020202020204" pitchFamily="34" charset="0"/>
              </a:rPr>
              <a:t>Object detection using </a:t>
            </a:r>
            <a:r>
              <a:rPr lang="en-IN">
                <a:solidFill>
                  <a:schemeClr val="tx2">
                    <a:lumMod val="75000"/>
                    <a:lumOff val="25000"/>
                  </a:schemeClr>
                </a:solidFill>
                <a:latin typeface="Helvitica"/>
                <a:cs typeface="Arial" panose="020B0604020202020204" pitchFamily="34" charset="0"/>
              </a:rPr>
              <a:t>Vision Transformers</a:t>
            </a:r>
          </a:p>
          <a:p>
            <a:endParaRPr lang="en-IN" sz="2400">
              <a:latin typeface="Helvitica"/>
              <a:cs typeface="Arial" panose="020B0604020202020204" pitchFamily="34" charset="0"/>
            </a:endParaRPr>
          </a:p>
          <a:p>
            <a:endParaRPr lang="en-IN" sz="2400">
              <a:latin typeface="Helvitica"/>
              <a:cs typeface="Arial" panose="020B0604020202020204" pitchFamily="34" charset="0"/>
            </a:endParaRPr>
          </a:p>
          <a:p>
            <a:endParaRPr lang="en-IN" sz="2400">
              <a:latin typeface="Helvitic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4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928</Words>
  <Application>Microsoft Office PowerPoint</Application>
  <PresentationFormat>Widescreen</PresentationFormat>
  <Paragraphs>198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HELVITICA</vt:lpstr>
      <vt:lpstr>HELVITICA</vt:lpstr>
      <vt:lpstr>Office Theme</vt:lpstr>
      <vt:lpstr>Intelligent Waste Management Vision based multi-class segmentation with robotic manipulator and LLM-driven waste processing insights</vt:lpstr>
      <vt:lpstr>Introduction</vt:lpstr>
      <vt:lpstr>Objectives</vt:lpstr>
      <vt:lpstr>Challenges faced</vt:lpstr>
      <vt:lpstr>Literature Review</vt:lpstr>
      <vt:lpstr>PowerPoint Presentation</vt:lpstr>
      <vt:lpstr>PowerPoint Presentation</vt:lpstr>
      <vt:lpstr>PowerPoint Presentation</vt:lpstr>
      <vt:lpstr>Vision Models</vt:lpstr>
      <vt:lpstr>Vision Transformers </vt:lpstr>
      <vt:lpstr>Model Architectures</vt:lpstr>
      <vt:lpstr>Single Short Multibox Detector (SSD)</vt:lpstr>
      <vt:lpstr>Default vs Finetuned Yolo v8</vt:lpstr>
      <vt:lpstr>Vision Transformers</vt:lpstr>
      <vt:lpstr>Relevance in MFC-4</vt:lpstr>
      <vt:lpstr>Homogeneous Transformation Matrix</vt:lpstr>
      <vt:lpstr>Forward Kinematics</vt:lpstr>
      <vt:lpstr>Forward Kinematics</vt:lpstr>
      <vt:lpstr>Inverse Kinematics</vt:lpstr>
      <vt:lpstr>Transformation from camera coordinate frame to  end-effector coordinate frame</vt:lpstr>
      <vt:lpstr>Homography Matrix</vt:lpstr>
      <vt:lpstr>Homography Matrix</vt:lpstr>
      <vt:lpstr>Future Work</vt:lpstr>
      <vt:lpstr>Timeline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Harlin</dc:creator>
  <cp:lastModifiedBy>Renny Harlin</cp:lastModifiedBy>
  <cp:revision>2</cp:revision>
  <dcterms:created xsi:type="dcterms:W3CDTF">2025-02-04T00:56:00Z</dcterms:created>
  <dcterms:modified xsi:type="dcterms:W3CDTF">2025-03-10T03:25:29Z</dcterms:modified>
</cp:coreProperties>
</file>