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78" r:id="rId2"/>
  </p:sldMasterIdLst>
  <p:notesMasterIdLst>
    <p:notesMasterId r:id="rId15"/>
  </p:notesMasterIdLst>
  <p:sldIdLst>
    <p:sldId id="263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80" r:id="rId13"/>
    <p:sldId id="279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FBD1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1" autoAdjust="0"/>
  </p:normalViewPr>
  <p:slideViewPr>
    <p:cSldViewPr>
      <p:cViewPr>
        <p:scale>
          <a:sx n="400" d="100"/>
          <a:sy n="400" d="100"/>
        </p:scale>
        <p:origin x="-7986" y="-117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2023-07-24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b="0" dirty="0" err="1">
                <a:solidFill>
                  <a:schemeClr val="bg1"/>
                </a:solidFill>
                <a:latin typeface="+mn-ea"/>
                <a:ea typeface="+mn-ea"/>
              </a:rPr>
              <a:t>쀼어</a:t>
            </a:r>
            <a:r>
              <a:rPr lang="en-US" altLang="ko-KR" sz="800" b="0" dirty="0">
                <a:solidFill>
                  <a:schemeClr val="bg1"/>
                </a:solidFill>
                <a:latin typeface="+mn-ea"/>
                <a:ea typeface="+mn-ea"/>
              </a:rPr>
              <a:t>’s blog </a:t>
            </a:r>
            <a:r>
              <a:rPr lang="ko-KR" altLang="en-US" sz="800" b="0" dirty="0">
                <a:solidFill>
                  <a:schemeClr val="bg1"/>
                </a:solidFill>
                <a:latin typeface="+mn-ea"/>
                <a:ea typeface="+mn-ea"/>
              </a:rPr>
              <a:t>기획이야기   </a:t>
            </a:r>
            <a:r>
              <a:rPr lang="en-US" altLang="ko-KR" sz="800" b="0" dirty="0">
                <a:solidFill>
                  <a:schemeClr val="bg1"/>
                </a:solidFill>
                <a:latin typeface="+mn-ea"/>
                <a:ea typeface="+mn-ea"/>
              </a:rPr>
              <a:t>| Ver.1.0.0</a:t>
            </a:r>
            <a:endParaRPr lang="ko-KR" altLang="en-US" sz="8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메인 상단</a:t>
            </a:r>
            <a:r>
              <a:rPr lang="en-US" altLang="ko-KR" dirty="0"/>
              <a:t>(</a:t>
            </a:r>
            <a:r>
              <a:rPr lang="ko-KR" altLang="en-US" dirty="0" err="1"/>
              <a:t>검색창</a:t>
            </a:r>
            <a:r>
              <a:rPr lang="en-US" altLang="ko-KR" dirty="0"/>
              <a:t>,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마이페이지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검색창으로 콘텐츠 검색 가능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로그인 창으로 이동하여 로그인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로그인 여부에 따라 마이페이지로 이동 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플랫폼 </a:t>
            </a:r>
            <a:r>
              <a:rPr lang="ko-KR" altLang="en-US" dirty="0" err="1"/>
              <a:t>소개글과</a:t>
            </a:r>
            <a:r>
              <a:rPr lang="ko-KR" altLang="en-US" dirty="0"/>
              <a:t> 판매자 가입버튼</a:t>
            </a:r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- </a:t>
            </a:r>
            <a:r>
              <a:rPr lang="ko-KR" altLang="en-US" dirty="0"/>
              <a:t>판매자로 가입할 수 있는 페이지로 이동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인기 게시글</a:t>
            </a:r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- </a:t>
            </a:r>
            <a:r>
              <a:rPr lang="ko-KR" altLang="en-US" dirty="0"/>
              <a:t>클릭 수 </a:t>
            </a:r>
            <a:r>
              <a:rPr lang="en-US" altLang="ko-KR" dirty="0"/>
              <a:t>, </a:t>
            </a:r>
            <a:r>
              <a:rPr lang="ko-KR" altLang="en-US" dirty="0"/>
              <a:t>좋아요 기반으로 약 </a:t>
            </a:r>
            <a:r>
              <a:rPr lang="en-US" altLang="ko-KR" dirty="0"/>
              <a:t>10</a:t>
            </a:r>
            <a:r>
              <a:rPr lang="ko-KR" altLang="en-US" dirty="0"/>
              <a:t>개 정렬</a:t>
            </a:r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- </a:t>
            </a:r>
            <a:r>
              <a:rPr lang="ko-KR" altLang="en-US" dirty="0"/>
              <a:t>관심 태그 </a:t>
            </a:r>
            <a:r>
              <a:rPr lang="ko-KR" altLang="en-US" dirty="0" err="1"/>
              <a:t>지정시</a:t>
            </a:r>
            <a:r>
              <a:rPr lang="ko-KR" altLang="en-US" dirty="0"/>
              <a:t> 그에 맞는 </a:t>
            </a:r>
            <a:r>
              <a:rPr lang="ko-KR" altLang="en-US" dirty="0" err="1"/>
              <a:t>주제글로</a:t>
            </a:r>
            <a:r>
              <a:rPr lang="ko-KR" altLang="en-US" dirty="0"/>
              <a:t> 출력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인기 채널 리스트</a:t>
            </a:r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- </a:t>
            </a:r>
            <a:r>
              <a:rPr lang="ko-KR" altLang="en-US" dirty="0"/>
              <a:t>클릭 수 기반으로 인기 판매자의 채널 소개 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키워드별 게시글 리스트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키워드 선택 시 그에 맞는 게시글 정렬 및   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출력</a:t>
            </a:r>
            <a:r>
              <a:rPr lang="en-US" altLang="ko-KR" dirty="0"/>
              <a:t>(ajax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403648" y="16215"/>
            <a:ext cx="6192688" cy="292075"/>
          </a:xfrm>
        </p:spPr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화면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</a:p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59C9C3-8E29-A435-0D95-D0C19F71BDC0}"/>
              </a:ext>
            </a:extLst>
          </p:cNvPr>
          <p:cNvSpPr/>
          <p:nvPr/>
        </p:nvSpPr>
        <p:spPr>
          <a:xfrm>
            <a:off x="7984926" y="12699"/>
            <a:ext cx="792088" cy="182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79075EC-12DD-9453-0B1B-5CC597CAE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4948012"/>
            <a:ext cx="1828750" cy="17522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B9BAD8F-CF7F-A328-A109-7FAB2210E5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41" y="276977"/>
            <a:ext cx="2853113" cy="4846264"/>
          </a:xfrm>
          <a:prstGeom prst="rect">
            <a:avLst/>
          </a:prstGeom>
        </p:spPr>
      </p:pic>
      <p:sp>
        <p:nvSpPr>
          <p:cNvPr id="8" name="모서리가 둥근 직사각형 61">
            <a:extLst>
              <a:ext uri="{FF2B5EF4-FFF2-40B4-BE49-F238E27FC236}">
                <a16:creationId xmlns:a16="http://schemas.microsoft.com/office/drawing/2014/main" id="{90201DBF-BD5F-91F6-AADB-090C14261B27}"/>
              </a:ext>
            </a:extLst>
          </p:cNvPr>
          <p:cNvSpPr/>
          <p:nvPr/>
        </p:nvSpPr>
        <p:spPr>
          <a:xfrm>
            <a:off x="3563888" y="30018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9" name="모서리가 둥근 직사각형 35">
            <a:extLst>
              <a:ext uri="{FF2B5EF4-FFF2-40B4-BE49-F238E27FC236}">
                <a16:creationId xmlns:a16="http://schemas.microsoft.com/office/drawing/2014/main" id="{9470C1B5-EED7-D6DC-7449-2DF00EA50228}"/>
              </a:ext>
            </a:extLst>
          </p:cNvPr>
          <p:cNvSpPr/>
          <p:nvPr/>
        </p:nvSpPr>
        <p:spPr>
          <a:xfrm>
            <a:off x="2195736" y="207799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10" name="모서리가 둥근 직사각형 61">
            <a:extLst>
              <a:ext uri="{FF2B5EF4-FFF2-40B4-BE49-F238E27FC236}">
                <a16:creationId xmlns:a16="http://schemas.microsoft.com/office/drawing/2014/main" id="{5DAAB41C-B88C-8B9A-C436-8EA627B26E6E}"/>
              </a:ext>
            </a:extLst>
          </p:cNvPr>
          <p:cNvSpPr/>
          <p:nvPr/>
        </p:nvSpPr>
        <p:spPr>
          <a:xfrm>
            <a:off x="2195736" y="62753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1" name="모서리가 둥근 직사각형 61">
            <a:extLst>
              <a:ext uri="{FF2B5EF4-FFF2-40B4-BE49-F238E27FC236}">
                <a16:creationId xmlns:a16="http://schemas.microsoft.com/office/drawing/2014/main" id="{F7CB8461-B073-DB31-C837-04A6A70F4811}"/>
              </a:ext>
            </a:extLst>
          </p:cNvPr>
          <p:cNvSpPr/>
          <p:nvPr/>
        </p:nvSpPr>
        <p:spPr>
          <a:xfrm>
            <a:off x="2195736" y="116280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12" name="모서리가 둥근 직사각형 61">
            <a:extLst>
              <a:ext uri="{FF2B5EF4-FFF2-40B4-BE49-F238E27FC236}">
                <a16:creationId xmlns:a16="http://schemas.microsoft.com/office/drawing/2014/main" id="{D4E37C34-0E53-D9D3-A95C-0047EED2E5BE}"/>
              </a:ext>
            </a:extLst>
          </p:cNvPr>
          <p:cNvSpPr/>
          <p:nvPr/>
        </p:nvSpPr>
        <p:spPr>
          <a:xfrm>
            <a:off x="2195736" y="32198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AutoNum type="arabicPeriod"/>
            </a:pPr>
            <a:r>
              <a:rPr lang="ko-KR" altLang="en-US" dirty="0" smtClean="0"/>
              <a:t> 서비스 관련 공지 사항을 작성하며 작성된 공지는 홈페이지 하단에 출력</a:t>
            </a:r>
            <a:endParaRPr lang="en-US" altLang="ko-KR" dirty="0" smtClean="0"/>
          </a:p>
          <a:p>
            <a:pPr marL="0" indent="0">
              <a:buAutoNum type="arabicPeriod"/>
            </a:pPr>
            <a:endParaRPr lang="en-US" altLang="ko-KR" dirty="0"/>
          </a:p>
          <a:p>
            <a:pPr marL="0" indent="0">
              <a:buAutoNum type="arabicPeriod"/>
            </a:pPr>
            <a:r>
              <a:rPr lang="en-US" altLang="ko-KR" dirty="0" smtClean="0"/>
              <a:t> </a:t>
            </a:r>
            <a:r>
              <a:rPr lang="ko-KR" altLang="en-US" dirty="0" smtClean="0"/>
              <a:t>사용자가</a:t>
            </a:r>
            <a:r>
              <a:rPr lang="en-US" altLang="ko-KR" dirty="0" smtClean="0"/>
              <a:t> Q&amp;A</a:t>
            </a:r>
            <a:r>
              <a:rPr lang="ko-KR" altLang="en-US" dirty="0" smtClean="0"/>
              <a:t>를 작성시 출력</a:t>
            </a:r>
            <a:endParaRPr lang="en-US" altLang="ko-KR" dirty="0" smtClean="0"/>
          </a:p>
          <a:p>
            <a:pPr marL="0" indent="0">
              <a:buAutoNum type="arabicPeriod"/>
            </a:pPr>
            <a:endParaRPr lang="en-US" altLang="ko-KR" dirty="0"/>
          </a:p>
          <a:p>
            <a:pPr marL="0" indent="0">
              <a:buAutoNum type="arabicPeriod"/>
            </a:pPr>
            <a:r>
              <a:rPr lang="en-US" altLang="ko-KR" dirty="0"/>
              <a:t> </a:t>
            </a:r>
            <a:r>
              <a:rPr lang="ko-KR" altLang="en-US" dirty="0" smtClean="0"/>
              <a:t>공지사항 보는 페이지 </a:t>
            </a:r>
            <a:r>
              <a:rPr lang="ko-KR" altLang="en-US" dirty="0" smtClean="0"/>
              <a:t>추가 예정</a:t>
            </a:r>
            <a:endParaRPr lang="en-US" altLang="ko-KR" dirty="0" smtClean="0"/>
          </a:p>
          <a:p>
            <a:pPr marL="0" indent="0">
              <a:buAutoNum type="arabicPeriod"/>
            </a:pPr>
            <a:r>
              <a:rPr lang="en-US" altLang="ko-KR" dirty="0" smtClean="0"/>
              <a:t> </a:t>
            </a:r>
            <a:r>
              <a:rPr lang="ko-KR" altLang="en-US" dirty="0" smtClean="0"/>
              <a:t>공지사항 작성 페이지 추가 예정</a:t>
            </a:r>
            <a:endParaRPr lang="en-US" altLang="ko-KR" dirty="0" smtClean="0"/>
          </a:p>
          <a:p>
            <a:pPr marL="0" indent="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Q&amp;A </a:t>
            </a:r>
            <a:r>
              <a:rPr lang="ko-KR" altLang="en-US" dirty="0" smtClean="0"/>
              <a:t>보는 페이지 추가 예정</a:t>
            </a:r>
            <a:endParaRPr lang="en-US" altLang="ko-KR" dirty="0" smtClean="0"/>
          </a:p>
          <a:p>
            <a:pPr marL="0" indent="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Q&amp;A </a:t>
            </a:r>
            <a:r>
              <a:rPr lang="ko-KR" altLang="en-US" dirty="0" smtClean="0"/>
              <a:t>답변 페이지 추가 예정</a:t>
            </a:r>
            <a:endParaRPr lang="en-US" altLang="ko-KR" dirty="0" smtClean="0"/>
          </a:p>
          <a:p>
            <a:pPr marL="0" indent="0">
              <a:buAutoNum type="arabicPeriod"/>
            </a:pP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403648" y="16215"/>
            <a:ext cx="6192688" cy="292075"/>
          </a:xfrm>
        </p:spPr>
        <p:txBody>
          <a:bodyPr/>
          <a:lstStyle/>
          <a:p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95858" y="123478"/>
            <a:ext cx="1007790" cy="287486"/>
          </a:xfrm>
        </p:spPr>
        <p:txBody>
          <a:bodyPr/>
          <a:lstStyle/>
          <a:p>
            <a:r>
              <a:rPr lang="en-US" altLang="ko-KR" dirty="0"/>
              <a:t>1</a:t>
            </a:r>
          </a:p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59C9C3-8E29-A435-0D95-D0C19F71BDC0}"/>
              </a:ext>
            </a:extLst>
          </p:cNvPr>
          <p:cNvSpPr/>
          <p:nvPr/>
        </p:nvSpPr>
        <p:spPr>
          <a:xfrm>
            <a:off x="7984926" y="12699"/>
            <a:ext cx="792088" cy="182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79075EC-12DD-9453-0B1B-5CC597CAE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4948012"/>
            <a:ext cx="1828750" cy="17522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314482" y="4264912"/>
            <a:ext cx="969898" cy="186093"/>
          </a:xfrm>
          <a:prstGeom prst="rect">
            <a:avLst/>
          </a:prstGeom>
          <a:solidFill>
            <a:srgbClr val="FBD1A7"/>
          </a:solidFill>
          <a:ln w="6350">
            <a:solidFill>
              <a:srgbClr val="FBD1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9344458" y="3150939"/>
            <a:ext cx="1152128" cy="281319"/>
            <a:chOff x="2872586" y="1880500"/>
            <a:chExt cx="1152128" cy="281319"/>
          </a:xfrm>
        </p:grpSpPr>
        <p:sp>
          <p:nvSpPr>
            <p:cNvPr id="5" name="TextBox 4"/>
            <p:cNvSpPr txBox="1"/>
            <p:nvPr/>
          </p:nvSpPr>
          <p:spPr>
            <a:xfrm>
              <a:off x="2872586" y="1880500"/>
              <a:ext cx="11521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ID</a:t>
              </a:r>
              <a:endParaRPr lang="ko-KR" altLang="en-US" sz="8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963701" y="2056585"/>
              <a:ext cx="969898" cy="105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9875143" y="3003569"/>
            <a:ext cx="663620" cy="21602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482" y="2427734"/>
            <a:ext cx="1224281" cy="978987"/>
          </a:xfrm>
          <a:prstGeom prst="rect">
            <a:avLst/>
          </a:prstGeom>
        </p:spPr>
      </p:pic>
      <p:sp>
        <p:nvSpPr>
          <p:cNvPr id="10" name="모서리가 둥근 직사각형 61">
            <a:extLst>
              <a:ext uri="{FF2B5EF4-FFF2-40B4-BE49-F238E27FC236}">
                <a16:creationId xmlns:a16="http://schemas.microsoft.com/office/drawing/2014/main" id="{5DAAB41C-B88C-8B9A-C436-8EA627B26E6E}"/>
              </a:ext>
            </a:extLst>
          </p:cNvPr>
          <p:cNvSpPr/>
          <p:nvPr/>
        </p:nvSpPr>
        <p:spPr>
          <a:xfrm>
            <a:off x="9137352" y="3227477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1" name="모서리가 둥근 직사각형 61">
            <a:extLst>
              <a:ext uri="{FF2B5EF4-FFF2-40B4-BE49-F238E27FC236}">
                <a16:creationId xmlns:a16="http://schemas.microsoft.com/office/drawing/2014/main" id="{F7CB8461-B073-DB31-C837-04A6A70F4811}"/>
              </a:ext>
            </a:extLst>
          </p:cNvPr>
          <p:cNvSpPr/>
          <p:nvPr/>
        </p:nvSpPr>
        <p:spPr>
          <a:xfrm>
            <a:off x="9137352" y="380699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47913" y="294456"/>
            <a:ext cx="2973169" cy="4846264"/>
            <a:chOff x="1944985" y="276977"/>
            <a:chExt cx="2973169" cy="484626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B9BAD8F-CF7F-A328-A109-7FAB2210E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5041" y="276977"/>
              <a:ext cx="2853113" cy="484626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B9BAD8F-CF7F-A328-A109-7FAB2210E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915" t="7234" r="2037" b="16988"/>
            <a:stretch/>
          </p:blipFill>
          <p:spPr>
            <a:xfrm>
              <a:off x="2064669" y="527264"/>
              <a:ext cx="2846638" cy="3814213"/>
            </a:xfrm>
            <a:prstGeom prst="rect">
              <a:avLst/>
            </a:prstGeom>
            <a:ln>
              <a:noFill/>
            </a:ln>
          </p:spPr>
        </p:pic>
        <p:sp>
          <p:nvSpPr>
            <p:cNvPr id="18" name="TextBox 17"/>
            <p:cNvSpPr txBox="1"/>
            <p:nvPr/>
          </p:nvSpPr>
          <p:spPr>
            <a:xfrm>
              <a:off x="2771800" y="371748"/>
              <a:ext cx="451718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500" dirty="0" smtClean="0">
                  <a:solidFill>
                    <a:srgbClr val="CCCCCC"/>
                  </a:solidFill>
                </a:rPr>
                <a:t>Admin</a:t>
              </a:r>
              <a:endParaRPr lang="ko-KR" altLang="en-US" sz="500" dirty="0">
                <a:solidFill>
                  <a:srgbClr val="CCCCCC"/>
                </a:solidFill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9B9BAD8F-CF7F-A328-A109-7FAB2210E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29" r="34185" b="95728"/>
            <a:stretch/>
          </p:blipFill>
          <p:spPr>
            <a:xfrm>
              <a:off x="3858221" y="288622"/>
              <a:ext cx="864097" cy="207016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064669" y="526383"/>
              <a:ext cx="636149" cy="38315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48488" y="541025"/>
              <a:ext cx="66850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bg1"/>
                  </a:solidFill>
                </a:rPr>
                <a:t>관리자 페이지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11760" y="69954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57822" y="865753"/>
              <a:ext cx="66850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bg1"/>
                  </a:solidFill>
                </a:rPr>
                <a:t>서비스 공지</a:t>
              </a:r>
              <a:endParaRPr lang="en-US" altLang="ko-KR" sz="600" dirty="0" smtClean="0">
                <a:solidFill>
                  <a:schemeClr val="bg1"/>
                </a:solidFill>
              </a:endParaRPr>
            </a:p>
            <a:p>
              <a:r>
                <a:rPr lang="en-US" altLang="ko-KR" sz="600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400" dirty="0" smtClean="0">
                  <a:solidFill>
                    <a:schemeClr val="bg1"/>
                  </a:solidFill>
                </a:rPr>
                <a:t>- </a:t>
              </a:r>
              <a:r>
                <a:rPr lang="ko-KR" altLang="en-US" sz="400" dirty="0" smtClean="0">
                  <a:solidFill>
                    <a:schemeClr val="bg1"/>
                  </a:solidFill>
                </a:rPr>
                <a:t>공지 사항</a:t>
              </a:r>
              <a:endParaRPr lang="en-US" altLang="ko-KR" sz="400" dirty="0" smtClean="0">
                <a:solidFill>
                  <a:schemeClr val="bg1"/>
                </a:solidFill>
              </a:endParaRPr>
            </a:p>
            <a:p>
              <a:endParaRPr lang="en-US" altLang="ko-KR" sz="600" dirty="0">
                <a:solidFill>
                  <a:schemeClr val="bg1"/>
                </a:solidFill>
              </a:endParaRPr>
            </a:p>
            <a:p>
              <a:r>
                <a:rPr lang="ko-KR" altLang="en-US" sz="600" dirty="0" smtClean="0">
                  <a:solidFill>
                    <a:schemeClr val="bg1"/>
                  </a:solidFill>
                </a:rPr>
                <a:t>문의 사항</a:t>
              </a:r>
              <a:endParaRPr lang="en-US" altLang="ko-KR" sz="600" dirty="0" smtClean="0">
                <a:solidFill>
                  <a:schemeClr val="bg1"/>
                </a:solidFill>
              </a:endParaRPr>
            </a:p>
            <a:p>
              <a:r>
                <a:rPr lang="en-US" altLang="ko-KR" sz="600" dirty="0">
                  <a:solidFill>
                    <a:schemeClr val="bg1"/>
                  </a:solidFill>
                </a:rPr>
                <a:t> </a:t>
              </a:r>
              <a:r>
                <a:rPr lang="en-US" altLang="ko-KR" sz="400" dirty="0" smtClean="0">
                  <a:solidFill>
                    <a:schemeClr val="bg1"/>
                  </a:solidFill>
                </a:rPr>
                <a:t>- Q&amp;A</a:t>
              </a:r>
            </a:p>
            <a:p>
              <a:r>
                <a:rPr lang="en-US" altLang="ko-KR" sz="600" dirty="0" smtClean="0">
                  <a:solidFill>
                    <a:schemeClr val="bg1"/>
                  </a:solidFill>
                </a:rPr>
                <a:t> </a:t>
              </a:r>
              <a:endParaRPr lang="en-US" altLang="ko-KR" sz="600" dirty="0">
                <a:solidFill>
                  <a:schemeClr val="bg1"/>
                </a:solidFill>
              </a:endParaRPr>
            </a:p>
            <a:p>
              <a:r>
                <a:rPr lang="ko-KR" altLang="en-US" sz="600" dirty="0" smtClean="0">
                  <a:solidFill>
                    <a:schemeClr val="bg1"/>
                  </a:solidFill>
                </a:rPr>
                <a:t>회원 관리</a:t>
              </a:r>
              <a:endParaRPr lang="en-US" altLang="ko-KR" sz="600" dirty="0" smtClean="0">
                <a:solidFill>
                  <a:schemeClr val="bg1"/>
                </a:solidFill>
              </a:endParaRPr>
            </a:p>
            <a:p>
              <a:r>
                <a:rPr lang="en-US" altLang="ko-KR" sz="400" dirty="0" smtClean="0">
                  <a:solidFill>
                    <a:schemeClr val="bg1"/>
                  </a:solidFill>
                </a:rPr>
                <a:t> - </a:t>
              </a:r>
              <a:r>
                <a:rPr lang="ko-KR" altLang="en-US" sz="400" dirty="0" smtClean="0">
                  <a:solidFill>
                    <a:schemeClr val="bg1"/>
                  </a:solidFill>
                </a:rPr>
                <a:t>회원 리스트</a:t>
              </a:r>
              <a:endParaRPr lang="en-US" altLang="ko-KR" sz="400" dirty="0">
                <a:solidFill>
                  <a:schemeClr val="bg1"/>
                </a:solidFill>
              </a:endParaRPr>
            </a:p>
            <a:p>
              <a:r>
                <a:rPr lang="en-US" altLang="ko-KR" sz="400" dirty="0" smtClean="0">
                  <a:solidFill>
                    <a:schemeClr val="bg1"/>
                  </a:solidFill>
                </a:rPr>
                <a:t> - </a:t>
              </a:r>
              <a:r>
                <a:rPr lang="ko-KR" altLang="en-US" sz="400" dirty="0" smtClean="0">
                  <a:solidFill>
                    <a:schemeClr val="bg1"/>
                  </a:solidFill>
                </a:rPr>
                <a:t>탈퇴한 회원</a:t>
              </a:r>
              <a:r>
                <a:rPr lang="en-US" altLang="ko-KR" sz="600" dirty="0" smtClean="0">
                  <a:solidFill>
                    <a:schemeClr val="bg1"/>
                  </a:solidFill>
                </a:rPr>
                <a:t>  </a:t>
              </a:r>
            </a:p>
            <a:p>
              <a:endParaRPr lang="en-US" altLang="ko-KR" sz="600" dirty="0">
                <a:solidFill>
                  <a:schemeClr val="bg1"/>
                </a:solidFill>
              </a:endParaRPr>
            </a:p>
            <a:p>
              <a:r>
                <a:rPr lang="ko-KR" altLang="en-US" sz="600" dirty="0" smtClean="0">
                  <a:solidFill>
                    <a:schemeClr val="bg1"/>
                  </a:solidFill>
                </a:rPr>
                <a:t>게시물 관리</a:t>
              </a:r>
              <a:endParaRPr lang="en-US" altLang="ko-KR" sz="600" dirty="0" smtClean="0">
                <a:solidFill>
                  <a:schemeClr val="bg1"/>
                </a:solidFill>
              </a:endParaRPr>
            </a:p>
            <a:p>
              <a:r>
                <a:rPr lang="en-US" altLang="ko-KR" sz="400" dirty="0" smtClean="0">
                  <a:solidFill>
                    <a:schemeClr val="bg1"/>
                  </a:solidFill>
                </a:rPr>
                <a:t>- </a:t>
              </a:r>
              <a:r>
                <a:rPr lang="ko-KR" altLang="en-US" sz="400" dirty="0" smtClean="0">
                  <a:solidFill>
                    <a:schemeClr val="bg1"/>
                  </a:solidFill>
                </a:rPr>
                <a:t>게시물 보기</a:t>
              </a:r>
              <a:endParaRPr lang="en-US" altLang="ko-KR" sz="400" dirty="0" smtClean="0">
                <a:solidFill>
                  <a:schemeClr val="bg1"/>
                </a:solidFill>
              </a:endParaRPr>
            </a:p>
            <a:p>
              <a:r>
                <a:rPr lang="en-US" altLang="ko-KR" sz="400" dirty="0" smtClean="0">
                  <a:solidFill>
                    <a:schemeClr val="bg1"/>
                  </a:solidFill>
                </a:rPr>
                <a:t>-</a:t>
              </a:r>
              <a:r>
                <a:rPr lang="ko-KR" altLang="en-US" sz="400" dirty="0" smtClean="0">
                  <a:solidFill>
                    <a:schemeClr val="bg1"/>
                  </a:solidFill>
                </a:rPr>
                <a:t> 삭제한 게시물</a:t>
              </a:r>
              <a:endParaRPr lang="en-US" altLang="ko-KR" sz="400" dirty="0" smtClean="0">
                <a:solidFill>
                  <a:schemeClr val="bg1"/>
                </a:solidFill>
              </a:endParaRPr>
            </a:p>
            <a:p>
              <a:endParaRPr lang="en-US" altLang="ko-KR" sz="400" dirty="0" smtClean="0">
                <a:solidFill>
                  <a:schemeClr val="bg1"/>
                </a:solidFill>
              </a:endParaRPr>
            </a:p>
            <a:p>
              <a:endParaRPr lang="en-US" altLang="ko-KR" sz="600" dirty="0">
                <a:solidFill>
                  <a:schemeClr val="bg1"/>
                </a:solidFill>
              </a:endParaRPr>
            </a:p>
            <a:p>
              <a:r>
                <a:rPr lang="ko-KR" altLang="en-US" sz="600" dirty="0" smtClean="0">
                  <a:solidFill>
                    <a:schemeClr val="bg1"/>
                  </a:solidFill>
                </a:rPr>
                <a:t>관리자 관리</a:t>
              </a:r>
              <a:endParaRPr lang="en-US" altLang="ko-KR" sz="600" dirty="0" smtClean="0">
                <a:solidFill>
                  <a:schemeClr val="bg1"/>
                </a:solidFill>
              </a:endParaRPr>
            </a:p>
            <a:p>
              <a:r>
                <a:rPr lang="en-US" altLang="ko-KR" sz="400" dirty="0" smtClean="0">
                  <a:solidFill>
                    <a:schemeClr val="bg1"/>
                  </a:solidFill>
                </a:rPr>
                <a:t>-</a:t>
              </a:r>
              <a:r>
                <a:rPr lang="ko-KR" altLang="en-US" sz="400" dirty="0" smtClean="0">
                  <a:solidFill>
                    <a:schemeClr val="bg1"/>
                  </a:solidFill>
                </a:rPr>
                <a:t> 관리자 계정</a:t>
              </a:r>
              <a:endParaRPr lang="en-US" altLang="ko-KR" sz="400" dirty="0" smtClean="0">
                <a:solidFill>
                  <a:schemeClr val="bg1"/>
                </a:solidFill>
              </a:endParaRPr>
            </a:p>
            <a:p>
              <a:r>
                <a:rPr lang="en-US" altLang="ko-KR" sz="400" dirty="0" smtClean="0">
                  <a:solidFill>
                    <a:schemeClr val="bg1"/>
                  </a:solidFill>
                </a:rPr>
                <a:t>- </a:t>
              </a:r>
              <a:r>
                <a:rPr lang="ko-KR" altLang="en-US" sz="400" dirty="0" smtClean="0">
                  <a:solidFill>
                    <a:schemeClr val="bg1"/>
                  </a:solidFill>
                </a:rPr>
                <a:t>삭제 계정</a:t>
              </a:r>
              <a:endParaRPr lang="en-US" altLang="ko-KR" sz="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8" name="모서리가 둥근 직사각형 61">
              <a:extLst>
                <a:ext uri="{FF2B5EF4-FFF2-40B4-BE49-F238E27FC236}">
                  <a16:creationId xmlns:a16="http://schemas.microsoft.com/office/drawing/2014/main" id="{90201DBF-BD5F-91F6-AADB-090C14261B27}"/>
                </a:ext>
              </a:extLst>
            </p:cNvPr>
            <p:cNvSpPr/>
            <p:nvPr/>
          </p:nvSpPr>
          <p:spPr>
            <a:xfrm>
              <a:off x="1944985" y="891654"/>
              <a:ext cx="188342" cy="20635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50" b="1" dirty="0"/>
                <a:t>1</a:t>
              </a:r>
              <a:endParaRPr lang="ko-KR" altLang="en-US" sz="1050" b="1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511516" y="276977"/>
            <a:ext cx="2997754" cy="4846264"/>
            <a:chOff x="1920400" y="276977"/>
            <a:chExt cx="2997754" cy="4846264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9B9BAD8F-CF7F-A328-A109-7FAB2210E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5041" y="276977"/>
              <a:ext cx="2853113" cy="4846264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9B9BAD8F-CF7F-A328-A109-7FAB2210E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915" t="7234" r="2037" b="16988"/>
            <a:stretch/>
          </p:blipFill>
          <p:spPr>
            <a:xfrm>
              <a:off x="2064669" y="527264"/>
              <a:ext cx="2846638" cy="3814213"/>
            </a:xfrm>
            <a:prstGeom prst="rect">
              <a:avLst/>
            </a:prstGeom>
            <a:ln>
              <a:noFill/>
            </a:ln>
          </p:spPr>
        </p:pic>
        <p:sp>
          <p:nvSpPr>
            <p:cNvPr id="53" name="TextBox 52"/>
            <p:cNvSpPr txBox="1"/>
            <p:nvPr/>
          </p:nvSpPr>
          <p:spPr>
            <a:xfrm>
              <a:off x="2771800" y="371748"/>
              <a:ext cx="451718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500" dirty="0" smtClean="0">
                  <a:solidFill>
                    <a:srgbClr val="CCCCCC"/>
                  </a:solidFill>
                </a:rPr>
                <a:t>Admin</a:t>
              </a:r>
              <a:endParaRPr lang="ko-KR" altLang="en-US" sz="500" dirty="0">
                <a:solidFill>
                  <a:srgbClr val="CCCCCC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9B9BAD8F-CF7F-A328-A109-7FAB2210E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29" r="34185" b="95728"/>
            <a:stretch/>
          </p:blipFill>
          <p:spPr>
            <a:xfrm>
              <a:off x="3858221" y="288622"/>
              <a:ext cx="864097" cy="207016"/>
            </a:xfrm>
            <a:prstGeom prst="rect">
              <a:avLst/>
            </a:prstGeom>
          </p:spPr>
        </p:pic>
        <p:sp>
          <p:nvSpPr>
            <p:cNvPr id="55" name="직사각형 54"/>
            <p:cNvSpPr/>
            <p:nvPr/>
          </p:nvSpPr>
          <p:spPr>
            <a:xfrm>
              <a:off x="2064669" y="526383"/>
              <a:ext cx="636149" cy="38315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48488" y="541025"/>
              <a:ext cx="66850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bg1"/>
                  </a:solidFill>
                </a:rPr>
                <a:t>관리자 페이지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11760" y="69954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057822" y="865753"/>
              <a:ext cx="66850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bg1"/>
                  </a:solidFill>
                </a:rPr>
                <a:t>서비스 공지</a:t>
              </a:r>
              <a:endParaRPr lang="en-US" altLang="ko-KR" sz="600" dirty="0" smtClean="0">
                <a:solidFill>
                  <a:schemeClr val="bg1"/>
                </a:solidFill>
              </a:endParaRPr>
            </a:p>
            <a:p>
              <a:r>
                <a:rPr lang="en-US" altLang="ko-KR" sz="600" dirty="0">
                  <a:solidFill>
                    <a:schemeClr val="bg1"/>
                  </a:solidFill>
                </a:rPr>
                <a:t> </a:t>
              </a:r>
              <a:r>
                <a:rPr lang="en-US" altLang="ko-KR" sz="400" dirty="0" smtClean="0">
                  <a:solidFill>
                    <a:schemeClr val="bg1"/>
                  </a:solidFill>
                </a:rPr>
                <a:t>- </a:t>
              </a:r>
              <a:r>
                <a:rPr lang="ko-KR" altLang="en-US" sz="400" dirty="0" smtClean="0">
                  <a:solidFill>
                    <a:schemeClr val="bg1"/>
                  </a:solidFill>
                </a:rPr>
                <a:t>공지 사항</a:t>
              </a:r>
              <a:endParaRPr lang="en-US" altLang="ko-KR" sz="400" dirty="0" smtClean="0">
                <a:solidFill>
                  <a:schemeClr val="bg1"/>
                </a:solidFill>
              </a:endParaRPr>
            </a:p>
            <a:p>
              <a:r>
                <a:rPr lang="en-US" altLang="ko-KR" sz="400" dirty="0">
                  <a:solidFill>
                    <a:schemeClr val="bg1"/>
                  </a:solidFill>
                </a:rPr>
                <a:t> </a:t>
              </a:r>
              <a:r>
                <a:rPr lang="en-US" altLang="ko-KR" sz="400" dirty="0" smtClean="0">
                  <a:solidFill>
                    <a:schemeClr val="bg1"/>
                  </a:solidFill>
                </a:rPr>
                <a:t>- </a:t>
              </a:r>
              <a:r>
                <a:rPr lang="ko-KR" altLang="en-US" sz="400" dirty="0" smtClean="0">
                  <a:solidFill>
                    <a:schemeClr val="bg1"/>
                  </a:solidFill>
                </a:rPr>
                <a:t>이전 공지</a:t>
              </a:r>
              <a:endParaRPr lang="en-US" altLang="ko-KR" sz="400" dirty="0" smtClean="0">
                <a:solidFill>
                  <a:schemeClr val="bg1"/>
                </a:solidFill>
              </a:endParaRPr>
            </a:p>
            <a:p>
              <a:endParaRPr lang="en-US" altLang="ko-KR" sz="600" dirty="0">
                <a:solidFill>
                  <a:schemeClr val="bg1"/>
                </a:solidFill>
              </a:endParaRPr>
            </a:p>
            <a:p>
              <a:r>
                <a:rPr lang="ko-KR" altLang="en-US" sz="600" dirty="0" smtClean="0">
                  <a:solidFill>
                    <a:schemeClr val="bg1"/>
                  </a:solidFill>
                </a:rPr>
                <a:t>문의 사항</a:t>
              </a:r>
              <a:endParaRPr lang="en-US" altLang="ko-KR" sz="600" dirty="0" smtClean="0">
                <a:solidFill>
                  <a:schemeClr val="bg1"/>
                </a:solidFill>
              </a:endParaRPr>
            </a:p>
            <a:p>
              <a:r>
                <a:rPr lang="en-US" altLang="ko-KR" sz="600" dirty="0">
                  <a:solidFill>
                    <a:schemeClr val="bg1"/>
                  </a:solidFill>
                </a:rPr>
                <a:t> </a:t>
              </a:r>
              <a:r>
                <a:rPr lang="en-US" altLang="ko-KR" sz="400" dirty="0" smtClean="0">
                  <a:solidFill>
                    <a:schemeClr val="bg1"/>
                  </a:solidFill>
                </a:rPr>
                <a:t>- Q&amp;A</a:t>
              </a:r>
            </a:p>
            <a:p>
              <a:r>
                <a:rPr lang="en-US" altLang="ko-KR" sz="400" dirty="0" smtClean="0">
                  <a:solidFill>
                    <a:schemeClr val="bg1"/>
                  </a:solidFill>
                </a:rPr>
                <a:t> - 1:1 </a:t>
              </a:r>
              <a:r>
                <a:rPr lang="ko-KR" altLang="en-US" sz="400" dirty="0" smtClean="0">
                  <a:solidFill>
                    <a:schemeClr val="bg1"/>
                  </a:solidFill>
                </a:rPr>
                <a:t>문의</a:t>
              </a:r>
              <a:endParaRPr lang="en-US" altLang="ko-KR" sz="400" dirty="0" smtClean="0">
                <a:solidFill>
                  <a:schemeClr val="bg1"/>
                </a:solidFill>
              </a:endParaRPr>
            </a:p>
            <a:p>
              <a:r>
                <a:rPr lang="en-US" altLang="ko-KR" sz="600" dirty="0" smtClean="0">
                  <a:solidFill>
                    <a:schemeClr val="bg1"/>
                  </a:solidFill>
                </a:rPr>
                <a:t> </a:t>
              </a:r>
              <a:endParaRPr lang="en-US" altLang="ko-KR" sz="600" dirty="0">
                <a:solidFill>
                  <a:schemeClr val="bg1"/>
                </a:solidFill>
              </a:endParaRPr>
            </a:p>
            <a:p>
              <a:r>
                <a:rPr lang="ko-KR" altLang="en-US" sz="600" dirty="0" smtClean="0">
                  <a:solidFill>
                    <a:schemeClr val="bg1"/>
                  </a:solidFill>
                </a:rPr>
                <a:t>회원 관리</a:t>
              </a:r>
              <a:endParaRPr lang="en-US" altLang="ko-KR" sz="600" dirty="0" smtClean="0">
                <a:solidFill>
                  <a:schemeClr val="bg1"/>
                </a:solidFill>
              </a:endParaRPr>
            </a:p>
            <a:p>
              <a:r>
                <a:rPr lang="en-US" altLang="ko-KR" sz="400" dirty="0" smtClean="0">
                  <a:solidFill>
                    <a:schemeClr val="bg1"/>
                  </a:solidFill>
                </a:rPr>
                <a:t> - </a:t>
              </a:r>
              <a:r>
                <a:rPr lang="ko-KR" altLang="en-US" sz="400" dirty="0" smtClean="0">
                  <a:solidFill>
                    <a:schemeClr val="bg1"/>
                  </a:solidFill>
                </a:rPr>
                <a:t>회원 리스트</a:t>
              </a:r>
              <a:endParaRPr lang="en-US" altLang="ko-KR" sz="400" dirty="0">
                <a:solidFill>
                  <a:schemeClr val="bg1"/>
                </a:solidFill>
              </a:endParaRPr>
            </a:p>
            <a:p>
              <a:r>
                <a:rPr lang="en-US" altLang="ko-KR" sz="400" dirty="0" smtClean="0">
                  <a:solidFill>
                    <a:schemeClr val="bg1"/>
                  </a:solidFill>
                </a:rPr>
                <a:t> - </a:t>
              </a:r>
              <a:r>
                <a:rPr lang="ko-KR" altLang="en-US" sz="400" dirty="0" smtClean="0">
                  <a:solidFill>
                    <a:schemeClr val="bg1"/>
                  </a:solidFill>
                </a:rPr>
                <a:t>탈퇴한 회원</a:t>
              </a:r>
              <a:r>
                <a:rPr lang="en-US" altLang="ko-KR" sz="600" dirty="0" smtClean="0">
                  <a:solidFill>
                    <a:schemeClr val="bg1"/>
                  </a:solidFill>
                </a:rPr>
                <a:t>  </a:t>
              </a:r>
            </a:p>
            <a:p>
              <a:endParaRPr lang="en-US" altLang="ko-KR" sz="600" dirty="0">
                <a:solidFill>
                  <a:schemeClr val="bg1"/>
                </a:solidFill>
              </a:endParaRPr>
            </a:p>
            <a:p>
              <a:r>
                <a:rPr lang="ko-KR" altLang="en-US" sz="600" dirty="0" smtClean="0">
                  <a:solidFill>
                    <a:schemeClr val="bg1"/>
                  </a:solidFill>
                </a:rPr>
                <a:t>게시물 관리</a:t>
              </a:r>
              <a:endParaRPr lang="en-US" altLang="ko-KR" sz="600" dirty="0" smtClean="0">
                <a:solidFill>
                  <a:schemeClr val="bg1"/>
                </a:solidFill>
              </a:endParaRPr>
            </a:p>
            <a:p>
              <a:r>
                <a:rPr lang="en-US" altLang="ko-KR" sz="400" dirty="0" smtClean="0">
                  <a:solidFill>
                    <a:schemeClr val="bg1"/>
                  </a:solidFill>
                </a:rPr>
                <a:t>- </a:t>
              </a:r>
              <a:r>
                <a:rPr lang="ko-KR" altLang="en-US" sz="400" dirty="0" smtClean="0">
                  <a:solidFill>
                    <a:schemeClr val="bg1"/>
                  </a:solidFill>
                </a:rPr>
                <a:t>게시물 보기</a:t>
              </a:r>
              <a:endParaRPr lang="en-US" altLang="ko-KR" sz="400" dirty="0" smtClean="0">
                <a:solidFill>
                  <a:schemeClr val="bg1"/>
                </a:solidFill>
              </a:endParaRPr>
            </a:p>
            <a:p>
              <a:r>
                <a:rPr lang="en-US" altLang="ko-KR" sz="400" dirty="0" smtClean="0">
                  <a:solidFill>
                    <a:schemeClr val="bg1"/>
                  </a:solidFill>
                </a:rPr>
                <a:t>-</a:t>
              </a:r>
              <a:r>
                <a:rPr lang="ko-KR" altLang="en-US" sz="400" dirty="0" smtClean="0">
                  <a:solidFill>
                    <a:schemeClr val="bg1"/>
                  </a:solidFill>
                </a:rPr>
                <a:t> 삭제한 게시물</a:t>
              </a:r>
              <a:endParaRPr lang="en-US" altLang="ko-KR" sz="400" dirty="0" smtClean="0">
                <a:solidFill>
                  <a:schemeClr val="bg1"/>
                </a:solidFill>
              </a:endParaRPr>
            </a:p>
            <a:p>
              <a:endParaRPr lang="en-US" altLang="ko-KR" sz="400" dirty="0" smtClean="0">
                <a:solidFill>
                  <a:schemeClr val="bg1"/>
                </a:solidFill>
              </a:endParaRPr>
            </a:p>
            <a:p>
              <a:endParaRPr lang="en-US" altLang="ko-KR" sz="600" dirty="0">
                <a:solidFill>
                  <a:schemeClr val="bg1"/>
                </a:solidFill>
              </a:endParaRPr>
            </a:p>
            <a:p>
              <a:r>
                <a:rPr lang="ko-KR" altLang="en-US" sz="600" dirty="0" smtClean="0">
                  <a:solidFill>
                    <a:schemeClr val="bg1"/>
                  </a:solidFill>
                </a:rPr>
                <a:t>관리자 관리</a:t>
              </a:r>
              <a:endParaRPr lang="en-US" altLang="ko-KR" sz="600" dirty="0" smtClean="0">
                <a:solidFill>
                  <a:schemeClr val="bg1"/>
                </a:solidFill>
              </a:endParaRPr>
            </a:p>
            <a:p>
              <a:r>
                <a:rPr lang="en-US" altLang="ko-KR" sz="400" dirty="0" smtClean="0">
                  <a:solidFill>
                    <a:schemeClr val="bg1"/>
                  </a:solidFill>
                </a:rPr>
                <a:t>-</a:t>
              </a:r>
              <a:r>
                <a:rPr lang="ko-KR" altLang="en-US" sz="400" dirty="0" smtClean="0">
                  <a:solidFill>
                    <a:schemeClr val="bg1"/>
                  </a:solidFill>
                </a:rPr>
                <a:t> 관리자 계정</a:t>
              </a:r>
              <a:endParaRPr lang="en-US" altLang="ko-KR" sz="400" dirty="0" smtClean="0">
                <a:solidFill>
                  <a:schemeClr val="bg1"/>
                </a:solidFill>
              </a:endParaRPr>
            </a:p>
            <a:p>
              <a:r>
                <a:rPr lang="en-US" altLang="ko-KR" sz="400" dirty="0" smtClean="0">
                  <a:solidFill>
                    <a:schemeClr val="bg1"/>
                  </a:solidFill>
                </a:rPr>
                <a:t>- </a:t>
              </a:r>
              <a:r>
                <a:rPr lang="ko-KR" altLang="en-US" sz="400" dirty="0" smtClean="0">
                  <a:solidFill>
                    <a:schemeClr val="bg1"/>
                  </a:solidFill>
                </a:rPr>
                <a:t>삭제 계정</a:t>
              </a:r>
              <a:endParaRPr lang="en-US" altLang="ko-KR" sz="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0" name="모서리가 둥근 직사각형 61">
              <a:extLst>
                <a:ext uri="{FF2B5EF4-FFF2-40B4-BE49-F238E27FC236}">
                  <a16:creationId xmlns:a16="http://schemas.microsoft.com/office/drawing/2014/main" id="{4C53ED88-BCD7-89AB-934F-763F09910A2D}"/>
                </a:ext>
              </a:extLst>
            </p:cNvPr>
            <p:cNvSpPr/>
            <p:nvPr/>
          </p:nvSpPr>
          <p:spPr>
            <a:xfrm>
              <a:off x="1920400" y="1246961"/>
              <a:ext cx="216024" cy="21602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50" b="1" dirty="0"/>
                <a:t>2</a:t>
              </a:r>
              <a:endParaRPr lang="ko-KR" altLang="en-US" sz="1050" b="1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12882" y="86809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공지 사항</a:t>
            </a:r>
            <a:endParaRPr lang="ko-KR" altLang="en-US" sz="1000" dirty="0"/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837585" y="1105607"/>
            <a:ext cx="1979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559415"/>
              </p:ext>
            </p:extLst>
          </p:nvPr>
        </p:nvGraphicFramePr>
        <p:xfrm>
          <a:off x="828249" y="1310680"/>
          <a:ext cx="2118872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718">
                  <a:extLst>
                    <a:ext uri="{9D8B030D-6E8A-4147-A177-3AD203B41FA5}">
                      <a16:colId xmlns:a16="http://schemas.microsoft.com/office/drawing/2014/main" val="2194735045"/>
                    </a:ext>
                  </a:extLst>
                </a:gridCol>
                <a:gridCol w="529718">
                  <a:extLst>
                    <a:ext uri="{9D8B030D-6E8A-4147-A177-3AD203B41FA5}">
                      <a16:colId xmlns:a16="http://schemas.microsoft.com/office/drawing/2014/main" val="1530292268"/>
                    </a:ext>
                  </a:extLst>
                </a:gridCol>
                <a:gridCol w="529718">
                  <a:extLst>
                    <a:ext uri="{9D8B030D-6E8A-4147-A177-3AD203B41FA5}">
                      <a16:colId xmlns:a16="http://schemas.microsoft.com/office/drawing/2014/main" val="2408025994"/>
                    </a:ext>
                  </a:extLst>
                </a:gridCol>
                <a:gridCol w="529718">
                  <a:extLst>
                    <a:ext uri="{9D8B030D-6E8A-4147-A177-3AD203B41FA5}">
                      <a16:colId xmlns:a16="http://schemas.microsoft.com/office/drawing/2014/main" val="1746850808"/>
                    </a:ext>
                  </a:extLst>
                </a:gridCol>
              </a:tblGrid>
              <a:tr h="1447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번호</a:t>
                      </a:r>
                      <a:endParaRPr lang="ko-KR" altLang="en-US" sz="5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5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제목</a:t>
                      </a:r>
                      <a:endParaRPr lang="ko-KR" altLang="en-US" sz="5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게시일</a:t>
                      </a:r>
                      <a:endParaRPr lang="ko-KR" altLang="en-US" sz="5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작성자</a:t>
                      </a:r>
                      <a:endParaRPr lang="ko-KR" altLang="en-US" sz="5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761778"/>
                  </a:ext>
                </a:extLst>
              </a:tr>
              <a:tr h="1447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공</a:t>
                      </a:r>
                      <a:endParaRPr lang="ko-KR" altLang="en-US" sz="5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00.00.00</a:t>
                      </a:r>
                      <a:endParaRPr lang="ko-KR" altLang="en-US" sz="5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관리자</a:t>
                      </a:r>
                      <a:endParaRPr lang="ko-KR" altLang="en-US" sz="5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982890"/>
                  </a:ext>
                </a:extLst>
              </a:tr>
              <a:tr h="1447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sz="5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지</a:t>
                      </a:r>
                      <a:endParaRPr lang="ko-KR" altLang="en-US" sz="5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00.00.00</a:t>
                      </a:r>
                      <a:endParaRPr lang="ko-KR" altLang="en-US" sz="5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관리자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080782"/>
                  </a:ext>
                </a:extLst>
              </a:tr>
              <a:tr h="1447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sz="5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사</a:t>
                      </a:r>
                      <a:endParaRPr lang="ko-KR" altLang="en-US" sz="5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00.00.00</a:t>
                      </a:r>
                      <a:endParaRPr lang="ko-KR" altLang="en-US" sz="5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관리자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987344"/>
                  </a:ext>
                </a:extLst>
              </a:tr>
              <a:tr h="1447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sz="5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항</a:t>
                      </a:r>
                      <a:endParaRPr lang="ko-KR" altLang="en-US" sz="5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00.00.00</a:t>
                      </a:r>
                      <a:endParaRPr lang="ko-KR" altLang="en-US" sz="5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관리자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9398648"/>
                  </a:ext>
                </a:extLst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4316319" y="768940"/>
            <a:ext cx="473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Q&amp;A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 flipH="1">
            <a:off x="4341022" y="1006452"/>
            <a:ext cx="1979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209332"/>
              </p:ext>
            </p:extLst>
          </p:nvPr>
        </p:nvGraphicFramePr>
        <p:xfrm>
          <a:off x="4322056" y="1211525"/>
          <a:ext cx="2118872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718">
                  <a:extLst>
                    <a:ext uri="{9D8B030D-6E8A-4147-A177-3AD203B41FA5}">
                      <a16:colId xmlns:a16="http://schemas.microsoft.com/office/drawing/2014/main" val="2194735045"/>
                    </a:ext>
                  </a:extLst>
                </a:gridCol>
                <a:gridCol w="529718">
                  <a:extLst>
                    <a:ext uri="{9D8B030D-6E8A-4147-A177-3AD203B41FA5}">
                      <a16:colId xmlns:a16="http://schemas.microsoft.com/office/drawing/2014/main" val="1530292268"/>
                    </a:ext>
                  </a:extLst>
                </a:gridCol>
                <a:gridCol w="529718">
                  <a:extLst>
                    <a:ext uri="{9D8B030D-6E8A-4147-A177-3AD203B41FA5}">
                      <a16:colId xmlns:a16="http://schemas.microsoft.com/office/drawing/2014/main" val="2408025994"/>
                    </a:ext>
                  </a:extLst>
                </a:gridCol>
                <a:gridCol w="529718">
                  <a:extLst>
                    <a:ext uri="{9D8B030D-6E8A-4147-A177-3AD203B41FA5}">
                      <a16:colId xmlns:a16="http://schemas.microsoft.com/office/drawing/2014/main" val="1746850808"/>
                    </a:ext>
                  </a:extLst>
                </a:gridCol>
              </a:tblGrid>
              <a:tr h="1447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번호</a:t>
                      </a:r>
                      <a:endParaRPr lang="ko-KR" altLang="en-US" sz="5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5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제목</a:t>
                      </a:r>
                      <a:endParaRPr lang="ko-KR" altLang="en-US" sz="5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게시일</a:t>
                      </a:r>
                      <a:endParaRPr lang="ko-KR" altLang="en-US" sz="5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작성자</a:t>
                      </a:r>
                      <a:endParaRPr lang="ko-KR" altLang="en-US" sz="5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761778"/>
                  </a:ext>
                </a:extLst>
              </a:tr>
              <a:tr h="1447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Q</a:t>
                      </a:r>
                      <a:endParaRPr lang="ko-KR" altLang="en-US" sz="5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00.00.00</a:t>
                      </a:r>
                      <a:endParaRPr lang="ko-KR" altLang="en-US" sz="5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사용자</a:t>
                      </a:r>
                      <a:r>
                        <a:rPr lang="en-US" altLang="ko-KR" sz="5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982890"/>
                  </a:ext>
                </a:extLst>
              </a:tr>
              <a:tr h="1447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sz="5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&amp;</a:t>
                      </a:r>
                      <a:endParaRPr lang="ko-KR" altLang="en-US" sz="5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00.00.00</a:t>
                      </a:r>
                      <a:endParaRPr lang="ko-KR" altLang="en-US" sz="5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사용자</a:t>
                      </a:r>
                      <a:r>
                        <a:rPr lang="en-US" altLang="ko-KR" sz="5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sz="5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080782"/>
                  </a:ext>
                </a:extLst>
              </a:tr>
              <a:tr h="1447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sz="5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ko-KR" altLang="en-US" sz="5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00.00.00</a:t>
                      </a:r>
                      <a:endParaRPr lang="ko-KR" altLang="en-US" sz="5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사용자</a:t>
                      </a:r>
                      <a:r>
                        <a:rPr lang="en-US" altLang="ko-KR" sz="5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sz="5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987344"/>
                  </a:ext>
                </a:extLst>
              </a:tr>
              <a:tr h="1447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sz="5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test</a:t>
                      </a:r>
                      <a:endParaRPr lang="ko-KR" altLang="en-US" sz="5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00.00.00</a:t>
                      </a:r>
                      <a:endParaRPr lang="ko-KR" altLang="en-US" sz="5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사용자</a:t>
                      </a:r>
                      <a:r>
                        <a:rPr lang="en-US" altLang="ko-KR" sz="5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sz="5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9398648"/>
                  </a:ext>
                </a:extLst>
              </a:tr>
            </a:tbl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979329" y="2437865"/>
            <a:ext cx="1241817" cy="184666"/>
            <a:chOff x="2691782" y="2015501"/>
            <a:chExt cx="1241817" cy="184666"/>
          </a:xfrm>
        </p:grpSpPr>
        <p:sp>
          <p:nvSpPr>
            <p:cNvPr id="25" name="TextBox 24"/>
            <p:cNvSpPr txBox="1"/>
            <p:nvPr/>
          </p:nvSpPr>
          <p:spPr>
            <a:xfrm>
              <a:off x="2691782" y="2015501"/>
              <a:ext cx="115212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검색</a:t>
              </a:r>
              <a:endParaRPr lang="ko-KR" altLang="en-US" sz="6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963701" y="2064270"/>
              <a:ext cx="969898" cy="87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2234506" y="2488148"/>
            <a:ext cx="359131" cy="87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검색</a:t>
            </a:r>
            <a:endParaRPr lang="ko-KR" altLang="en-US" sz="600" dirty="0"/>
          </a:p>
        </p:txBody>
      </p:sp>
      <p:sp>
        <p:nvSpPr>
          <p:cNvPr id="68" name="직사각형 67"/>
          <p:cNvSpPr/>
          <p:nvPr/>
        </p:nvSpPr>
        <p:spPr>
          <a:xfrm>
            <a:off x="2587074" y="2185977"/>
            <a:ext cx="359131" cy="87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등록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46851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AutoNum type="arabicPeriod"/>
            </a:pPr>
            <a:r>
              <a:rPr lang="ko-KR" altLang="en-US" dirty="0" smtClean="0"/>
              <a:t> 서비스 관련 공지 사항을 작성하며 작성된 공지는 홈페이지 하단에 출력</a:t>
            </a:r>
            <a:endParaRPr lang="en-US" altLang="ko-KR" dirty="0" smtClean="0"/>
          </a:p>
          <a:p>
            <a:pPr marL="0" indent="0">
              <a:buAutoNum type="arabicPeriod"/>
            </a:pPr>
            <a:endParaRPr lang="en-US" altLang="ko-KR" dirty="0"/>
          </a:p>
          <a:p>
            <a:pPr marL="0" indent="0">
              <a:buAutoNum type="arabicPeriod"/>
            </a:pPr>
            <a:r>
              <a:rPr lang="en-US" altLang="ko-KR" dirty="0" smtClean="0"/>
              <a:t> </a:t>
            </a:r>
            <a:r>
              <a:rPr lang="ko-KR" altLang="en-US" dirty="0" smtClean="0"/>
              <a:t>관리 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회원별</a:t>
            </a:r>
            <a:r>
              <a:rPr lang="ko-KR" altLang="en-US" dirty="0" smtClean="0"/>
              <a:t> 관리 페이지로 이동</a:t>
            </a:r>
            <a:endParaRPr lang="en-US" altLang="ko-KR" dirty="0" smtClean="0"/>
          </a:p>
          <a:p>
            <a:pPr marL="0" indent="0">
              <a:buAutoNum type="arabicPeriod"/>
            </a:pPr>
            <a:endParaRPr lang="en-US" altLang="ko-KR" dirty="0"/>
          </a:p>
          <a:p>
            <a:pPr marL="0" indent="0">
              <a:buAutoNum type="arabicPeriod"/>
            </a:pPr>
            <a:r>
              <a:rPr lang="en-US" altLang="ko-KR" dirty="0" smtClean="0"/>
              <a:t> </a:t>
            </a:r>
          </a:p>
          <a:p>
            <a:pPr marL="0" indent="0">
              <a:buAutoNum type="arabicPeriod"/>
            </a:pPr>
            <a:endParaRPr lang="en-US" altLang="ko-KR" dirty="0" smtClean="0"/>
          </a:p>
          <a:p>
            <a:pPr marL="0" indent="0">
              <a:buAutoNum type="arabicPeriod"/>
            </a:pPr>
            <a:endParaRPr lang="en-US" altLang="ko-KR" dirty="0"/>
          </a:p>
          <a:p>
            <a:pPr marL="0" indent="0">
              <a:buAutoNum type="arabicPeriod"/>
            </a:pP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403648" y="16215"/>
            <a:ext cx="6192688" cy="292075"/>
          </a:xfrm>
        </p:spPr>
        <p:txBody>
          <a:bodyPr/>
          <a:lstStyle/>
          <a:p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</a:p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59C9C3-8E29-A435-0D95-D0C19F71BDC0}"/>
              </a:ext>
            </a:extLst>
          </p:cNvPr>
          <p:cNvSpPr/>
          <p:nvPr/>
        </p:nvSpPr>
        <p:spPr>
          <a:xfrm>
            <a:off x="7984926" y="12699"/>
            <a:ext cx="792088" cy="182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79075EC-12DD-9453-0B1B-5CC597CAE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4948012"/>
            <a:ext cx="1828750" cy="175229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118158" y="267494"/>
            <a:ext cx="2869666" cy="4846264"/>
            <a:chOff x="2048488" y="276977"/>
            <a:chExt cx="2869666" cy="484626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B9BAD8F-CF7F-A328-A109-7FAB2210E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5041" y="276977"/>
              <a:ext cx="2853113" cy="484626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B9BAD8F-CF7F-A328-A109-7FAB2210E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915" t="7234" r="2037" b="16988"/>
            <a:stretch/>
          </p:blipFill>
          <p:spPr>
            <a:xfrm>
              <a:off x="2064669" y="527264"/>
              <a:ext cx="2846638" cy="3814213"/>
            </a:xfrm>
            <a:prstGeom prst="rect">
              <a:avLst/>
            </a:prstGeom>
            <a:ln>
              <a:noFill/>
            </a:ln>
          </p:spPr>
        </p:pic>
        <p:sp>
          <p:nvSpPr>
            <p:cNvPr id="18" name="TextBox 17"/>
            <p:cNvSpPr txBox="1"/>
            <p:nvPr/>
          </p:nvSpPr>
          <p:spPr>
            <a:xfrm>
              <a:off x="2771800" y="371748"/>
              <a:ext cx="451718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500" dirty="0" smtClean="0">
                  <a:solidFill>
                    <a:srgbClr val="CCCCCC"/>
                  </a:solidFill>
                </a:rPr>
                <a:t>Admin</a:t>
              </a:r>
              <a:endParaRPr lang="ko-KR" altLang="en-US" sz="500" dirty="0">
                <a:solidFill>
                  <a:srgbClr val="CCCCCC"/>
                </a:solidFill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9B9BAD8F-CF7F-A328-A109-7FAB2210E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29" r="34185" b="95728"/>
            <a:stretch/>
          </p:blipFill>
          <p:spPr>
            <a:xfrm>
              <a:off x="3858221" y="288622"/>
              <a:ext cx="864097" cy="207016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064669" y="526383"/>
              <a:ext cx="636149" cy="38315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48488" y="541025"/>
              <a:ext cx="66850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bg1"/>
                  </a:solidFill>
                </a:rPr>
                <a:t>관리자 페이지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11760" y="69954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57822" y="865753"/>
              <a:ext cx="66850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bg1"/>
                  </a:solidFill>
                </a:rPr>
                <a:t>서비스 공지</a:t>
              </a:r>
              <a:endParaRPr lang="en-US" altLang="ko-KR" sz="600" dirty="0" smtClean="0">
                <a:solidFill>
                  <a:schemeClr val="bg1"/>
                </a:solidFill>
              </a:endParaRPr>
            </a:p>
            <a:p>
              <a:r>
                <a:rPr lang="en-US" altLang="ko-KR" sz="600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400" dirty="0" smtClean="0">
                  <a:solidFill>
                    <a:schemeClr val="bg1"/>
                  </a:solidFill>
                </a:rPr>
                <a:t>- </a:t>
              </a:r>
              <a:r>
                <a:rPr lang="ko-KR" altLang="en-US" sz="400" dirty="0" smtClean="0">
                  <a:solidFill>
                    <a:schemeClr val="bg1"/>
                  </a:solidFill>
                </a:rPr>
                <a:t>공지 사항</a:t>
              </a:r>
              <a:endParaRPr lang="en-US" altLang="ko-KR" sz="400" dirty="0" smtClean="0">
                <a:solidFill>
                  <a:schemeClr val="bg1"/>
                </a:solidFill>
              </a:endParaRPr>
            </a:p>
            <a:p>
              <a:endParaRPr lang="en-US" altLang="ko-KR" sz="600" dirty="0">
                <a:solidFill>
                  <a:schemeClr val="bg1"/>
                </a:solidFill>
              </a:endParaRPr>
            </a:p>
            <a:p>
              <a:r>
                <a:rPr lang="ko-KR" altLang="en-US" sz="600" dirty="0" smtClean="0">
                  <a:solidFill>
                    <a:schemeClr val="bg1"/>
                  </a:solidFill>
                </a:rPr>
                <a:t>문의 사항</a:t>
              </a:r>
              <a:endParaRPr lang="en-US" altLang="ko-KR" sz="600" dirty="0" smtClean="0">
                <a:solidFill>
                  <a:schemeClr val="bg1"/>
                </a:solidFill>
              </a:endParaRPr>
            </a:p>
            <a:p>
              <a:r>
                <a:rPr lang="en-US" altLang="ko-KR" sz="600" dirty="0">
                  <a:solidFill>
                    <a:schemeClr val="bg1"/>
                  </a:solidFill>
                </a:rPr>
                <a:t> </a:t>
              </a:r>
              <a:r>
                <a:rPr lang="en-US" altLang="ko-KR" sz="400" dirty="0" smtClean="0">
                  <a:solidFill>
                    <a:schemeClr val="bg1"/>
                  </a:solidFill>
                </a:rPr>
                <a:t>- Q&amp;A</a:t>
              </a:r>
            </a:p>
            <a:p>
              <a:r>
                <a:rPr lang="en-US" altLang="ko-KR" sz="600" dirty="0" smtClean="0">
                  <a:solidFill>
                    <a:schemeClr val="bg1"/>
                  </a:solidFill>
                </a:rPr>
                <a:t> </a:t>
              </a:r>
              <a:endParaRPr lang="en-US" altLang="ko-KR" sz="600" dirty="0">
                <a:solidFill>
                  <a:schemeClr val="bg1"/>
                </a:solidFill>
              </a:endParaRPr>
            </a:p>
            <a:p>
              <a:r>
                <a:rPr lang="ko-KR" altLang="en-US" sz="600" dirty="0" smtClean="0">
                  <a:solidFill>
                    <a:schemeClr val="bg1"/>
                  </a:solidFill>
                </a:rPr>
                <a:t>회원 관리</a:t>
              </a:r>
              <a:endParaRPr lang="en-US" altLang="ko-KR" sz="600" dirty="0" smtClean="0">
                <a:solidFill>
                  <a:schemeClr val="bg1"/>
                </a:solidFill>
              </a:endParaRPr>
            </a:p>
            <a:p>
              <a:r>
                <a:rPr lang="en-US" altLang="ko-KR" sz="400" dirty="0" smtClean="0">
                  <a:solidFill>
                    <a:schemeClr val="bg1"/>
                  </a:solidFill>
                </a:rPr>
                <a:t> - </a:t>
              </a:r>
              <a:r>
                <a:rPr lang="ko-KR" altLang="en-US" sz="400" dirty="0" smtClean="0">
                  <a:solidFill>
                    <a:schemeClr val="bg1"/>
                  </a:solidFill>
                </a:rPr>
                <a:t>회원 리스트</a:t>
              </a:r>
              <a:endParaRPr lang="en-US" altLang="ko-KR" sz="400" dirty="0">
                <a:solidFill>
                  <a:schemeClr val="bg1"/>
                </a:solidFill>
              </a:endParaRPr>
            </a:p>
            <a:p>
              <a:r>
                <a:rPr lang="en-US" altLang="ko-KR" sz="400" dirty="0" smtClean="0">
                  <a:solidFill>
                    <a:schemeClr val="bg1"/>
                  </a:solidFill>
                </a:rPr>
                <a:t> - </a:t>
              </a:r>
              <a:r>
                <a:rPr lang="ko-KR" altLang="en-US" sz="400" dirty="0" smtClean="0">
                  <a:solidFill>
                    <a:schemeClr val="bg1"/>
                  </a:solidFill>
                </a:rPr>
                <a:t>탈퇴한 회원</a:t>
              </a:r>
              <a:r>
                <a:rPr lang="en-US" altLang="ko-KR" sz="600" dirty="0" smtClean="0">
                  <a:solidFill>
                    <a:schemeClr val="bg1"/>
                  </a:solidFill>
                </a:rPr>
                <a:t>  </a:t>
              </a:r>
            </a:p>
            <a:p>
              <a:endParaRPr lang="en-US" altLang="ko-KR" sz="600" dirty="0">
                <a:solidFill>
                  <a:schemeClr val="bg1"/>
                </a:solidFill>
              </a:endParaRPr>
            </a:p>
            <a:p>
              <a:r>
                <a:rPr lang="ko-KR" altLang="en-US" sz="600" dirty="0" smtClean="0">
                  <a:solidFill>
                    <a:schemeClr val="bg1"/>
                  </a:solidFill>
                </a:rPr>
                <a:t>게시물 관리</a:t>
              </a:r>
              <a:endParaRPr lang="en-US" altLang="ko-KR" sz="600" dirty="0" smtClean="0">
                <a:solidFill>
                  <a:schemeClr val="bg1"/>
                </a:solidFill>
              </a:endParaRPr>
            </a:p>
            <a:p>
              <a:r>
                <a:rPr lang="en-US" altLang="ko-KR" sz="400" dirty="0" smtClean="0">
                  <a:solidFill>
                    <a:schemeClr val="bg1"/>
                  </a:solidFill>
                </a:rPr>
                <a:t>- </a:t>
              </a:r>
              <a:r>
                <a:rPr lang="ko-KR" altLang="en-US" sz="400" dirty="0" smtClean="0">
                  <a:solidFill>
                    <a:schemeClr val="bg1"/>
                  </a:solidFill>
                </a:rPr>
                <a:t>게시물 보기</a:t>
              </a:r>
              <a:endParaRPr lang="en-US" altLang="ko-KR" sz="400" dirty="0" smtClean="0">
                <a:solidFill>
                  <a:schemeClr val="bg1"/>
                </a:solidFill>
              </a:endParaRPr>
            </a:p>
            <a:p>
              <a:r>
                <a:rPr lang="en-US" altLang="ko-KR" sz="400" dirty="0" smtClean="0">
                  <a:solidFill>
                    <a:schemeClr val="bg1"/>
                  </a:solidFill>
                </a:rPr>
                <a:t>-</a:t>
              </a:r>
              <a:r>
                <a:rPr lang="ko-KR" altLang="en-US" sz="400" dirty="0" smtClean="0">
                  <a:solidFill>
                    <a:schemeClr val="bg1"/>
                  </a:solidFill>
                </a:rPr>
                <a:t> 삭제한 게시물</a:t>
              </a:r>
              <a:endParaRPr lang="en-US" altLang="ko-KR" sz="400" dirty="0" smtClean="0">
                <a:solidFill>
                  <a:schemeClr val="bg1"/>
                </a:solidFill>
              </a:endParaRPr>
            </a:p>
            <a:p>
              <a:endParaRPr lang="en-US" altLang="ko-KR" sz="400" dirty="0" smtClean="0">
                <a:solidFill>
                  <a:schemeClr val="bg1"/>
                </a:solidFill>
              </a:endParaRPr>
            </a:p>
            <a:p>
              <a:endParaRPr lang="en-US" altLang="ko-KR" sz="600" dirty="0">
                <a:solidFill>
                  <a:schemeClr val="bg1"/>
                </a:solidFill>
              </a:endParaRPr>
            </a:p>
            <a:p>
              <a:r>
                <a:rPr lang="ko-KR" altLang="en-US" sz="600" dirty="0" smtClean="0">
                  <a:solidFill>
                    <a:schemeClr val="bg1"/>
                  </a:solidFill>
                </a:rPr>
                <a:t>관리자 관리</a:t>
              </a:r>
              <a:endParaRPr lang="en-US" altLang="ko-KR" sz="600" dirty="0" smtClean="0">
                <a:solidFill>
                  <a:schemeClr val="bg1"/>
                </a:solidFill>
              </a:endParaRPr>
            </a:p>
            <a:p>
              <a:r>
                <a:rPr lang="en-US" altLang="ko-KR" sz="400" dirty="0" smtClean="0">
                  <a:solidFill>
                    <a:schemeClr val="bg1"/>
                  </a:solidFill>
                </a:rPr>
                <a:t>-</a:t>
              </a:r>
              <a:r>
                <a:rPr lang="ko-KR" altLang="en-US" sz="400" dirty="0" smtClean="0">
                  <a:solidFill>
                    <a:schemeClr val="bg1"/>
                  </a:solidFill>
                </a:rPr>
                <a:t> 관리자 계정</a:t>
              </a:r>
              <a:endParaRPr lang="en-US" altLang="ko-KR" sz="400" dirty="0" smtClean="0">
                <a:solidFill>
                  <a:schemeClr val="bg1"/>
                </a:solidFill>
              </a:endParaRPr>
            </a:p>
            <a:p>
              <a:r>
                <a:rPr lang="en-US" altLang="ko-KR" sz="400" dirty="0" smtClean="0">
                  <a:solidFill>
                    <a:schemeClr val="bg1"/>
                  </a:solidFill>
                </a:rPr>
                <a:t>- </a:t>
              </a:r>
              <a:r>
                <a:rPr lang="ko-KR" altLang="en-US" sz="400" dirty="0" smtClean="0">
                  <a:solidFill>
                    <a:schemeClr val="bg1"/>
                  </a:solidFill>
                </a:rPr>
                <a:t>삭제 계정</a:t>
              </a:r>
              <a:endParaRPr lang="en-US" altLang="ko-KR" sz="4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656429" y="276977"/>
            <a:ext cx="3867015" cy="4846264"/>
            <a:chOff x="1051139" y="276977"/>
            <a:chExt cx="3867015" cy="4846264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9B9BAD8F-CF7F-A328-A109-7FAB2210E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5041" y="276977"/>
              <a:ext cx="2853113" cy="4846264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9B9BAD8F-CF7F-A328-A109-7FAB2210E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915" t="7234" r="2037" b="16988"/>
            <a:stretch/>
          </p:blipFill>
          <p:spPr>
            <a:xfrm>
              <a:off x="2064669" y="527264"/>
              <a:ext cx="2846638" cy="3814213"/>
            </a:xfrm>
            <a:prstGeom prst="rect">
              <a:avLst/>
            </a:prstGeom>
            <a:ln>
              <a:noFill/>
            </a:ln>
          </p:spPr>
        </p:pic>
        <p:sp>
          <p:nvSpPr>
            <p:cNvPr id="53" name="TextBox 52"/>
            <p:cNvSpPr txBox="1"/>
            <p:nvPr/>
          </p:nvSpPr>
          <p:spPr>
            <a:xfrm>
              <a:off x="2771800" y="371748"/>
              <a:ext cx="451718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500" dirty="0" smtClean="0">
                  <a:solidFill>
                    <a:srgbClr val="CCCCCC"/>
                  </a:solidFill>
                </a:rPr>
                <a:t>Admin</a:t>
              </a:r>
              <a:endParaRPr lang="ko-KR" altLang="en-US" sz="500" dirty="0">
                <a:solidFill>
                  <a:srgbClr val="CCCCCC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9B9BAD8F-CF7F-A328-A109-7FAB2210E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29" r="34185" b="95728"/>
            <a:stretch/>
          </p:blipFill>
          <p:spPr>
            <a:xfrm>
              <a:off x="3858221" y="288622"/>
              <a:ext cx="864097" cy="207016"/>
            </a:xfrm>
            <a:prstGeom prst="rect">
              <a:avLst/>
            </a:prstGeom>
          </p:spPr>
        </p:pic>
        <p:sp>
          <p:nvSpPr>
            <p:cNvPr id="55" name="직사각형 54"/>
            <p:cNvSpPr/>
            <p:nvPr/>
          </p:nvSpPr>
          <p:spPr>
            <a:xfrm>
              <a:off x="2064669" y="526383"/>
              <a:ext cx="636149" cy="38315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48488" y="541025"/>
              <a:ext cx="66850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bg1"/>
                  </a:solidFill>
                </a:rPr>
                <a:t>관리자 페이지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11760" y="69954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057822" y="865753"/>
              <a:ext cx="66850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bg1"/>
                  </a:solidFill>
                </a:rPr>
                <a:t>서비스 공지</a:t>
              </a:r>
              <a:endParaRPr lang="en-US" altLang="ko-KR" sz="600" dirty="0" smtClean="0">
                <a:solidFill>
                  <a:schemeClr val="bg1"/>
                </a:solidFill>
              </a:endParaRPr>
            </a:p>
            <a:p>
              <a:r>
                <a:rPr lang="en-US" altLang="ko-KR" sz="600" dirty="0">
                  <a:solidFill>
                    <a:schemeClr val="bg1"/>
                  </a:solidFill>
                </a:rPr>
                <a:t> </a:t>
              </a:r>
              <a:r>
                <a:rPr lang="en-US" altLang="ko-KR" sz="400" dirty="0" smtClean="0">
                  <a:solidFill>
                    <a:schemeClr val="bg1"/>
                  </a:solidFill>
                </a:rPr>
                <a:t>- </a:t>
              </a:r>
              <a:r>
                <a:rPr lang="ko-KR" altLang="en-US" sz="400" dirty="0" smtClean="0">
                  <a:solidFill>
                    <a:schemeClr val="bg1"/>
                  </a:solidFill>
                </a:rPr>
                <a:t>공지 사항</a:t>
              </a:r>
              <a:endParaRPr lang="en-US" altLang="ko-KR" sz="400" dirty="0" smtClean="0">
                <a:solidFill>
                  <a:schemeClr val="bg1"/>
                </a:solidFill>
              </a:endParaRPr>
            </a:p>
            <a:p>
              <a:r>
                <a:rPr lang="en-US" altLang="ko-KR" sz="400" dirty="0">
                  <a:solidFill>
                    <a:schemeClr val="bg1"/>
                  </a:solidFill>
                </a:rPr>
                <a:t> </a:t>
              </a:r>
              <a:r>
                <a:rPr lang="en-US" altLang="ko-KR" sz="400" dirty="0" smtClean="0">
                  <a:solidFill>
                    <a:schemeClr val="bg1"/>
                  </a:solidFill>
                </a:rPr>
                <a:t>- </a:t>
              </a:r>
              <a:r>
                <a:rPr lang="ko-KR" altLang="en-US" sz="400" dirty="0" smtClean="0">
                  <a:solidFill>
                    <a:schemeClr val="bg1"/>
                  </a:solidFill>
                </a:rPr>
                <a:t>이전 공지</a:t>
              </a:r>
              <a:endParaRPr lang="en-US" altLang="ko-KR" sz="400" dirty="0" smtClean="0">
                <a:solidFill>
                  <a:schemeClr val="bg1"/>
                </a:solidFill>
              </a:endParaRPr>
            </a:p>
            <a:p>
              <a:endParaRPr lang="en-US" altLang="ko-KR" sz="600" dirty="0">
                <a:solidFill>
                  <a:schemeClr val="bg1"/>
                </a:solidFill>
              </a:endParaRPr>
            </a:p>
            <a:p>
              <a:r>
                <a:rPr lang="ko-KR" altLang="en-US" sz="600" dirty="0" smtClean="0">
                  <a:solidFill>
                    <a:schemeClr val="bg1"/>
                  </a:solidFill>
                </a:rPr>
                <a:t>문의 사항</a:t>
              </a:r>
              <a:endParaRPr lang="en-US" altLang="ko-KR" sz="600" dirty="0" smtClean="0">
                <a:solidFill>
                  <a:schemeClr val="bg1"/>
                </a:solidFill>
              </a:endParaRPr>
            </a:p>
            <a:p>
              <a:r>
                <a:rPr lang="en-US" altLang="ko-KR" sz="600" dirty="0">
                  <a:solidFill>
                    <a:schemeClr val="bg1"/>
                  </a:solidFill>
                </a:rPr>
                <a:t> </a:t>
              </a:r>
              <a:r>
                <a:rPr lang="en-US" altLang="ko-KR" sz="400" dirty="0" smtClean="0">
                  <a:solidFill>
                    <a:schemeClr val="bg1"/>
                  </a:solidFill>
                </a:rPr>
                <a:t>- Q&amp;A</a:t>
              </a:r>
            </a:p>
            <a:p>
              <a:r>
                <a:rPr lang="en-US" altLang="ko-KR" sz="400" dirty="0" smtClean="0">
                  <a:solidFill>
                    <a:schemeClr val="bg1"/>
                  </a:solidFill>
                </a:rPr>
                <a:t> - 1:1 </a:t>
              </a:r>
              <a:r>
                <a:rPr lang="ko-KR" altLang="en-US" sz="400" dirty="0" smtClean="0">
                  <a:solidFill>
                    <a:schemeClr val="bg1"/>
                  </a:solidFill>
                </a:rPr>
                <a:t>문의</a:t>
              </a:r>
              <a:endParaRPr lang="en-US" altLang="ko-KR" sz="400" dirty="0" smtClean="0">
                <a:solidFill>
                  <a:schemeClr val="bg1"/>
                </a:solidFill>
              </a:endParaRPr>
            </a:p>
            <a:p>
              <a:r>
                <a:rPr lang="en-US" altLang="ko-KR" sz="600" dirty="0" smtClean="0">
                  <a:solidFill>
                    <a:schemeClr val="bg1"/>
                  </a:solidFill>
                </a:rPr>
                <a:t> </a:t>
              </a:r>
              <a:endParaRPr lang="en-US" altLang="ko-KR" sz="600" dirty="0">
                <a:solidFill>
                  <a:schemeClr val="bg1"/>
                </a:solidFill>
              </a:endParaRPr>
            </a:p>
            <a:p>
              <a:r>
                <a:rPr lang="ko-KR" altLang="en-US" sz="600" dirty="0" smtClean="0">
                  <a:solidFill>
                    <a:schemeClr val="bg1"/>
                  </a:solidFill>
                </a:rPr>
                <a:t>회원 관리</a:t>
              </a:r>
              <a:endParaRPr lang="en-US" altLang="ko-KR" sz="600" dirty="0" smtClean="0">
                <a:solidFill>
                  <a:schemeClr val="bg1"/>
                </a:solidFill>
              </a:endParaRPr>
            </a:p>
            <a:p>
              <a:r>
                <a:rPr lang="en-US" altLang="ko-KR" sz="400" dirty="0" smtClean="0">
                  <a:solidFill>
                    <a:schemeClr val="bg1"/>
                  </a:solidFill>
                </a:rPr>
                <a:t> - </a:t>
              </a:r>
              <a:r>
                <a:rPr lang="ko-KR" altLang="en-US" sz="400" dirty="0" smtClean="0">
                  <a:solidFill>
                    <a:schemeClr val="bg1"/>
                  </a:solidFill>
                </a:rPr>
                <a:t>회원 리스트</a:t>
              </a:r>
              <a:endParaRPr lang="en-US" altLang="ko-KR" sz="400" dirty="0">
                <a:solidFill>
                  <a:schemeClr val="bg1"/>
                </a:solidFill>
              </a:endParaRPr>
            </a:p>
            <a:p>
              <a:r>
                <a:rPr lang="en-US" altLang="ko-KR" sz="400" dirty="0" smtClean="0">
                  <a:solidFill>
                    <a:schemeClr val="bg1"/>
                  </a:solidFill>
                </a:rPr>
                <a:t> - </a:t>
              </a:r>
              <a:r>
                <a:rPr lang="ko-KR" altLang="en-US" sz="400" dirty="0" smtClean="0">
                  <a:solidFill>
                    <a:schemeClr val="bg1"/>
                  </a:solidFill>
                </a:rPr>
                <a:t>탈퇴한 회원</a:t>
              </a:r>
              <a:r>
                <a:rPr lang="en-US" altLang="ko-KR" sz="600" dirty="0" smtClean="0">
                  <a:solidFill>
                    <a:schemeClr val="bg1"/>
                  </a:solidFill>
                </a:rPr>
                <a:t>  </a:t>
              </a:r>
            </a:p>
            <a:p>
              <a:endParaRPr lang="en-US" altLang="ko-KR" sz="600" dirty="0">
                <a:solidFill>
                  <a:schemeClr val="bg1"/>
                </a:solidFill>
              </a:endParaRPr>
            </a:p>
            <a:p>
              <a:r>
                <a:rPr lang="ko-KR" altLang="en-US" sz="600" dirty="0" smtClean="0">
                  <a:solidFill>
                    <a:schemeClr val="bg1"/>
                  </a:solidFill>
                </a:rPr>
                <a:t>게시물 관리</a:t>
              </a:r>
              <a:endParaRPr lang="en-US" altLang="ko-KR" sz="600" dirty="0" smtClean="0">
                <a:solidFill>
                  <a:schemeClr val="bg1"/>
                </a:solidFill>
              </a:endParaRPr>
            </a:p>
            <a:p>
              <a:r>
                <a:rPr lang="en-US" altLang="ko-KR" sz="400" dirty="0" smtClean="0">
                  <a:solidFill>
                    <a:schemeClr val="bg1"/>
                  </a:solidFill>
                </a:rPr>
                <a:t>- </a:t>
              </a:r>
              <a:r>
                <a:rPr lang="ko-KR" altLang="en-US" sz="400" dirty="0" smtClean="0">
                  <a:solidFill>
                    <a:schemeClr val="bg1"/>
                  </a:solidFill>
                </a:rPr>
                <a:t>게시물 보기</a:t>
              </a:r>
              <a:endParaRPr lang="en-US" altLang="ko-KR" sz="400" dirty="0" smtClean="0">
                <a:solidFill>
                  <a:schemeClr val="bg1"/>
                </a:solidFill>
              </a:endParaRPr>
            </a:p>
            <a:p>
              <a:r>
                <a:rPr lang="en-US" altLang="ko-KR" sz="400" dirty="0" smtClean="0">
                  <a:solidFill>
                    <a:schemeClr val="bg1"/>
                  </a:solidFill>
                </a:rPr>
                <a:t>-</a:t>
              </a:r>
              <a:r>
                <a:rPr lang="ko-KR" altLang="en-US" sz="400" dirty="0" smtClean="0">
                  <a:solidFill>
                    <a:schemeClr val="bg1"/>
                  </a:solidFill>
                </a:rPr>
                <a:t> 삭제한 게시물</a:t>
              </a:r>
              <a:endParaRPr lang="en-US" altLang="ko-KR" sz="400" dirty="0" smtClean="0">
                <a:solidFill>
                  <a:schemeClr val="bg1"/>
                </a:solidFill>
              </a:endParaRPr>
            </a:p>
            <a:p>
              <a:endParaRPr lang="en-US" altLang="ko-KR" sz="400" dirty="0" smtClean="0">
                <a:solidFill>
                  <a:schemeClr val="bg1"/>
                </a:solidFill>
              </a:endParaRPr>
            </a:p>
            <a:p>
              <a:endParaRPr lang="en-US" altLang="ko-KR" sz="600" dirty="0">
                <a:solidFill>
                  <a:schemeClr val="bg1"/>
                </a:solidFill>
              </a:endParaRPr>
            </a:p>
            <a:p>
              <a:r>
                <a:rPr lang="ko-KR" altLang="en-US" sz="600" dirty="0" smtClean="0">
                  <a:solidFill>
                    <a:schemeClr val="bg1"/>
                  </a:solidFill>
                </a:rPr>
                <a:t>관리자 관리</a:t>
              </a:r>
              <a:endParaRPr lang="en-US" altLang="ko-KR" sz="600" dirty="0" smtClean="0">
                <a:solidFill>
                  <a:schemeClr val="bg1"/>
                </a:solidFill>
              </a:endParaRPr>
            </a:p>
            <a:p>
              <a:r>
                <a:rPr lang="en-US" altLang="ko-KR" sz="400" dirty="0" smtClean="0">
                  <a:solidFill>
                    <a:schemeClr val="bg1"/>
                  </a:solidFill>
                </a:rPr>
                <a:t>-</a:t>
              </a:r>
              <a:r>
                <a:rPr lang="ko-KR" altLang="en-US" sz="400" dirty="0" smtClean="0">
                  <a:solidFill>
                    <a:schemeClr val="bg1"/>
                  </a:solidFill>
                </a:rPr>
                <a:t> 관리자 계정</a:t>
              </a:r>
              <a:endParaRPr lang="en-US" altLang="ko-KR" sz="400" dirty="0" smtClean="0">
                <a:solidFill>
                  <a:schemeClr val="bg1"/>
                </a:solidFill>
              </a:endParaRPr>
            </a:p>
            <a:p>
              <a:r>
                <a:rPr lang="en-US" altLang="ko-KR" sz="400" dirty="0" smtClean="0">
                  <a:solidFill>
                    <a:schemeClr val="bg1"/>
                  </a:solidFill>
                </a:rPr>
                <a:t>- </a:t>
              </a:r>
              <a:r>
                <a:rPr lang="ko-KR" altLang="en-US" sz="400" dirty="0" smtClean="0">
                  <a:solidFill>
                    <a:schemeClr val="bg1"/>
                  </a:solidFill>
                </a:rPr>
                <a:t>삭제 계정</a:t>
              </a:r>
              <a:endParaRPr lang="en-US" altLang="ko-KR" sz="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0" name="모서리가 둥근 직사각형 61">
              <a:extLst>
                <a:ext uri="{FF2B5EF4-FFF2-40B4-BE49-F238E27FC236}">
                  <a16:creationId xmlns:a16="http://schemas.microsoft.com/office/drawing/2014/main" id="{4C53ED88-BCD7-89AB-934F-763F09910A2D}"/>
                </a:ext>
              </a:extLst>
            </p:cNvPr>
            <p:cNvSpPr/>
            <p:nvPr/>
          </p:nvSpPr>
          <p:spPr>
            <a:xfrm>
              <a:off x="1051139" y="1519217"/>
              <a:ext cx="169021" cy="14399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50" b="1" dirty="0"/>
                <a:t>2</a:t>
              </a:r>
              <a:endParaRPr lang="ko-KR" altLang="en-US" sz="1050" b="1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79624" y="84113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회원 리스트</a:t>
            </a:r>
            <a:endParaRPr lang="ko-KR" altLang="en-US" sz="1000" dirty="0"/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804327" y="1078645"/>
            <a:ext cx="1979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16319" y="76894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회원 관리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 flipH="1">
            <a:off x="4341022" y="1006452"/>
            <a:ext cx="1979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946071" y="2410903"/>
            <a:ext cx="1241817" cy="184666"/>
            <a:chOff x="2691782" y="2015501"/>
            <a:chExt cx="1241817" cy="184666"/>
          </a:xfrm>
        </p:grpSpPr>
        <p:sp>
          <p:nvSpPr>
            <p:cNvPr id="25" name="TextBox 24"/>
            <p:cNvSpPr txBox="1"/>
            <p:nvPr/>
          </p:nvSpPr>
          <p:spPr>
            <a:xfrm>
              <a:off x="2691782" y="2015501"/>
              <a:ext cx="115212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검색</a:t>
              </a:r>
              <a:endParaRPr lang="ko-KR" altLang="en-US" sz="6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963701" y="2064270"/>
              <a:ext cx="969898" cy="87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2180373" y="2459672"/>
            <a:ext cx="359131" cy="87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검색</a:t>
            </a:r>
            <a:endParaRPr lang="ko-KR" altLang="en-US" sz="6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145568"/>
              </p:ext>
            </p:extLst>
          </p:nvPr>
        </p:nvGraphicFramePr>
        <p:xfrm>
          <a:off x="1062119" y="1431134"/>
          <a:ext cx="1565665" cy="636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474">
                  <a:extLst>
                    <a:ext uri="{9D8B030D-6E8A-4147-A177-3AD203B41FA5}">
                      <a16:colId xmlns:a16="http://schemas.microsoft.com/office/drawing/2014/main" val="108829433"/>
                    </a:ext>
                  </a:extLst>
                </a:gridCol>
                <a:gridCol w="228185">
                  <a:extLst>
                    <a:ext uri="{9D8B030D-6E8A-4147-A177-3AD203B41FA5}">
                      <a16:colId xmlns:a16="http://schemas.microsoft.com/office/drawing/2014/main" val="4209553975"/>
                    </a:ext>
                  </a:extLst>
                </a:gridCol>
                <a:gridCol w="228185">
                  <a:extLst>
                    <a:ext uri="{9D8B030D-6E8A-4147-A177-3AD203B41FA5}">
                      <a16:colId xmlns:a16="http://schemas.microsoft.com/office/drawing/2014/main" val="3223514444"/>
                    </a:ext>
                  </a:extLst>
                </a:gridCol>
                <a:gridCol w="285232">
                  <a:extLst>
                    <a:ext uri="{9D8B030D-6E8A-4147-A177-3AD203B41FA5}">
                      <a16:colId xmlns:a16="http://schemas.microsoft.com/office/drawing/2014/main" val="1826639756"/>
                    </a:ext>
                  </a:extLst>
                </a:gridCol>
                <a:gridCol w="228185">
                  <a:extLst>
                    <a:ext uri="{9D8B030D-6E8A-4147-A177-3AD203B41FA5}">
                      <a16:colId xmlns:a16="http://schemas.microsoft.com/office/drawing/2014/main" val="2978855862"/>
                    </a:ext>
                  </a:extLst>
                </a:gridCol>
                <a:gridCol w="228185">
                  <a:extLst>
                    <a:ext uri="{9D8B030D-6E8A-4147-A177-3AD203B41FA5}">
                      <a16:colId xmlns:a16="http://schemas.microsoft.com/office/drawing/2014/main" val="857335663"/>
                    </a:ext>
                  </a:extLst>
                </a:gridCol>
                <a:gridCol w="211219">
                  <a:extLst>
                    <a:ext uri="{9D8B030D-6E8A-4147-A177-3AD203B41FA5}">
                      <a16:colId xmlns:a16="http://schemas.microsoft.com/office/drawing/2014/main" val="254134902"/>
                    </a:ext>
                  </a:extLst>
                </a:gridCol>
              </a:tblGrid>
              <a:tr h="122844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400" u="none" strike="noStrike" dirty="0">
                          <a:effectLst/>
                        </a:rPr>
                        <a:t>번호</a:t>
                      </a:r>
                      <a:endParaRPr lang="ko-KR" altLang="en-US" sz="400" b="1" i="0" u="none" strike="noStrike" dirty="0">
                        <a:solidFill>
                          <a:srgbClr val="37609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400" u="none" strike="noStrike">
                          <a:effectLst/>
                        </a:rPr>
                        <a:t> 이름</a:t>
                      </a:r>
                      <a:endParaRPr lang="ko-KR" altLang="en-US" sz="400" b="1" i="0" u="none" strike="noStrike">
                        <a:solidFill>
                          <a:srgbClr val="37609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400" u="none" strike="noStrike" dirty="0">
                          <a:effectLst/>
                        </a:rPr>
                        <a:t>ID</a:t>
                      </a:r>
                      <a:endParaRPr lang="en-US" sz="400" b="1" i="0" u="none" strike="noStrike" dirty="0">
                        <a:solidFill>
                          <a:srgbClr val="37609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400" u="none" strike="noStrike" dirty="0">
                          <a:effectLst/>
                        </a:rPr>
                        <a:t>회원 등급</a:t>
                      </a:r>
                      <a:endParaRPr lang="ko-KR" altLang="en-US" sz="400" b="1" i="0" u="none" strike="noStrike" dirty="0">
                        <a:solidFill>
                          <a:srgbClr val="37609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400" u="none" strike="noStrike">
                          <a:effectLst/>
                        </a:rPr>
                        <a:t>가입일</a:t>
                      </a:r>
                      <a:endParaRPr lang="ko-KR" altLang="en-US" sz="400" b="1" i="0" u="none" strike="noStrike">
                        <a:solidFill>
                          <a:srgbClr val="376092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400" u="none" strike="noStrike">
                          <a:effectLst/>
                        </a:rPr>
                        <a:t>판매자 </a:t>
                      </a:r>
                      <a:endParaRPr lang="ko-KR" altLang="en-US" sz="400" b="1" i="0" u="none" strike="noStrike">
                        <a:solidFill>
                          <a:srgbClr val="376092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400" u="none" strike="noStrike">
                          <a:effectLst/>
                        </a:rPr>
                        <a:t>관리</a:t>
                      </a:r>
                      <a:endParaRPr lang="ko-KR" altLang="en-US" sz="400" b="1" i="0" u="none" strike="noStrike">
                        <a:solidFill>
                          <a:srgbClr val="376092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648602"/>
                  </a:ext>
                </a:extLst>
              </a:tr>
              <a:tr h="1284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400" u="none" strike="noStrike">
                          <a:effectLst/>
                        </a:rPr>
                        <a:t>1</a:t>
                      </a:r>
                      <a:endParaRPr lang="en-US" altLang="ko-KR" sz="400" b="0" i="0" u="none" strike="noStrike">
                        <a:solidFill>
                          <a:srgbClr val="37609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사용자</a:t>
                      </a:r>
                      <a:r>
                        <a:rPr lang="en-US" altLang="ko-KR" sz="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ko-KR" altLang="en-US" sz="400" b="0" i="0" u="none" strike="noStrike" dirty="0">
                        <a:solidFill>
                          <a:srgbClr val="37609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tester1</a:t>
                      </a:r>
                      <a:endParaRPr lang="en-US" altLang="ko-KR" sz="4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일반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400" u="none" strike="noStrike">
                          <a:effectLst/>
                        </a:rPr>
                        <a:t>00.00.00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 dirty="0">
                          <a:effectLst/>
                        </a:rPr>
                        <a:t>n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 dirty="0">
                          <a:effectLst/>
                        </a:rPr>
                        <a:t>　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132194"/>
                  </a:ext>
                </a:extLst>
              </a:tr>
              <a:tr h="1284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400" u="none" strike="noStrike">
                          <a:effectLst/>
                        </a:rPr>
                        <a:t>2</a:t>
                      </a:r>
                      <a:endParaRPr lang="en-US" altLang="ko-KR" sz="400" b="0" i="0" u="none" strike="noStrike">
                        <a:solidFill>
                          <a:srgbClr val="37609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사용자</a:t>
                      </a:r>
                      <a:r>
                        <a:rPr lang="en-US" altLang="ko-KR" sz="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ko-KR" altLang="en-US" sz="400" b="0" i="0" u="none" strike="noStrike" dirty="0">
                        <a:solidFill>
                          <a:srgbClr val="37609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tester2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 dirty="0">
                          <a:effectLst/>
                        </a:rPr>
                        <a:t>구독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400" u="none" strike="noStrike">
                          <a:effectLst/>
                        </a:rPr>
                        <a:t>00.00.00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958427"/>
                  </a:ext>
                </a:extLst>
              </a:tr>
              <a:tr h="1284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400" u="none" strike="noStrike">
                          <a:effectLst/>
                        </a:rPr>
                        <a:t>3</a:t>
                      </a:r>
                      <a:endParaRPr lang="en-US" altLang="ko-KR" sz="400" b="0" i="0" u="none" strike="noStrike">
                        <a:solidFill>
                          <a:srgbClr val="37609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사용자</a:t>
                      </a:r>
                      <a:r>
                        <a:rPr lang="en-US" altLang="ko-KR" sz="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ko-KR" altLang="en-US" sz="400" b="0" i="0" u="none" strike="noStrike" dirty="0">
                        <a:solidFill>
                          <a:srgbClr val="37609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tester3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 dirty="0">
                          <a:effectLst/>
                        </a:rPr>
                        <a:t>구독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400" u="none" strike="noStrike">
                          <a:effectLst/>
                        </a:rPr>
                        <a:t>00.00.00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 dirty="0">
                          <a:effectLst/>
                        </a:rPr>
                        <a:t>n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905126"/>
                  </a:ext>
                </a:extLst>
              </a:tr>
              <a:tr h="1284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400" u="none" strike="noStrike">
                          <a:effectLst/>
                        </a:rPr>
                        <a:t>4</a:t>
                      </a:r>
                      <a:endParaRPr lang="en-US" altLang="ko-KR" sz="400" b="0" i="0" u="none" strike="noStrike">
                        <a:solidFill>
                          <a:srgbClr val="37609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사용자</a:t>
                      </a:r>
                      <a:r>
                        <a:rPr lang="en-US" altLang="ko-KR" sz="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lang="ko-KR" altLang="en-US" sz="400" b="0" i="0" u="none" strike="noStrike" dirty="0">
                        <a:solidFill>
                          <a:srgbClr val="37609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tester4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일반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400" u="none" strike="noStrike">
                          <a:effectLst/>
                        </a:rPr>
                        <a:t>00.00.00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 dirty="0">
                          <a:effectLst/>
                        </a:rPr>
                        <a:t>y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 dirty="0">
                          <a:effectLst/>
                        </a:rPr>
                        <a:t>　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463828"/>
                  </a:ext>
                </a:extLst>
              </a:tr>
            </a:tbl>
          </a:graphicData>
        </a:graphic>
      </p:graphicFrame>
      <p:sp>
        <p:nvSpPr>
          <p:cNvPr id="11" name="모서리가 둥근 직사각형 61">
            <a:extLst>
              <a:ext uri="{FF2B5EF4-FFF2-40B4-BE49-F238E27FC236}">
                <a16:creationId xmlns:a16="http://schemas.microsoft.com/office/drawing/2014/main" id="{F7CB8461-B073-DB31-C837-04A6A70F4811}"/>
              </a:ext>
            </a:extLst>
          </p:cNvPr>
          <p:cNvSpPr/>
          <p:nvPr/>
        </p:nvSpPr>
        <p:spPr>
          <a:xfrm>
            <a:off x="-35168" y="143067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019" y="1569695"/>
            <a:ext cx="65423" cy="65423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017" y="1705836"/>
            <a:ext cx="65423" cy="65423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018" y="1824489"/>
            <a:ext cx="65423" cy="65423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016" y="1957115"/>
            <a:ext cx="65423" cy="65423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4476940" y="1215503"/>
            <a:ext cx="1177391" cy="169277"/>
            <a:chOff x="4476940" y="1215503"/>
            <a:chExt cx="1177391" cy="169277"/>
          </a:xfrm>
        </p:grpSpPr>
        <p:sp>
          <p:nvSpPr>
            <p:cNvPr id="69" name="TextBox 68"/>
            <p:cNvSpPr txBox="1"/>
            <p:nvPr/>
          </p:nvSpPr>
          <p:spPr>
            <a:xfrm>
              <a:off x="4476940" y="1215503"/>
              <a:ext cx="115212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 smtClean="0"/>
                <a:t>ID</a:t>
              </a:r>
              <a:endParaRPr lang="ko-KR" altLang="en-US" sz="500" dirty="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684433" y="1267834"/>
              <a:ext cx="969898" cy="56716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 smtClean="0">
                  <a:solidFill>
                    <a:schemeClr val="tx1"/>
                  </a:solidFill>
                </a:rPr>
                <a:t>:     test1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588775" y="211815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미완성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4470093" y="1368721"/>
            <a:ext cx="1152128" cy="169277"/>
            <a:chOff x="4476940" y="1215503"/>
            <a:chExt cx="1152128" cy="169277"/>
          </a:xfrm>
        </p:grpSpPr>
        <p:sp>
          <p:nvSpPr>
            <p:cNvPr id="76" name="TextBox 75"/>
            <p:cNvSpPr txBox="1"/>
            <p:nvPr/>
          </p:nvSpPr>
          <p:spPr>
            <a:xfrm>
              <a:off x="4476940" y="1215503"/>
              <a:ext cx="115212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 smtClean="0"/>
                <a:t>이름</a:t>
              </a:r>
              <a:endParaRPr lang="ko-KR" altLang="en-US" sz="500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691280" y="1251801"/>
              <a:ext cx="504057" cy="68669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 smtClean="0">
                  <a:solidFill>
                    <a:schemeClr val="tx1"/>
                  </a:solidFill>
                </a:rPr>
                <a:t>:     test1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4470093" y="1511627"/>
            <a:ext cx="1152128" cy="169277"/>
            <a:chOff x="4476940" y="1215503"/>
            <a:chExt cx="1152128" cy="169277"/>
          </a:xfrm>
        </p:grpSpPr>
        <p:sp>
          <p:nvSpPr>
            <p:cNvPr id="79" name="TextBox 78"/>
            <p:cNvSpPr txBox="1"/>
            <p:nvPr/>
          </p:nvSpPr>
          <p:spPr>
            <a:xfrm>
              <a:off x="4476940" y="1215503"/>
              <a:ext cx="115212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 smtClean="0"/>
                <a:t>등급</a:t>
              </a:r>
              <a:endParaRPr lang="ko-KR" altLang="en-US" sz="500" dirty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691280" y="1251801"/>
              <a:ext cx="607647" cy="68669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 smtClean="0">
                  <a:solidFill>
                    <a:schemeClr val="tx1"/>
                  </a:solidFill>
                </a:rPr>
                <a:t>:     </a:t>
              </a:r>
              <a:r>
                <a:rPr lang="ko-KR" altLang="en-US" sz="500" dirty="0" smtClean="0">
                  <a:solidFill>
                    <a:schemeClr val="tx1"/>
                  </a:solidFill>
                </a:rPr>
                <a:t>일반</a:t>
              </a:r>
              <a:r>
                <a:rPr lang="en-US" altLang="ko-KR" sz="5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500" dirty="0" smtClean="0">
                  <a:solidFill>
                    <a:schemeClr val="tx1"/>
                  </a:solidFill>
                </a:rPr>
                <a:t>구독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4472656" y="1669908"/>
            <a:ext cx="1152128" cy="169277"/>
            <a:chOff x="4476940" y="1215503"/>
            <a:chExt cx="1152128" cy="169277"/>
          </a:xfrm>
        </p:grpSpPr>
        <p:sp>
          <p:nvSpPr>
            <p:cNvPr id="82" name="TextBox 81"/>
            <p:cNvSpPr txBox="1"/>
            <p:nvPr/>
          </p:nvSpPr>
          <p:spPr>
            <a:xfrm>
              <a:off x="4476940" y="1215503"/>
              <a:ext cx="115212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500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691280" y="1251801"/>
              <a:ext cx="504057" cy="68669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 smtClean="0">
                  <a:solidFill>
                    <a:schemeClr val="tx1"/>
                  </a:solidFill>
                </a:rPr>
                <a:t>:     test1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054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94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이름</a:t>
            </a:r>
            <a:r>
              <a:rPr lang="en-US" altLang="ko-KR" dirty="0"/>
              <a:t>,</a:t>
            </a:r>
            <a:r>
              <a:rPr lang="ko-KR" altLang="en-US" dirty="0"/>
              <a:t>아이디 입력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이름과 아이디를 입력한다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중복검사를 하여 고유 아이디를 </a:t>
            </a:r>
          </a:p>
          <a:p>
            <a:pPr marL="0" indent="0">
              <a:buNone/>
            </a:pPr>
            <a:r>
              <a:rPr lang="ko-KR" altLang="en-US" dirty="0"/>
              <a:t>      생성한다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/>
              <a:t>생년월일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휴대전화</a:t>
            </a:r>
            <a:r>
              <a:rPr lang="en-US" altLang="ko-KR" dirty="0"/>
              <a:t>, </a:t>
            </a:r>
            <a:r>
              <a:rPr lang="ko-KR" altLang="en-US" dirty="0"/>
              <a:t>주소를 입력</a:t>
            </a:r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- </a:t>
            </a:r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/>
              <a:t>생년월일</a:t>
            </a:r>
            <a:r>
              <a:rPr lang="en-US" altLang="ko-KR" dirty="0"/>
              <a:t>, </a:t>
            </a:r>
            <a:r>
              <a:rPr lang="ko-KR" altLang="en-US" dirty="0"/>
              <a:t>주소 등을 주어진</a:t>
            </a:r>
          </a:p>
          <a:p>
            <a:pPr marL="0" indent="0">
              <a:buNone/>
            </a:pPr>
            <a:r>
              <a:rPr lang="ko-KR" altLang="en-US" dirty="0"/>
              <a:t>       패턴에 따라 </a:t>
            </a:r>
            <a:r>
              <a:rPr lang="ko-KR" altLang="en-US" dirty="0" err="1"/>
              <a:t>입력받는다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관심 키워드</a:t>
            </a:r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- </a:t>
            </a:r>
            <a:r>
              <a:rPr lang="ko-KR" altLang="en-US" dirty="0"/>
              <a:t>회원 가입시 </a:t>
            </a:r>
            <a:r>
              <a:rPr lang="ko-KR" altLang="en-US" dirty="0" err="1"/>
              <a:t>입력받은</a:t>
            </a:r>
            <a:r>
              <a:rPr lang="ko-KR" altLang="en-US" dirty="0"/>
              <a:t> 관심 키워드로</a:t>
            </a:r>
          </a:p>
          <a:p>
            <a:pPr marL="0" indent="0">
              <a:buNone/>
            </a:pPr>
            <a:r>
              <a:rPr lang="ko-KR" altLang="en-US" dirty="0"/>
              <a:t>       키워드에 맞는 글을 추천해준다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취소 버튼</a:t>
            </a: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회원가입을 진행할 수 있고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원하지 않을 시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           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취소할 수 있다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403648" y="16215"/>
            <a:ext cx="6192688" cy="292075"/>
          </a:xfrm>
        </p:spPr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일반</a:t>
            </a:r>
            <a:r>
              <a:rPr lang="en-US" altLang="ko-KR" dirty="0"/>
              <a:t>)</a:t>
            </a:r>
            <a:r>
              <a:rPr lang="ko-KR" altLang="en-US" dirty="0"/>
              <a:t>회원가입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59C9C3-8E29-A435-0D95-D0C19F71BDC0}"/>
              </a:ext>
            </a:extLst>
          </p:cNvPr>
          <p:cNvSpPr/>
          <p:nvPr/>
        </p:nvSpPr>
        <p:spPr>
          <a:xfrm>
            <a:off x="7984926" y="12699"/>
            <a:ext cx="792088" cy="182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6FBDCA5-43F2-A63D-F133-F1E7C5E7C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4948012"/>
            <a:ext cx="1828750" cy="17522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B967B0-D16A-D481-5206-B51624121D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055" y="253881"/>
            <a:ext cx="2882204" cy="4895678"/>
          </a:xfrm>
          <a:prstGeom prst="rect">
            <a:avLst/>
          </a:prstGeom>
        </p:spPr>
      </p:pic>
      <p:sp>
        <p:nvSpPr>
          <p:cNvPr id="7" name="모서리가 둥근 직사각형 61">
            <a:extLst>
              <a:ext uri="{FF2B5EF4-FFF2-40B4-BE49-F238E27FC236}">
                <a16:creationId xmlns:a16="http://schemas.microsoft.com/office/drawing/2014/main" id="{BAD164BC-A45A-9994-5B68-AE43FE7C119C}"/>
              </a:ext>
            </a:extLst>
          </p:cNvPr>
          <p:cNvSpPr/>
          <p:nvPr/>
        </p:nvSpPr>
        <p:spPr>
          <a:xfrm>
            <a:off x="2123728" y="70673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8" name="모서리가 둥근 직사각형 35">
            <a:extLst>
              <a:ext uri="{FF2B5EF4-FFF2-40B4-BE49-F238E27FC236}">
                <a16:creationId xmlns:a16="http://schemas.microsoft.com/office/drawing/2014/main" id="{6FD56A16-2D85-ECCB-A3F0-28C936EE04A0}"/>
              </a:ext>
            </a:extLst>
          </p:cNvPr>
          <p:cNvSpPr/>
          <p:nvPr/>
        </p:nvSpPr>
        <p:spPr>
          <a:xfrm>
            <a:off x="2118880" y="4383967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9" name="모서리가 둥근 직사각형 61">
            <a:extLst>
              <a:ext uri="{FF2B5EF4-FFF2-40B4-BE49-F238E27FC236}">
                <a16:creationId xmlns:a16="http://schemas.microsoft.com/office/drawing/2014/main" id="{B20F4486-E552-0C01-C53A-639E5BFD0B38}"/>
              </a:ext>
            </a:extLst>
          </p:cNvPr>
          <p:cNvSpPr/>
          <p:nvPr/>
        </p:nvSpPr>
        <p:spPr>
          <a:xfrm>
            <a:off x="2123728" y="146047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0" name="모서리가 둥근 직사각형 61">
            <a:extLst>
              <a:ext uri="{FF2B5EF4-FFF2-40B4-BE49-F238E27FC236}">
                <a16:creationId xmlns:a16="http://schemas.microsoft.com/office/drawing/2014/main" id="{8ABC9A86-0186-1508-DF87-F476202A583E}"/>
              </a:ext>
            </a:extLst>
          </p:cNvPr>
          <p:cNvSpPr/>
          <p:nvPr/>
        </p:nvSpPr>
        <p:spPr>
          <a:xfrm>
            <a:off x="2118880" y="375984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65568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판매자 </a:t>
            </a:r>
            <a:r>
              <a:rPr lang="ko-KR" altLang="en-US" dirty="0" err="1"/>
              <a:t>채널명</a:t>
            </a:r>
            <a:r>
              <a:rPr lang="en-US" altLang="ko-KR" dirty="0"/>
              <a:t>, </a:t>
            </a:r>
            <a:r>
              <a:rPr lang="ko-KR" altLang="en-US" dirty="0"/>
              <a:t>채널 프로필</a:t>
            </a:r>
            <a:r>
              <a:rPr lang="en-US" altLang="ko-KR" dirty="0"/>
              <a:t>, </a:t>
            </a:r>
            <a:r>
              <a:rPr lang="ko-KR" altLang="en-US" dirty="0"/>
              <a:t>연락처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사업용 이메일</a:t>
            </a:r>
            <a:r>
              <a:rPr lang="en-US" altLang="ko-KR" dirty="0"/>
              <a:t>, </a:t>
            </a:r>
            <a:r>
              <a:rPr lang="ko-KR" altLang="en-US" dirty="0" err="1"/>
              <a:t>소개글</a:t>
            </a:r>
            <a:r>
              <a:rPr lang="en-US" altLang="ko-KR" dirty="0"/>
              <a:t>, </a:t>
            </a:r>
            <a:r>
              <a:rPr lang="ko-KR" altLang="en-US" dirty="0"/>
              <a:t>카테고리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판매자 구별에 필요한 정보를 </a:t>
            </a:r>
          </a:p>
          <a:p>
            <a:pPr marL="0" indent="0">
              <a:buNone/>
            </a:pPr>
            <a:r>
              <a:rPr lang="ko-KR" altLang="en-US" dirty="0"/>
              <a:t>      입력 받는다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작성할 컨텐츠의 카테고리를 선택한다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</a:t>
            </a:r>
            <a:r>
              <a:rPr lang="ko-KR" altLang="en-US" dirty="0"/>
              <a:t> 회원가입</a:t>
            </a:r>
            <a:r>
              <a:rPr lang="en-US" altLang="ko-KR" dirty="0"/>
              <a:t>, </a:t>
            </a:r>
            <a:r>
              <a:rPr lang="ko-KR" altLang="en-US" dirty="0"/>
              <a:t>취소 버튼</a:t>
            </a: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회원가입을 진행할 수 있고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원하지 않을 시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           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취소할 수 있다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403648" y="16215"/>
            <a:ext cx="6192688" cy="292075"/>
          </a:xfrm>
        </p:spPr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판매자</a:t>
            </a:r>
            <a:r>
              <a:rPr lang="en-US" altLang="ko-KR" dirty="0"/>
              <a:t>)</a:t>
            </a:r>
            <a:r>
              <a:rPr lang="ko-KR" altLang="en-US" dirty="0"/>
              <a:t>회원가입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59C9C3-8E29-A435-0D95-D0C19F71BDC0}"/>
              </a:ext>
            </a:extLst>
          </p:cNvPr>
          <p:cNvSpPr/>
          <p:nvPr/>
        </p:nvSpPr>
        <p:spPr>
          <a:xfrm>
            <a:off x="7984926" y="12699"/>
            <a:ext cx="792088" cy="182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6FBDCA5-43F2-A63D-F133-F1E7C5E7C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4948012"/>
            <a:ext cx="1828750" cy="1752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83C5C9-AE7C-C8EB-D6F0-B1DDF19F9D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08290"/>
            <a:ext cx="2885416" cy="49011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600CC95-802B-8E69-1E27-7B102C1AFA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00186"/>
            <a:ext cx="2885416" cy="4909238"/>
          </a:xfrm>
          <a:prstGeom prst="rect">
            <a:avLst/>
          </a:prstGeom>
        </p:spPr>
      </p:pic>
      <p:sp>
        <p:nvSpPr>
          <p:cNvPr id="12" name="모서리가 둥근 직사각형 61">
            <a:extLst>
              <a:ext uri="{FF2B5EF4-FFF2-40B4-BE49-F238E27FC236}">
                <a16:creationId xmlns:a16="http://schemas.microsoft.com/office/drawing/2014/main" id="{1A881F3B-4991-7FF1-7CF9-78CE7E189293}"/>
              </a:ext>
            </a:extLst>
          </p:cNvPr>
          <p:cNvSpPr/>
          <p:nvPr/>
        </p:nvSpPr>
        <p:spPr>
          <a:xfrm>
            <a:off x="2123728" y="84355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3" name="모서리가 둥근 직사각형 61">
            <a:extLst>
              <a:ext uri="{FF2B5EF4-FFF2-40B4-BE49-F238E27FC236}">
                <a16:creationId xmlns:a16="http://schemas.microsoft.com/office/drawing/2014/main" id="{B2766C45-DA3B-DF5E-236E-9C0A16F536A2}"/>
              </a:ext>
            </a:extLst>
          </p:cNvPr>
          <p:cNvSpPr/>
          <p:nvPr/>
        </p:nvSpPr>
        <p:spPr>
          <a:xfrm>
            <a:off x="2627784" y="372387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87914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회원가입한 아이디와 비밀번호의 정보로</a:t>
            </a:r>
          </a:p>
          <a:p>
            <a:pPr marL="0" indent="0">
              <a:buNone/>
            </a:pPr>
            <a:r>
              <a:rPr lang="ko-KR" altLang="en-US" dirty="0"/>
              <a:t>   로그인 한다</a:t>
            </a:r>
            <a:r>
              <a:rPr lang="en-US" altLang="ko-KR" dirty="0"/>
              <a:t>.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403648" y="16215"/>
            <a:ext cx="6192688" cy="292075"/>
          </a:xfrm>
        </p:spPr>
        <p:txBody>
          <a:bodyPr/>
          <a:lstStyle/>
          <a:p>
            <a:r>
              <a:rPr lang="ko-KR" altLang="en-US" dirty="0" err="1"/>
              <a:t>메인페이지</a:t>
            </a:r>
            <a:r>
              <a:rPr lang="en-US" altLang="ko-KR" dirty="0"/>
              <a:t>_(</a:t>
            </a:r>
            <a:r>
              <a:rPr lang="ko-KR" altLang="en-US" dirty="0"/>
              <a:t>로그인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59C9C3-8E29-A435-0D95-D0C19F71BDC0}"/>
              </a:ext>
            </a:extLst>
          </p:cNvPr>
          <p:cNvSpPr/>
          <p:nvPr/>
        </p:nvSpPr>
        <p:spPr>
          <a:xfrm>
            <a:off x="7984926" y="12699"/>
            <a:ext cx="792088" cy="182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6FBDCA5-43F2-A63D-F133-F1E7C5E7C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4948012"/>
            <a:ext cx="1828750" cy="1752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543974-6ABA-B81C-A8B6-3354B807B0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860" y="308290"/>
            <a:ext cx="2822180" cy="4854020"/>
          </a:xfrm>
          <a:prstGeom prst="rect">
            <a:avLst/>
          </a:prstGeom>
        </p:spPr>
      </p:pic>
      <p:sp>
        <p:nvSpPr>
          <p:cNvPr id="6" name="모서리가 둥근 직사각형 61">
            <a:extLst>
              <a:ext uri="{FF2B5EF4-FFF2-40B4-BE49-F238E27FC236}">
                <a16:creationId xmlns:a16="http://schemas.microsoft.com/office/drawing/2014/main" id="{28026B36-FB67-9538-454C-63904BA89B50}"/>
              </a:ext>
            </a:extLst>
          </p:cNvPr>
          <p:cNvSpPr/>
          <p:nvPr/>
        </p:nvSpPr>
        <p:spPr>
          <a:xfrm>
            <a:off x="2699792" y="69954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0604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 err="1"/>
              <a:t>검색창</a:t>
            </a:r>
            <a:r>
              <a:rPr lang="en-US" altLang="ko-KR" dirty="0"/>
              <a:t>/</a:t>
            </a:r>
            <a:r>
              <a:rPr lang="ko-KR" altLang="en-US" dirty="0"/>
              <a:t>로그인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검색창으로 콘텐츠 검색 가능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로그인 창으로 이동하여 로그인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채널 이름과 소개</a:t>
            </a:r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- </a:t>
            </a:r>
            <a:r>
              <a:rPr lang="ko-KR" altLang="en-US" dirty="0"/>
              <a:t>채널 소개에서 </a:t>
            </a:r>
            <a:r>
              <a:rPr lang="en-US" altLang="ko-KR" dirty="0"/>
              <a:t>&lt;</a:t>
            </a:r>
            <a:r>
              <a:rPr lang="ko-KR" altLang="en-US" dirty="0" err="1"/>
              <a:t>자세히보기</a:t>
            </a:r>
            <a:r>
              <a:rPr lang="en-US" altLang="ko-KR" dirty="0"/>
              <a:t>&gt;</a:t>
            </a:r>
            <a:r>
              <a:rPr lang="ko-KR" altLang="en-US" dirty="0"/>
              <a:t>를</a:t>
            </a:r>
          </a:p>
          <a:p>
            <a:pPr marL="0" indent="0">
              <a:buNone/>
            </a:pPr>
            <a:r>
              <a:rPr lang="ko-KR" altLang="en-US" dirty="0"/>
              <a:t>       누르면 채널 정보페이지로 이동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구독과 </a:t>
            </a:r>
            <a:r>
              <a:rPr lang="ko-KR" altLang="en-US" dirty="0" err="1"/>
              <a:t>알림버튼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- </a:t>
            </a:r>
            <a:r>
              <a:rPr lang="ko-KR" altLang="en-US" dirty="0"/>
              <a:t>새로운 글이 올라왔을 때 </a:t>
            </a:r>
            <a:r>
              <a:rPr lang="ko-KR" altLang="en-US" dirty="0" err="1"/>
              <a:t>알림창이</a:t>
            </a:r>
            <a:r>
              <a:rPr lang="ko-KR" altLang="en-US" dirty="0"/>
              <a:t> 뜸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메뉴버튼과 </a:t>
            </a:r>
            <a:r>
              <a:rPr lang="ko-KR" altLang="en-US" dirty="0" err="1"/>
              <a:t>인기글</a:t>
            </a:r>
            <a:r>
              <a:rPr lang="ko-KR" altLang="en-US" dirty="0"/>
              <a:t> 메뉴</a:t>
            </a:r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- </a:t>
            </a:r>
            <a:r>
              <a:rPr lang="ko-KR" altLang="en-US" dirty="0"/>
              <a:t>메뉴 버튼에서  홈</a:t>
            </a:r>
            <a:r>
              <a:rPr lang="en-US" altLang="ko-KR" dirty="0"/>
              <a:t>, </a:t>
            </a:r>
            <a:r>
              <a:rPr lang="ko-KR" altLang="en-US" dirty="0"/>
              <a:t>카테고리 버튼을 누르면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해당하는 내용이 나타난다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- </a:t>
            </a:r>
            <a:r>
              <a:rPr lang="ko-KR" altLang="en-US" dirty="0"/>
              <a:t>홈 버튼을 누르면 </a:t>
            </a:r>
            <a:r>
              <a:rPr lang="ko-KR" altLang="en-US" dirty="0" err="1"/>
              <a:t>인기글이</a:t>
            </a:r>
            <a:r>
              <a:rPr lang="ko-KR" altLang="en-US" dirty="0"/>
              <a:t> 나타난다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- </a:t>
            </a:r>
            <a:r>
              <a:rPr lang="ko-KR" altLang="en-US" dirty="0" err="1"/>
              <a:t>인기글은</a:t>
            </a:r>
            <a:r>
              <a:rPr lang="ko-KR" altLang="en-US" dirty="0"/>
              <a:t> 조회수가 높은 글이 나타난다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공지사항 및 뉴스레터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판매자가 작성한 </a:t>
            </a:r>
            <a:r>
              <a:rPr lang="ko-KR" altLang="en-US" dirty="0" err="1"/>
              <a:t>최신글을</a:t>
            </a:r>
            <a:r>
              <a:rPr lang="ko-KR" altLang="en-US" dirty="0"/>
              <a:t> 볼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글을 누르면 해당 게시글로 이동한다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카테고리 버튼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카테고리 버튼을 누르면 아래에 채널에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해당하는 카테고리가 나타난다</a:t>
            </a:r>
            <a:r>
              <a:rPr lang="en-US" altLang="ko-KR" dirty="0"/>
              <a:t>.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403648" y="16215"/>
            <a:ext cx="6192688" cy="292075"/>
          </a:xfrm>
        </p:spPr>
        <p:txBody>
          <a:bodyPr/>
          <a:lstStyle/>
          <a:p>
            <a:r>
              <a:rPr lang="ko-KR" altLang="en-US" dirty="0"/>
              <a:t>채널페이지</a:t>
            </a:r>
            <a:r>
              <a:rPr lang="en-US" altLang="ko-KR" dirty="0"/>
              <a:t>(</a:t>
            </a:r>
            <a:r>
              <a:rPr lang="ko-KR" altLang="en-US" dirty="0"/>
              <a:t>소비자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59C9C3-8E29-A435-0D95-D0C19F71BDC0}"/>
              </a:ext>
            </a:extLst>
          </p:cNvPr>
          <p:cNvSpPr/>
          <p:nvPr/>
        </p:nvSpPr>
        <p:spPr>
          <a:xfrm>
            <a:off x="7984926" y="12699"/>
            <a:ext cx="792088" cy="182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6FBDCA5-43F2-A63D-F133-F1E7C5E7C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4948012"/>
            <a:ext cx="1828750" cy="1752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E1CAA2-5194-A5A1-AB8A-A2F960AEFB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00" y="300186"/>
            <a:ext cx="2846601" cy="4835203"/>
          </a:xfrm>
          <a:prstGeom prst="rect">
            <a:avLst/>
          </a:prstGeom>
        </p:spPr>
      </p:pic>
      <p:sp>
        <p:nvSpPr>
          <p:cNvPr id="10" name="모서리가 둥근 직사각형 61">
            <a:extLst>
              <a:ext uri="{FF2B5EF4-FFF2-40B4-BE49-F238E27FC236}">
                <a16:creationId xmlns:a16="http://schemas.microsoft.com/office/drawing/2014/main" id="{33EE26DC-79F1-4479-EF73-CDC8506D66AE}"/>
              </a:ext>
            </a:extLst>
          </p:cNvPr>
          <p:cNvSpPr/>
          <p:nvPr/>
        </p:nvSpPr>
        <p:spPr>
          <a:xfrm>
            <a:off x="1979712" y="33513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1" name="모서리가 둥근 직사각형 61">
            <a:extLst>
              <a:ext uri="{FF2B5EF4-FFF2-40B4-BE49-F238E27FC236}">
                <a16:creationId xmlns:a16="http://schemas.microsoft.com/office/drawing/2014/main" id="{4C53ED88-BCD7-89AB-934F-763F09910A2D}"/>
              </a:ext>
            </a:extLst>
          </p:cNvPr>
          <p:cNvSpPr/>
          <p:nvPr/>
        </p:nvSpPr>
        <p:spPr>
          <a:xfrm>
            <a:off x="437486" y="60424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3" name="모서리가 둥근 직사각형 61">
            <a:extLst>
              <a:ext uri="{FF2B5EF4-FFF2-40B4-BE49-F238E27FC236}">
                <a16:creationId xmlns:a16="http://schemas.microsoft.com/office/drawing/2014/main" id="{9D5C695C-EC74-8C0E-B26F-9BAA09B1D52A}"/>
              </a:ext>
            </a:extLst>
          </p:cNvPr>
          <p:cNvSpPr/>
          <p:nvPr/>
        </p:nvSpPr>
        <p:spPr>
          <a:xfrm>
            <a:off x="431540" y="147310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14" name="모서리가 둥근 직사각형 61">
            <a:extLst>
              <a:ext uri="{FF2B5EF4-FFF2-40B4-BE49-F238E27FC236}">
                <a16:creationId xmlns:a16="http://schemas.microsoft.com/office/drawing/2014/main" id="{A9D36FED-0DFA-7062-0A0D-1CB1168AD99B}"/>
              </a:ext>
            </a:extLst>
          </p:cNvPr>
          <p:cNvSpPr/>
          <p:nvPr/>
        </p:nvSpPr>
        <p:spPr>
          <a:xfrm>
            <a:off x="431540" y="181229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</a:p>
        </p:txBody>
      </p:sp>
      <p:sp>
        <p:nvSpPr>
          <p:cNvPr id="15" name="모서리가 둥근 직사각형 61">
            <a:extLst>
              <a:ext uri="{FF2B5EF4-FFF2-40B4-BE49-F238E27FC236}">
                <a16:creationId xmlns:a16="http://schemas.microsoft.com/office/drawing/2014/main" id="{B0D09408-6D85-0746-05BF-BAB19C24DD40}"/>
              </a:ext>
            </a:extLst>
          </p:cNvPr>
          <p:cNvSpPr/>
          <p:nvPr/>
        </p:nvSpPr>
        <p:spPr>
          <a:xfrm>
            <a:off x="209888" y="291862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BD287DB-05B7-877E-51FA-E8AF7D519B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896" y="300186"/>
            <a:ext cx="2851376" cy="4843314"/>
          </a:xfrm>
          <a:prstGeom prst="rect">
            <a:avLst/>
          </a:prstGeom>
        </p:spPr>
      </p:pic>
      <p:sp>
        <p:nvSpPr>
          <p:cNvPr id="19" name="모서리가 둥근 직사각형 61">
            <a:extLst>
              <a:ext uri="{FF2B5EF4-FFF2-40B4-BE49-F238E27FC236}">
                <a16:creationId xmlns:a16="http://schemas.microsoft.com/office/drawing/2014/main" id="{426B7BD8-5685-2ACC-E457-A3D840D616EE}"/>
              </a:ext>
            </a:extLst>
          </p:cNvPr>
          <p:cNvSpPr/>
          <p:nvPr/>
        </p:nvSpPr>
        <p:spPr>
          <a:xfrm>
            <a:off x="4373880" y="181743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  </a:t>
            </a:r>
          </a:p>
        </p:txBody>
      </p:sp>
    </p:spTree>
    <p:extLst>
      <p:ext uri="{BB962C8B-B14F-4D97-AF65-F5344CB8AC3E}">
        <p14:creationId xmlns:p14="http://schemas.microsoft.com/office/powerpoint/2010/main" val="308863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카테고리와 제목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게시글이 있는 카테고리 명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게시글 제목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찜과 댓글버튼</a:t>
            </a:r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- </a:t>
            </a:r>
            <a:r>
              <a:rPr lang="ko-KR" altLang="en-US" dirty="0"/>
              <a:t>찜 버튼을 눌러 글을 저장한다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- </a:t>
            </a:r>
            <a:r>
              <a:rPr lang="ko-KR" altLang="en-US" dirty="0"/>
              <a:t>찜 수가 많으면 </a:t>
            </a:r>
            <a:r>
              <a:rPr lang="ko-KR" altLang="en-US" dirty="0" err="1"/>
              <a:t>인기글로</a:t>
            </a:r>
            <a:r>
              <a:rPr lang="ko-KR" altLang="en-US" dirty="0"/>
              <a:t> 올라간다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- </a:t>
            </a:r>
            <a:r>
              <a:rPr lang="ko-KR" altLang="en-US" dirty="0"/>
              <a:t>댓글버튼을 누르면 댓글 쓰는 부분으로 </a:t>
            </a:r>
          </a:p>
          <a:p>
            <a:pPr marL="0" indent="0">
              <a:buNone/>
            </a:pPr>
            <a:r>
              <a:rPr lang="ko-KR" altLang="en-US" dirty="0"/>
              <a:t>        내려간다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누르면 채널 정보페이지로 이동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게시글</a:t>
            </a:r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- </a:t>
            </a:r>
            <a:r>
              <a:rPr lang="ko-KR" altLang="en-US" dirty="0"/>
              <a:t>작성된 게시글 내용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감춰진 글</a:t>
            </a:r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- </a:t>
            </a:r>
            <a:r>
              <a:rPr lang="ko-KR" altLang="en-US" dirty="0"/>
              <a:t>구독자가 아닐 경우 글의 일부분이 </a:t>
            </a:r>
          </a:p>
          <a:p>
            <a:pPr marL="0" indent="0">
              <a:buNone/>
            </a:pPr>
            <a:r>
              <a:rPr lang="ko-KR" altLang="en-US" dirty="0"/>
              <a:t>       감추어져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- </a:t>
            </a:r>
            <a:r>
              <a:rPr lang="ko-KR" altLang="en-US" dirty="0"/>
              <a:t>구독자일 경우 해당 내용을 볼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댓글기능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댓글과 </a:t>
            </a:r>
            <a:r>
              <a:rPr lang="ko-KR" altLang="en-US" dirty="0" err="1"/>
              <a:t>대댓글을</a:t>
            </a:r>
            <a:r>
              <a:rPr lang="ko-KR" altLang="en-US" dirty="0"/>
              <a:t> 달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댓글 작성자는 자신의 댓글의 수정 및 삭제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가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게시글이 삭제될 경우 댓글도 함께 삭제된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다</a:t>
            </a:r>
            <a:r>
              <a:rPr lang="en-US" altLang="ko-KR" dirty="0"/>
              <a:t>.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403648" y="16215"/>
            <a:ext cx="6192688" cy="292075"/>
          </a:xfrm>
        </p:spPr>
        <p:txBody>
          <a:bodyPr/>
          <a:lstStyle/>
          <a:p>
            <a:r>
              <a:rPr lang="ko-KR" altLang="en-US" dirty="0"/>
              <a:t>채널</a:t>
            </a:r>
            <a:r>
              <a:rPr lang="en-US" altLang="ko-KR" dirty="0"/>
              <a:t>_</a:t>
            </a:r>
            <a:r>
              <a:rPr lang="ko-KR" altLang="en-US" dirty="0"/>
              <a:t>게시글 페이지</a:t>
            </a:r>
            <a:r>
              <a:rPr lang="en-US" altLang="ko-KR" dirty="0"/>
              <a:t>(</a:t>
            </a:r>
            <a:r>
              <a:rPr lang="ko-KR" altLang="en-US" dirty="0"/>
              <a:t>소비자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59C9C3-8E29-A435-0D95-D0C19F71BDC0}"/>
              </a:ext>
            </a:extLst>
          </p:cNvPr>
          <p:cNvSpPr/>
          <p:nvPr/>
        </p:nvSpPr>
        <p:spPr>
          <a:xfrm>
            <a:off x="7984926" y="12699"/>
            <a:ext cx="792088" cy="182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6FBDCA5-43F2-A63D-F133-F1E7C5E7C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4948012"/>
            <a:ext cx="1828750" cy="1752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29A1BC-10A0-19B6-3AEA-14B25666D0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14000"/>
            <a:ext cx="2857846" cy="4854304"/>
          </a:xfrm>
          <a:prstGeom prst="rect">
            <a:avLst/>
          </a:prstGeom>
        </p:spPr>
      </p:pic>
      <p:sp>
        <p:nvSpPr>
          <p:cNvPr id="7" name="모서리가 둥근 직사각형 61">
            <a:extLst>
              <a:ext uri="{FF2B5EF4-FFF2-40B4-BE49-F238E27FC236}">
                <a16:creationId xmlns:a16="http://schemas.microsoft.com/office/drawing/2014/main" id="{0821D00B-C10E-5F47-F9D5-239253E3DB77}"/>
              </a:ext>
            </a:extLst>
          </p:cNvPr>
          <p:cNvSpPr/>
          <p:nvPr/>
        </p:nvSpPr>
        <p:spPr>
          <a:xfrm>
            <a:off x="2995660" y="62753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8" name="모서리가 둥근 직사각형 61">
            <a:extLst>
              <a:ext uri="{FF2B5EF4-FFF2-40B4-BE49-F238E27FC236}">
                <a16:creationId xmlns:a16="http://schemas.microsoft.com/office/drawing/2014/main" id="{7E086458-436D-2DDD-4FDB-1F0039D053A7}"/>
              </a:ext>
            </a:extLst>
          </p:cNvPr>
          <p:cNvSpPr/>
          <p:nvPr/>
        </p:nvSpPr>
        <p:spPr>
          <a:xfrm>
            <a:off x="3131840" y="105958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9" name="모서리가 둥근 직사각형 61">
            <a:extLst>
              <a:ext uri="{FF2B5EF4-FFF2-40B4-BE49-F238E27FC236}">
                <a16:creationId xmlns:a16="http://schemas.microsoft.com/office/drawing/2014/main" id="{44FCF966-1B3D-3494-77D3-B1E5CAD5AA5C}"/>
              </a:ext>
            </a:extLst>
          </p:cNvPr>
          <p:cNvSpPr/>
          <p:nvPr/>
        </p:nvSpPr>
        <p:spPr>
          <a:xfrm>
            <a:off x="2447764" y="136047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14" name="모서리가 둥근 직사각형 61">
            <a:extLst>
              <a:ext uri="{FF2B5EF4-FFF2-40B4-BE49-F238E27FC236}">
                <a16:creationId xmlns:a16="http://schemas.microsoft.com/office/drawing/2014/main" id="{A3ED6786-4257-8515-B703-153B4A02930F}"/>
              </a:ext>
            </a:extLst>
          </p:cNvPr>
          <p:cNvSpPr/>
          <p:nvPr/>
        </p:nvSpPr>
        <p:spPr>
          <a:xfrm>
            <a:off x="2663788" y="350785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</a:p>
        </p:txBody>
      </p:sp>
      <p:sp>
        <p:nvSpPr>
          <p:cNvPr id="15" name="모서리가 둥근 직사각형 61">
            <a:extLst>
              <a:ext uri="{FF2B5EF4-FFF2-40B4-BE49-F238E27FC236}">
                <a16:creationId xmlns:a16="http://schemas.microsoft.com/office/drawing/2014/main" id="{E0B347AF-1C29-AB1A-EE68-7B03EED4AA33}"/>
              </a:ext>
            </a:extLst>
          </p:cNvPr>
          <p:cNvSpPr/>
          <p:nvPr/>
        </p:nvSpPr>
        <p:spPr>
          <a:xfrm>
            <a:off x="2424076" y="407424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5524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카테고리 설정과 글 제목 작성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게시글이 있는 카테고리명 설정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게시글 제목을 작성할 수 있다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글 스타일 설정 및 작성부분</a:t>
            </a:r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- </a:t>
            </a:r>
            <a:r>
              <a:rPr lang="ko-KR" altLang="en-US" dirty="0"/>
              <a:t>글의 스타일을 설정할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- </a:t>
            </a:r>
            <a:r>
              <a:rPr lang="ko-KR" altLang="en-US" dirty="0"/>
              <a:t>글을 작성할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글의 태그 설정</a:t>
            </a:r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- </a:t>
            </a:r>
            <a:r>
              <a:rPr lang="ko-KR" altLang="en-US" dirty="0"/>
              <a:t>글의 태그를 설정할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글의 작성과 취소 설정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- </a:t>
            </a:r>
            <a:r>
              <a:rPr lang="ko-KR" altLang="en-US" dirty="0"/>
              <a:t>글을 작성하거나 취소할 수 있다</a:t>
            </a:r>
            <a:r>
              <a:rPr lang="en-US" altLang="ko-KR" dirty="0"/>
              <a:t>.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403648" y="16215"/>
            <a:ext cx="6192688" cy="292075"/>
          </a:xfrm>
        </p:spPr>
        <p:txBody>
          <a:bodyPr/>
          <a:lstStyle/>
          <a:p>
            <a:r>
              <a:rPr lang="ko-KR" altLang="en-US" dirty="0"/>
              <a:t>채널</a:t>
            </a:r>
            <a:r>
              <a:rPr lang="en-US" altLang="ko-KR" dirty="0"/>
              <a:t>_</a:t>
            </a:r>
            <a:r>
              <a:rPr lang="ko-KR" altLang="en-US" dirty="0"/>
              <a:t>게시글 작성</a:t>
            </a:r>
            <a:r>
              <a:rPr lang="en-US" altLang="ko-KR" dirty="0"/>
              <a:t>(</a:t>
            </a:r>
            <a:r>
              <a:rPr lang="ko-KR" altLang="en-US" dirty="0"/>
              <a:t>판매자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7</a:t>
            </a:r>
          </a:p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59C9C3-8E29-A435-0D95-D0C19F71BDC0}"/>
              </a:ext>
            </a:extLst>
          </p:cNvPr>
          <p:cNvSpPr/>
          <p:nvPr/>
        </p:nvSpPr>
        <p:spPr>
          <a:xfrm>
            <a:off x="7984926" y="12699"/>
            <a:ext cx="792088" cy="182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6FBDCA5-43F2-A63D-F133-F1E7C5E7C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4948012"/>
            <a:ext cx="1828750" cy="1752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8536B7-6A16-E0A0-3376-A47168644A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08290"/>
            <a:ext cx="2882204" cy="4895678"/>
          </a:xfrm>
          <a:prstGeom prst="rect">
            <a:avLst/>
          </a:prstGeom>
        </p:spPr>
      </p:pic>
      <p:sp>
        <p:nvSpPr>
          <p:cNvPr id="7" name="모서리가 둥근 직사각형 61">
            <a:extLst>
              <a:ext uri="{FF2B5EF4-FFF2-40B4-BE49-F238E27FC236}">
                <a16:creationId xmlns:a16="http://schemas.microsoft.com/office/drawing/2014/main" id="{95D326E0-B3E0-0F62-9B7B-C1378AB1CC57}"/>
              </a:ext>
            </a:extLst>
          </p:cNvPr>
          <p:cNvSpPr/>
          <p:nvPr/>
        </p:nvSpPr>
        <p:spPr>
          <a:xfrm>
            <a:off x="2073175" y="88565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0" name="모서리가 둥근 직사각형 61">
            <a:extLst>
              <a:ext uri="{FF2B5EF4-FFF2-40B4-BE49-F238E27FC236}">
                <a16:creationId xmlns:a16="http://schemas.microsoft.com/office/drawing/2014/main" id="{82E2E296-58CE-48DA-973B-99583C1DBFBF}"/>
              </a:ext>
            </a:extLst>
          </p:cNvPr>
          <p:cNvSpPr/>
          <p:nvPr/>
        </p:nvSpPr>
        <p:spPr>
          <a:xfrm>
            <a:off x="2073175" y="145420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1" name="모서리가 둥근 직사각형 61">
            <a:extLst>
              <a:ext uri="{FF2B5EF4-FFF2-40B4-BE49-F238E27FC236}">
                <a16:creationId xmlns:a16="http://schemas.microsoft.com/office/drawing/2014/main" id="{9E6CC2FC-AB8F-2193-2C1C-973117392E2C}"/>
              </a:ext>
            </a:extLst>
          </p:cNvPr>
          <p:cNvSpPr/>
          <p:nvPr/>
        </p:nvSpPr>
        <p:spPr>
          <a:xfrm>
            <a:off x="2069900" y="357986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12" name="모서리가 둥근 직사각형 61">
            <a:extLst>
              <a:ext uri="{FF2B5EF4-FFF2-40B4-BE49-F238E27FC236}">
                <a16:creationId xmlns:a16="http://schemas.microsoft.com/office/drawing/2014/main" id="{62347A0D-D9AC-DE2B-5D11-ECC4FEADD775}"/>
              </a:ext>
            </a:extLst>
          </p:cNvPr>
          <p:cNvSpPr/>
          <p:nvPr/>
        </p:nvSpPr>
        <p:spPr>
          <a:xfrm>
            <a:off x="3635896" y="379588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63153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 err="1"/>
              <a:t>검색창</a:t>
            </a:r>
            <a:r>
              <a:rPr lang="en-US" altLang="ko-KR" dirty="0"/>
              <a:t>/</a:t>
            </a:r>
            <a:r>
              <a:rPr lang="ko-KR" altLang="en-US" dirty="0"/>
              <a:t>로그인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검색창으로 콘텐츠 검색 가능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로그인 창으로 이동하여 로그인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채널 이름과 소개</a:t>
            </a:r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- </a:t>
            </a:r>
            <a:r>
              <a:rPr lang="ko-KR" altLang="en-US" dirty="0"/>
              <a:t>채널 소개에서 </a:t>
            </a:r>
            <a:r>
              <a:rPr lang="en-US" altLang="ko-KR" dirty="0"/>
              <a:t>&lt;</a:t>
            </a:r>
            <a:r>
              <a:rPr lang="ko-KR" altLang="en-US" dirty="0" err="1"/>
              <a:t>자세히보기</a:t>
            </a:r>
            <a:r>
              <a:rPr lang="en-US" altLang="ko-KR" dirty="0"/>
              <a:t>&gt;</a:t>
            </a:r>
            <a:r>
              <a:rPr lang="ko-KR" altLang="en-US" dirty="0"/>
              <a:t>를</a:t>
            </a:r>
          </a:p>
          <a:p>
            <a:pPr marL="0" indent="0">
              <a:buNone/>
            </a:pPr>
            <a:r>
              <a:rPr lang="ko-KR" altLang="en-US" dirty="0"/>
              <a:t>       누르면 채널 정보페이지로 이동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구독과 </a:t>
            </a:r>
            <a:r>
              <a:rPr lang="ko-KR" altLang="en-US" dirty="0" err="1"/>
              <a:t>알림버튼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- </a:t>
            </a:r>
            <a:r>
              <a:rPr lang="ko-KR" altLang="en-US" dirty="0"/>
              <a:t>새로운 글이 올라왔을 때 </a:t>
            </a:r>
            <a:r>
              <a:rPr lang="ko-KR" altLang="en-US" dirty="0" err="1"/>
              <a:t>알림창이</a:t>
            </a:r>
            <a:r>
              <a:rPr lang="ko-KR" altLang="en-US" dirty="0"/>
              <a:t> 뜸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메뉴버튼과 </a:t>
            </a:r>
            <a:r>
              <a:rPr lang="ko-KR" altLang="en-US" dirty="0" err="1"/>
              <a:t>인기글</a:t>
            </a:r>
            <a:r>
              <a:rPr lang="ko-KR" altLang="en-US" dirty="0"/>
              <a:t> 메뉴</a:t>
            </a:r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- </a:t>
            </a:r>
            <a:r>
              <a:rPr lang="ko-KR" altLang="en-US" dirty="0"/>
              <a:t>메뉴 버튼에서  홈</a:t>
            </a:r>
            <a:r>
              <a:rPr lang="en-US" altLang="ko-KR" dirty="0"/>
              <a:t>, </a:t>
            </a:r>
            <a:r>
              <a:rPr lang="ko-KR" altLang="en-US" dirty="0"/>
              <a:t>카테고리 버튼을 누르면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해당하는 내용이 나타난다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- </a:t>
            </a:r>
            <a:r>
              <a:rPr lang="ko-KR" altLang="en-US" dirty="0"/>
              <a:t>홈 버튼을 누르면 </a:t>
            </a:r>
            <a:r>
              <a:rPr lang="ko-KR" altLang="en-US" dirty="0" err="1"/>
              <a:t>인기글이</a:t>
            </a:r>
            <a:r>
              <a:rPr lang="ko-KR" altLang="en-US" dirty="0"/>
              <a:t> 나타난다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- </a:t>
            </a:r>
            <a:r>
              <a:rPr lang="ko-KR" altLang="en-US" dirty="0" err="1"/>
              <a:t>인기글은</a:t>
            </a:r>
            <a:r>
              <a:rPr lang="ko-KR" altLang="en-US" dirty="0"/>
              <a:t> 조회수가 높은 글이 나타난다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공지사항 및 뉴스레터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판매자가 작성한 </a:t>
            </a:r>
            <a:r>
              <a:rPr lang="ko-KR" altLang="en-US" dirty="0" err="1"/>
              <a:t>최신글을</a:t>
            </a:r>
            <a:r>
              <a:rPr lang="ko-KR" altLang="en-US" dirty="0"/>
              <a:t> 볼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글을 누르면 해당 게시글로 이동한다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카테고리 버튼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카테고리 버튼을 누르면 아래에 채널에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해당하는 카테고리가 나타난다</a:t>
            </a:r>
            <a:r>
              <a:rPr lang="en-US" altLang="ko-KR" dirty="0"/>
              <a:t>.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403648" y="16215"/>
            <a:ext cx="6192688" cy="292075"/>
          </a:xfrm>
        </p:spPr>
        <p:txBody>
          <a:bodyPr/>
          <a:lstStyle/>
          <a:p>
            <a:r>
              <a:rPr lang="ko-KR" altLang="en-US" dirty="0"/>
              <a:t>채널페이지</a:t>
            </a:r>
            <a:r>
              <a:rPr lang="en-US" altLang="ko-KR" dirty="0"/>
              <a:t>(</a:t>
            </a:r>
            <a:r>
              <a:rPr lang="ko-KR" altLang="en-US" dirty="0"/>
              <a:t>소비자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59C9C3-8E29-A435-0D95-D0C19F71BDC0}"/>
              </a:ext>
            </a:extLst>
          </p:cNvPr>
          <p:cNvSpPr/>
          <p:nvPr/>
        </p:nvSpPr>
        <p:spPr>
          <a:xfrm>
            <a:off x="7984926" y="12699"/>
            <a:ext cx="792088" cy="182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6FBDCA5-43F2-A63D-F133-F1E7C5E7C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4948012"/>
            <a:ext cx="1828750" cy="1752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E1CAA2-5194-A5A1-AB8A-A2F960AEFB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00" y="300186"/>
            <a:ext cx="2846601" cy="4835203"/>
          </a:xfrm>
          <a:prstGeom prst="rect">
            <a:avLst/>
          </a:prstGeom>
        </p:spPr>
      </p:pic>
      <p:sp>
        <p:nvSpPr>
          <p:cNvPr id="10" name="모서리가 둥근 직사각형 61">
            <a:extLst>
              <a:ext uri="{FF2B5EF4-FFF2-40B4-BE49-F238E27FC236}">
                <a16:creationId xmlns:a16="http://schemas.microsoft.com/office/drawing/2014/main" id="{33EE26DC-79F1-4479-EF73-CDC8506D66AE}"/>
              </a:ext>
            </a:extLst>
          </p:cNvPr>
          <p:cNvSpPr/>
          <p:nvPr/>
        </p:nvSpPr>
        <p:spPr>
          <a:xfrm>
            <a:off x="1979712" y="33513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1" name="모서리가 둥근 직사각형 61">
            <a:extLst>
              <a:ext uri="{FF2B5EF4-FFF2-40B4-BE49-F238E27FC236}">
                <a16:creationId xmlns:a16="http://schemas.microsoft.com/office/drawing/2014/main" id="{4C53ED88-BCD7-89AB-934F-763F09910A2D}"/>
              </a:ext>
            </a:extLst>
          </p:cNvPr>
          <p:cNvSpPr/>
          <p:nvPr/>
        </p:nvSpPr>
        <p:spPr>
          <a:xfrm>
            <a:off x="437486" y="60424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3" name="모서리가 둥근 직사각형 61">
            <a:extLst>
              <a:ext uri="{FF2B5EF4-FFF2-40B4-BE49-F238E27FC236}">
                <a16:creationId xmlns:a16="http://schemas.microsoft.com/office/drawing/2014/main" id="{9D5C695C-EC74-8C0E-B26F-9BAA09B1D52A}"/>
              </a:ext>
            </a:extLst>
          </p:cNvPr>
          <p:cNvSpPr/>
          <p:nvPr/>
        </p:nvSpPr>
        <p:spPr>
          <a:xfrm>
            <a:off x="431540" y="147310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14" name="모서리가 둥근 직사각형 61">
            <a:extLst>
              <a:ext uri="{FF2B5EF4-FFF2-40B4-BE49-F238E27FC236}">
                <a16:creationId xmlns:a16="http://schemas.microsoft.com/office/drawing/2014/main" id="{A9D36FED-0DFA-7062-0A0D-1CB1168AD99B}"/>
              </a:ext>
            </a:extLst>
          </p:cNvPr>
          <p:cNvSpPr/>
          <p:nvPr/>
        </p:nvSpPr>
        <p:spPr>
          <a:xfrm>
            <a:off x="431540" y="181229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</a:p>
        </p:txBody>
      </p:sp>
      <p:sp>
        <p:nvSpPr>
          <p:cNvPr id="15" name="모서리가 둥근 직사각형 61">
            <a:extLst>
              <a:ext uri="{FF2B5EF4-FFF2-40B4-BE49-F238E27FC236}">
                <a16:creationId xmlns:a16="http://schemas.microsoft.com/office/drawing/2014/main" id="{B0D09408-6D85-0746-05BF-BAB19C24DD40}"/>
              </a:ext>
            </a:extLst>
          </p:cNvPr>
          <p:cNvSpPr/>
          <p:nvPr/>
        </p:nvSpPr>
        <p:spPr>
          <a:xfrm>
            <a:off x="209888" y="291862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BD287DB-05B7-877E-51FA-E8AF7D519B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259" y="516775"/>
            <a:ext cx="2851376" cy="4843314"/>
          </a:xfrm>
          <a:prstGeom prst="rect">
            <a:avLst/>
          </a:prstGeom>
        </p:spPr>
      </p:pic>
      <p:sp>
        <p:nvSpPr>
          <p:cNvPr id="19" name="모서리가 둥근 직사각형 61">
            <a:extLst>
              <a:ext uri="{FF2B5EF4-FFF2-40B4-BE49-F238E27FC236}">
                <a16:creationId xmlns:a16="http://schemas.microsoft.com/office/drawing/2014/main" id="{426B7BD8-5685-2ACC-E457-A3D840D616EE}"/>
              </a:ext>
            </a:extLst>
          </p:cNvPr>
          <p:cNvSpPr/>
          <p:nvPr/>
        </p:nvSpPr>
        <p:spPr>
          <a:xfrm>
            <a:off x="4373880" y="181743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 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2E1CAA2-5194-A5A1-AB8A-A2F960AEFB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93" t="32088" r="36759" b="64934"/>
          <a:stretch/>
        </p:blipFill>
        <p:spPr>
          <a:xfrm>
            <a:off x="2164087" y="1844563"/>
            <a:ext cx="360041" cy="14401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087724" y="1865454"/>
            <a:ext cx="512768" cy="10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dirty="0" smtClean="0"/>
              <a:t>공지 사항</a:t>
            </a:r>
            <a:endParaRPr lang="ko-KR" altLang="en-US" sz="400" dirty="0"/>
          </a:p>
        </p:txBody>
      </p:sp>
      <p:sp>
        <p:nvSpPr>
          <p:cNvPr id="4" name="직사각형 3"/>
          <p:cNvSpPr/>
          <p:nvPr/>
        </p:nvSpPr>
        <p:spPr>
          <a:xfrm>
            <a:off x="2915816" y="1920304"/>
            <a:ext cx="165071" cy="75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77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B9BAD8F-CF7F-A328-A109-7FAB2210E5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41" y="276977"/>
            <a:ext cx="2853113" cy="4846264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AutoNum type="arabicPeriod"/>
            </a:pPr>
            <a:r>
              <a:rPr lang="ko-KR" altLang="en-US" dirty="0" smtClean="0"/>
              <a:t> 서비스 관리를 위한 관리자 페이지</a:t>
            </a:r>
            <a:r>
              <a:rPr lang="ko-KR" altLang="en-US" dirty="0" smtClean="0"/>
              <a:t>로 사용자에게 공개되지 않고 특정</a:t>
            </a:r>
            <a:r>
              <a:rPr lang="en-US" altLang="ko-KR" dirty="0" smtClean="0"/>
              <a:t>IP</a:t>
            </a:r>
            <a:r>
              <a:rPr lang="ko-KR" altLang="en-US" dirty="0" smtClean="0"/>
              <a:t>만 접속 할 수 있게 구현</a:t>
            </a:r>
            <a:endParaRPr lang="en-US" altLang="ko-KR" dirty="0" smtClean="0"/>
          </a:p>
          <a:p>
            <a:pPr marL="0" indent="0">
              <a:buAutoNum type="arabicPeriod"/>
            </a:pPr>
            <a:endParaRPr lang="en-US" altLang="ko-KR" dirty="0" smtClean="0"/>
          </a:p>
          <a:p>
            <a:pPr marL="0" indent="0">
              <a:buAutoNum type="arabicPeriod"/>
            </a:pPr>
            <a:r>
              <a:rPr lang="ko-KR" altLang="en-US" dirty="0" smtClean="0"/>
              <a:t> 별도 회원가입이 없으며 관리자 페이지에서 관리자 계정 생성</a:t>
            </a:r>
            <a:endParaRPr lang="en-US" altLang="ko-KR" dirty="0" smtClean="0"/>
          </a:p>
          <a:p>
            <a:pPr marL="0" indent="0">
              <a:buAutoNum type="arabicPeriod"/>
            </a:pPr>
            <a:endParaRPr lang="en-US" altLang="ko-KR" dirty="0"/>
          </a:p>
          <a:p>
            <a:pPr marL="0" indent="0">
              <a:buAutoNum type="arabicPeriod"/>
            </a:pPr>
            <a:r>
              <a:rPr lang="en-US" altLang="ko-KR" dirty="0"/>
              <a:t> </a:t>
            </a:r>
            <a:r>
              <a:rPr lang="ko-KR" altLang="en-US" dirty="0" smtClean="0"/>
              <a:t>관리자 계정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저장된 계정 정보로 로그인</a:t>
            </a: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403648" y="16215"/>
            <a:ext cx="6192688" cy="292075"/>
          </a:xfrm>
        </p:spPr>
        <p:txBody>
          <a:bodyPr/>
          <a:lstStyle/>
          <a:p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</a:p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59C9C3-8E29-A435-0D95-D0C19F71BDC0}"/>
              </a:ext>
            </a:extLst>
          </p:cNvPr>
          <p:cNvSpPr/>
          <p:nvPr/>
        </p:nvSpPr>
        <p:spPr>
          <a:xfrm>
            <a:off x="7984926" y="12699"/>
            <a:ext cx="792088" cy="182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79075EC-12DD-9453-0B1B-5CC597CAE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4948012"/>
            <a:ext cx="1828750" cy="1752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B9BAD8F-CF7F-A328-A109-7FAB2210E5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15" t="7234" r="2037" b="16988"/>
          <a:stretch/>
        </p:blipFill>
        <p:spPr>
          <a:xfrm>
            <a:off x="2071516" y="541025"/>
            <a:ext cx="2846638" cy="3814213"/>
          </a:xfrm>
          <a:prstGeom prst="rect">
            <a:avLst/>
          </a:prstGeom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2963701" y="2483030"/>
            <a:ext cx="969898" cy="186093"/>
          </a:xfrm>
          <a:prstGeom prst="rect">
            <a:avLst/>
          </a:prstGeom>
          <a:solidFill>
            <a:srgbClr val="FBD1A7"/>
          </a:solidFill>
          <a:ln w="6350">
            <a:solidFill>
              <a:srgbClr val="FBD1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885203" y="1828034"/>
            <a:ext cx="1152128" cy="281319"/>
            <a:chOff x="2872586" y="1880500"/>
            <a:chExt cx="1152128" cy="281319"/>
          </a:xfrm>
        </p:grpSpPr>
        <p:sp>
          <p:nvSpPr>
            <p:cNvPr id="5" name="TextBox 4"/>
            <p:cNvSpPr txBox="1"/>
            <p:nvPr/>
          </p:nvSpPr>
          <p:spPr>
            <a:xfrm>
              <a:off x="2872586" y="1880500"/>
              <a:ext cx="11521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ID</a:t>
              </a:r>
              <a:endParaRPr lang="ko-KR" altLang="en-US" sz="8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963701" y="2056585"/>
              <a:ext cx="969898" cy="105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415888" y="1680664"/>
            <a:ext cx="663620" cy="21602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2872586" y="2083816"/>
            <a:ext cx="1152128" cy="289004"/>
            <a:chOff x="2872586" y="1880500"/>
            <a:chExt cx="1152128" cy="289004"/>
          </a:xfrm>
        </p:grpSpPr>
        <p:sp>
          <p:nvSpPr>
            <p:cNvPr id="25" name="TextBox 24"/>
            <p:cNvSpPr txBox="1"/>
            <p:nvPr/>
          </p:nvSpPr>
          <p:spPr>
            <a:xfrm>
              <a:off x="2872586" y="1880500"/>
              <a:ext cx="11521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password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963701" y="2064270"/>
              <a:ext cx="969898" cy="105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227" y="1104829"/>
            <a:ext cx="1224281" cy="978987"/>
          </a:xfrm>
          <a:prstGeom prst="rect">
            <a:avLst/>
          </a:prstGeom>
        </p:spPr>
      </p:pic>
      <p:sp>
        <p:nvSpPr>
          <p:cNvPr id="8" name="모서리가 둥근 직사각형 61">
            <a:extLst>
              <a:ext uri="{FF2B5EF4-FFF2-40B4-BE49-F238E27FC236}">
                <a16:creationId xmlns:a16="http://schemas.microsoft.com/office/drawing/2014/main" id="{90201DBF-BD5F-91F6-AADB-090C14261B27}"/>
              </a:ext>
            </a:extLst>
          </p:cNvPr>
          <p:cNvSpPr/>
          <p:nvPr/>
        </p:nvSpPr>
        <p:spPr>
          <a:xfrm>
            <a:off x="2166675" y="27353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0" name="모서리가 둥근 직사각형 61">
            <a:extLst>
              <a:ext uri="{FF2B5EF4-FFF2-40B4-BE49-F238E27FC236}">
                <a16:creationId xmlns:a16="http://schemas.microsoft.com/office/drawing/2014/main" id="{5DAAB41C-B88C-8B9A-C436-8EA627B26E6E}"/>
              </a:ext>
            </a:extLst>
          </p:cNvPr>
          <p:cNvSpPr/>
          <p:nvPr/>
        </p:nvSpPr>
        <p:spPr>
          <a:xfrm>
            <a:off x="2678097" y="190457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1" name="모서리가 둥근 직사각형 61">
            <a:extLst>
              <a:ext uri="{FF2B5EF4-FFF2-40B4-BE49-F238E27FC236}">
                <a16:creationId xmlns:a16="http://schemas.microsoft.com/office/drawing/2014/main" id="{F7CB8461-B073-DB31-C837-04A6A70F4811}"/>
              </a:ext>
            </a:extLst>
          </p:cNvPr>
          <p:cNvSpPr/>
          <p:nvPr/>
        </p:nvSpPr>
        <p:spPr>
          <a:xfrm>
            <a:off x="2678097" y="248408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771800" y="371748"/>
            <a:ext cx="451718" cy="1692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rgbClr val="CCCCCC"/>
                </a:solidFill>
              </a:rPr>
              <a:t>Admin</a:t>
            </a:r>
            <a:endParaRPr lang="ko-KR" altLang="en-US" sz="500" dirty="0">
              <a:solidFill>
                <a:srgbClr val="CCCCCC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9B9BAD8F-CF7F-A328-A109-7FAB2210E5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9" r="34185" b="95728"/>
          <a:stretch/>
        </p:blipFill>
        <p:spPr>
          <a:xfrm>
            <a:off x="3858221" y="288622"/>
            <a:ext cx="864097" cy="20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1146</Words>
  <Application>Microsoft Office PowerPoint</Application>
  <PresentationFormat>화면 슬라이드 쇼(16:9)</PresentationFormat>
  <Paragraphs>401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-apple-system</vt:lpstr>
      <vt:lpstr>돋움</vt:lpstr>
      <vt:lpstr>맑은 고딕</vt:lpstr>
      <vt:lpstr>Arial</vt:lpstr>
      <vt:lpstr>간지등</vt:lpstr>
      <vt:lpstr>1_디자인 사용자 지정</vt:lpstr>
      <vt:lpstr>Main 화면</vt:lpstr>
      <vt:lpstr>(일반)회원가입</vt:lpstr>
      <vt:lpstr>(판매자)회원가입</vt:lpstr>
      <vt:lpstr>메인페이지_(로그인)</vt:lpstr>
      <vt:lpstr>채널페이지(소비자)</vt:lpstr>
      <vt:lpstr>채널_게시글 페이지(소비자)</vt:lpstr>
      <vt:lpstr>채널_게시글 작성(판매자)</vt:lpstr>
      <vt:lpstr>채널페이지(소비자)</vt:lpstr>
      <vt:lpstr>관리자 페이지</vt:lpstr>
      <vt:lpstr>관리자 페이지</vt:lpstr>
      <vt:lpstr>관리자 페이지</vt:lpstr>
      <vt:lpstr>PowerPoint 프레젠테이션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jhta</cp:lastModifiedBy>
  <cp:revision>204</cp:revision>
  <dcterms:created xsi:type="dcterms:W3CDTF">2006-10-05T04:04:58Z</dcterms:created>
  <dcterms:modified xsi:type="dcterms:W3CDTF">2023-07-24T11:28:08Z</dcterms:modified>
</cp:coreProperties>
</file>