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10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billard vbillard" initials="v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50" y="-186"/>
      </p:cViewPr>
      <p:guideLst>
        <p:guide orient="horz" pos="2137"/>
        <p:guide pos="31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1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1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36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9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9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89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1989-FF7D-48F8-BB5E-FB7372C215E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1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9" Type="http://schemas.openxmlformats.org/officeDocument/2006/relationships/image" Target="../media/image35.png"/><Relationship Id="rId21" Type="http://schemas.openxmlformats.org/officeDocument/2006/relationships/image" Target="../media/image19.png"/><Relationship Id="rId34" Type="http://schemas.openxmlformats.org/officeDocument/2006/relationships/image" Target="../media/image31.PNG"/><Relationship Id="rId42" Type="http://schemas.openxmlformats.org/officeDocument/2006/relationships/hyperlink" Target="http://github.com/TeamLBnantes" TargetMode="External"/><Relationship Id="rId47" Type="http://schemas.openxmlformats.org/officeDocument/2006/relationships/image" Target="../media/image40.png"/><Relationship Id="rId50" Type="http://schemas.openxmlformats.org/officeDocument/2006/relationships/image" Target="../media/image42.png"/><Relationship Id="rId55" Type="http://schemas.openxmlformats.org/officeDocument/2006/relationships/image" Target="../media/image4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hyperlink" Target="https://homer.iguane.org:4200/" TargetMode="External"/><Relationship Id="rId46" Type="http://schemas.openxmlformats.org/officeDocument/2006/relationships/hyperlink" Target="http://dawan.fr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41" Type="http://schemas.openxmlformats.org/officeDocument/2006/relationships/image" Target="../media/image36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hyperlink" Target="https://homer.iguane.org/AppQCMMono/" TargetMode="External"/><Relationship Id="rId45" Type="http://schemas.openxmlformats.org/officeDocument/2006/relationships/image" Target="../media/image39.png"/><Relationship Id="rId53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49" Type="http://schemas.openxmlformats.org/officeDocument/2006/relationships/image" Target="../media/image41.png"/><Relationship Id="rId57" Type="http://schemas.openxmlformats.org/officeDocument/2006/relationships/image" Target="../media/image49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4" Type="http://schemas.openxmlformats.org/officeDocument/2006/relationships/image" Target="../media/image38.PNG"/><Relationship Id="rId52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microsoft.com/office/2007/relationships/hdphoto" Target="../media/hdphoto2.wdp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43" Type="http://schemas.openxmlformats.org/officeDocument/2006/relationships/image" Target="../media/image37.PNG"/><Relationship Id="rId48" Type="http://schemas.microsoft.com/office/2007/relationships/hdphoto" Target="../media/hdphoto3.wdp"/><Relationship Id="rId56" Type="http://schemas.openxmlformats.org/officeDocument/2006/relationships/image" Target="../media/image48.png"/><Relationship Id="rId8" Type="http://schemas.microsoft.com/office/2007/relationships/hdphoto" Target="../media/hdphoto1.wdp"/><Relationship Id="rId51" Type="http://schemas.openxmlformats.org/officeDocument/2006/relationships/image" Target="../media/image4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/>
          <p:cNvSpPr/>
          <p:nvPr/>
        </p:nvSpPr>
        <p:spPr>
          <a:xfrm>
            <a:off x="3096134" y="4551728"/>
            <a:ext cx="1302562" cy="2029054"/>
          </a:xfrm>
          <a:prstGeom prst="roundRect">
            <a:avLst>
              <a:gd name="adj" fmla="val 187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6" name="Round Same Side Corner Rectangle 165"/>
          <p:cNvSpPr/>
          <p:nvPr/>
        </p:nvSpPr>
        <p:spPr>
          <a:xfrm>
            <a:off x="3090674" y="4544880"/>
            <a:ext cx="1301625" cy="499861"/>
          </a:xfrm>
          <a:prstGeom prst="round2SameRect">
            <a:avLst>
              <a:gd name="adj1" fmla="val 45282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63" dirty="0"/>
              <a:t>Base de donnée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4954057" y="4501542"/>
            <a:ext cx="1864470" cy="2079239"/>
          </a:xfrm>
          <a:prstGeom prst="roundRect">
            <a:avLst>
              <a:gd name="adj" fmla="val 98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3" name="Rounded Rectangle 162"/>
          <p:cNvSpPr/>
          <p:nvPr/>
        </p:nvSpPr>
        <p:spPr>
          <a:xfrm>
            <a:off x="7388941" y="3787685"/>
            <a:ext cx="2468929" cy="2793097"/>
          </a:xfrm>
          <a:prstGeom prst="roundRect">
            <a:avLst>
              <a:gd name="adj" fmla="val 9858"/>
            </a:avLst>
          </a:prstGeom>
          <a:solidFill>
            <a:srgbClr val="CCCCFF">
              <a:alpha val="2509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9" name="Round Same Side Corner Rectangle 168"/>
          <p:cNvSpPr/>
          <p:nvPr/>
        </p:nvSpPr>
        <p:spPr>
          <a:xfrm>
            <a:off x="7354190" y="3784459"/>
            <a:ext cx="2503681" cy="38471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63" dirty="0"/>
              <a:t>Web App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4174" y="1316130"/>
            <a:ext cx="2454678" cy="5264651"/>
          </a:xfrm>
          <a:prstGeom prst="roundRect">
            <a:avLst>
              <a:gd name="adj" fmla="val 6391"/>
            </a:avLst>
          </a:prstGeom>
          <a:solidFill>
            <a:srgbClr val="CCCCFF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5" name="Rounded Rectangle 164"/>
          <p:cNvSpPr/>
          <p:nvPr/>
        </p:nvSpPr>
        <p:spPr>
          <a:xfrm>
            <a:off x="6286073" y="1304996"/>
            <a:ext cx="3276000" cy="2087492"/>
          </a:xfrm>
          <a:prstGeom prst="roundRect">
            <a:avLst>
              <a:gd name="adj" fmla="val 98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2" name="Rounded Rectangle 161"/>
          <p:cNvSpPr/>
          <p:nvPr/>
        </p:nvSpPr>
        <p:spPr>
          <a:xfrm>
            <a:off x="3133521" y="1306812"/>
            <a:ext cx="2647015" cy="1823946"/>
          </a:xfrm>
          <a:prstGeom prst="roundRect">
            <a:avLst>
              <a:gd name="adj" fmla="val 98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67184" y="2078698"/>
            <a:ext cx="222448" cy="211040"/>
          </a:xfrm>
          <a:prstGeom prst="rect">
            <a:avLst/>
          </a:prstGeom>
        </p:spPr>
      </p:pic>
      <p:sp>
        <p:nvSpPr>
          <p:cNvPr id="152" name="Rectangle 151"/>
          <p:cNvSpPr/>
          <p:nvPr/>
        </p:nvSpPr>
        <p:spPr>
          <a:xfrm>
            <a:off x="1816923" y="5155682"/>
            <a:ext cx="798293" cy="905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79" y="3368041"/>
            <a:ext cx="2167648" cy="9289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28886" y="4075300"/>
            <a:ext cx="2013693" cy="4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38" i="1" dirty="0"/>
              <a:t>Gestion de question et de QCM</a:t>
            </a:r>
          </a:p>
          <a:p>
            <a:pPr algn="ctr"/>
            <a:r>
              <a:rPr lang="fr-FR" sz="1138" i="1" dirty="0"/>
              <a:t>Passage de QCM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2082" y="2143700"/>
            <a:ext cx="679353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écrans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r="5241"/>
          <a:stretch/>
        </p:blipFill>
        <p:spPr>
          <a:xfrm>
            <a:off x="1362647" y="2131774"/>
            <a:ext cx="1096509" cy="4384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06" y="2098115"/>
            <a:ext cx="856206" cy="2165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04" y="1715246"/>
            <a:ext cx="376781" cy="376781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969681" y="5145213"/>
            <a:ext cx="504831" cy="793766"/>
            <a:chOff x="1204490" y="3750619"/>
            <a:chExt cx="1131546" cy="177917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490" y="4398250"/>
              <a:ext cx="1131546" cy="113154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289523" y="3750619"/>
              <a:ext cx="1008348" cy="71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b="1" i="1" dirty="0"/>
                <a:t>JPA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33" y="1715246"/>
            <a:ext cx="367991" cy="36799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3" y="1739936"/>
            <a:ext cx="262198" cy="2621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46" y="1748982"/>
            <a:ext cx="262198" cy="2621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33" y="1748982"/>
            <a:ext cx="262198" cy="26219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31" y="1748982"/>
            <a:ext cx="185846" cy="262198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>
            <a:off x="4374732" y="5549269"/>
            <a:ext cx="575015" cy="408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5" name="Left-Right Arrow 14"/>
          <p:cNvSpPr/>
          <p:nvPr/>
        </p:nvSpPr>
        <p:spPr>
          <a:xfrm>
            <a:off x="6806599" y="5549269"/>
            <a:ext cx="575015" cy="408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88" y="6205950"/>
            <a:ext cx="523299" cy="33837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5257903" y="5503863"/>
            <a:ext cx="1343518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sz="1463" dirty="0"/>
              <a:t>web services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12590" y="3022332"/>
            <a:ext cx="1352101" cy="46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3 développeurs</a:t>
            </a:r>
          </a:p>
          <a:p>
            <a:pPr algn="ctr"/>
            <a:r>
              <a:rPr lang="fr-FR" sz="975" dirty="0"/>
              <a:t>full-</a:t>
            </a:r>
            <a:r>
              <a:rPr lang="fr-FR" sz="975" dirty="0" err="1"/>
              <a:t>stack</a:t>
            </a:r>
            <a:endParaRPr lang="fr-FR" sz="975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08" y="4267530"/>
            <a:ext cx="247477" cy="2621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72" y="4276576"/>
            <a:ext cx="247477" cy="26219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96" y="4276576"/>
            <a:ext cx="247477" cy="26219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86" y="4276576"/>
            <a:ext cx="175411" cy="26219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17" y="4551728"/>
            <a:ext cx="717876" cy="76057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47" y="5855792"/>
            <a:ext cx="1280215" cy="34593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000028" y="6149832"/>
            <a:ext cx="1770036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75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Boot - web services - data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834679" y="3056948"/>
            <a:ext cx="848426" cy="376484"/>
            <a:chOff x="1022596" y="2253309"/>
            <a:chExt cx="1044217" cy="46336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596" y="2253309"/>
              <a:ext cx="1044217" cy="26632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380588" y="2449065"/>
              <a:ext cx="535057" cy="26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13" b="1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MVC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63987" y="4119050"/>
            <a:ext cx="1570303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cas d’utilisation 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920" y="4632270"/>
            <a:ext cx="1239378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300" dirty="0"/>
              <a:t>Module d’envoi</a:t>
            </a:r>
          </a:p>
          <a:p>
            <a:pPr algn="ctr"/>
            <a:r>
              <a:rPr lang="fr-FR" sz="1300" dirty="0" err="1"/>
              <a:t>d’eMail</a:t>
            </a:r>
            <a:endParaRPr lang="fr-FR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663502" y="2714879"/>
            <a:ext cx="1160044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63" dirty="0" smtClean="0"/>
              <a:t>  </a:t>
            </a:r>
            <a:r>
              <a:rPr lang="fr-FR" sz="1463" dirty="0"/>
              <a:t>contrôleurs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66074" y="1881191"/>
            <a:ext cx="42672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63" dirty="0"/>
              <a:t>JSP</a:t>
            </a:r>
          </a:p>
        </p:txBody>
      </p:sp>
      <p:sp>
        <p:nvSpPr>
          <p:cNvPr id="61" name="Left-Right Arrow 60"/>
          <p:cNvSpPr/>
          <p:nvPr/>
        </p:nvSpPr>
        <p:spPr>
          <a:xfrm>
            <a:off x="2548906" y="5549269"/>
            <a:ext cx="575015" cy="408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62" name="TextBox 61"/>
          <p:cNvSpPr txBox="1"/>
          <p:nvPr/>
        </p:nvSpPr>
        <p:spPr>
          <a:xfrm>
            <a:off x="7543352" y="4698516"/>
            <a:ext cx="792333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services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68273" y="5100287"/>
            <a:ext cx="1353192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composants    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40798" y="5566544"/>
            <a:ext cx="1067921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38" dirty="0"/>
              <a:t>« single page »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30890" y="6342468"/>
            <a:ext cx="119776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75" dirty="0"/>
              <a:t>1200 lignes de code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64905" y="6355719"/>
            <a:ext cx="119776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75" dirty="0"/>
              <a:t>1700 lignes de code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6248" y="6331360"/>
            <a:ext cx="119776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75" dirty="0"/>
              <a:t>4600 lignes de code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09762" y="5524540"/>
            <a:ext cx="890886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fonctions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77720" y="2305187"/>
            <a:ext cx="857287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63" dirty="0"/>
              <a:t>Livraison</a:t>
            </a:r>
          </a:p>
          <a:p>
            <a:pPr algn="ctr"/>
            <a:r>
              <a:rPr lang="fr-FR" sz="1463" dirty="0"/>
              <a:t>continue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00484" y="1739515"/>
            <a:ext cx="1395255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Pair </a:t>
            </a:r>
            <a:r>
              <a:rPr lang="fr-FR" sz="1463" dirty="0" err="1"/>
              <a:t>programing</a:t>
            </a:r>
            <a:endParaRPr lang="fr-FR" sz="1463" dirty="0"/>
          </a:p>
        </p:txBody>
      </p:sp>
      <p:sp>
        <p:nvSpPr>
          <p:cNvPr id="85" name="Freeform 84"/>
          <p:cNvSpPr/>
          <p:nvPr/>
        </p:nvSpPr>
        <p:spPr>
          <a:xfrm>
            <a:off x="3143792" y="2103238"/>
            <a:ext cx="1304397" cy="681793"/>
          </a:xfrm>
          <a:custGeom>
            <a:avLst/>
            <a:gdLst>
              <a:gd name="connsiteX0" fmla="*/ 0 w 1706693"/>
              <a:gd name="connsiteY0" fmla="*/ 839130 h 839130"/>
              <a:gd name="connsiteX1" fmla="*/ 1081196 w 1706693"/>
              <a:gd name="connsiteY1" fmla="*/ 836152 h 839130"/>
              <a:gd name="connsiteX2" fmla="*/ 1379046 w 1706693"/>
              <a:gd name="connsiteY2" fmla="*/ 821259 h 839130"/>
              <a:gd name="connsiteX3" fmla="*/ 1560735 w 1706693"/>
              <a:gd name="connsiteY3" fmla="*/ 737861 h 839130"/>
              <a:gd name="connsiteX4" fmla="*/ 1667961 w 1706693"/>
              <a:gd name="connsiteY4" fmla="*/ 591914 h 839130"/>
              <a:gd name="connsiteX5" fmla="*/ 1706681 w 1706693"/>
              <a:gd name="connsiteY5" fmla="*/ 407247 h 839130"/>
              <a:gd name="connsiteX6" fmla="*/ 1664982 w 1706693"/>
              <a:gd name="connsiteY6" fmla="*/ 210666 h 839130"/>
              <a:gd name="connsiteX7" fmla="*/ 1516057 w 1706693"/>
              <a:gd name="connsiteY7" fmla="*/ 40892 h 839130"/>
              <a:gd name="connsiteX8" fmla="*/ 1242035 w 1706693"/>
              <a:gd name="connsiteY8" fmla="*/ 2171 h 839130"/>
              <a:gd name="connsiteX9" fmla="*/ 976948 w 1706693"/>
              <a:gd name="connsiteY9" fmla="*/ 85569 h 839130"/>
              <a:gd name="connsiteX10" fmla="*/ 863765 w 1706693"/>
              <a:gd name="connsiteY10" fmla="*/ 294064 h 839130"/>
              <a:gd name="connsiteX11" fmla="*/ 851851 w 1706693"/>
              <a:gd name="connsiteY11" fmla="*/ 529366 h 839130"/>
              <a:gd name="connsiteX12" fmla="*/ 944185 w 1706693"/>
              <a:gd name="connsiteY12" fmla="*/ 737861 h 839130"/>
              <a:gd name="connsiteX13" fmla="*/ 944185 w 1706693"/>
              <a:gd name="connsiteY13" fmla="*/ 737861 h 839130"/>
              <a:gd name="connsiteX14" fmla="*/ 944185 w 1706693"/>
              <a:gd name="connsiteY14" fmla="*/ 737861 h 83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6693" h="839130">
                <a:moveTo>
                  <a:pt x="0" y="839130"/>
                </a:moveTo>
                <a:lnTo>
                  <a:pt x="1081196" y="836152"/>
                </a:lnTo>
                <a:cubicBezTo>
                  <a:pt x="1311037" y="833173"/>
                  <a:pt x="1299123" y="837641"/>
                  <a:pt x="1379046" y="821259"/>
                </a:cubicBezTo>
                <a:cubicBezTo>
                  <a:pt x="1458969" y="804877"/>
                  <a:pt x="1512582" y="776085"/>
                  <a:pt x="1560735" y="737861"/>
                </a:cubicBezTo>
                <a:cubicBezTo>
                  <a:pt x="1608888" y="699637"/>
                  <a:pt x="1643637" y="647016"/>
                  <a:pt x="1667961" y="591914"/>
                </a:cubicBezTo>
                <a:cubicBezTo>
                  <a:pt x="1692285" y="536812"/>
                  <a:pt x="1707177" y="470788"/>
                  <a:pt x="1706681" y="407247"/>
                </a:cubicBezTo>
                <a:cubicBezTo>
                  <a:pt x="1706185" y="343706"/>
                  <a:pt x="1696753" y="271725"/>
                  <a:pt x="1664982" y="210666"/>
                </a:cubicBezTo>
                <a:cubicBezTo>
                  <a:pt x="1633211" y="149607"/>
                  <a:pt x="1586548" y="75641"/>
                  <a:pt x="1516057" y="40892"/>
                </a:cubicBezTo>
                <a:cubicBezTo>
                  <a:pt x="1445566" y="6143"/>
                  <a:pt x="1331886" y="-5275"/>
                  <a:pt x="1242035" y="2171"/>
                </a:cubicBezTo>
                <a:cubicBezTo>
                  <a:pt x="1152184" y="9617"/>
                  <a:pt x="1039993" y="36920"/>
                  <a:pt x="976948" y="85569"/>
                </a:cubicBezTo>
                <a:cubicBezTo>
                  <a:pt x="913903" y="134218"/>
                  <a:pt x="884614" y="220098"/>
                  <a:pt x="863765" y="294064"/>
                </a:cubicBezTo>
                <a:cubicBezTo>
                  <a:pt x="842916" y="368030"/>
                  <a:pt x="838448" y="455400"/>
                  <a:pt x="851851" y="529366"/>
                </a:cubicBezTo>
                <a:cubicBezTo>
                  <a:pt x="865254" y="603332"/>
                  <a:pt x="944185" y="737861"/>
                  <a:pt x="944185" y="737861"/>
                </a:cubicBezTo>
                <a:lnTo>
                  <a:pt x="944185" y="737861"/>
                </a:lnTo>
                <a:lnTo>
                  <a:pt x="944185" y="737861"/>
                </a:ln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353807" y="2785031"/>
            <a:ext cx="40755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4167" b="100000" l="0" r="100000">
                        <a14:foregroundMark x1="42857" y1="55556" x2="42857" y2="55556"/>
                        <a14:foregroundMark x1="69841" y1="83333" x2="69841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08" y="4724624"/>
            <a:ext cx="217174" cy="24819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24" y="4894445"/>
            <a:ext cx="421042" cy="31578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12" y="6379508"/>
            <a:ext cx="164645" cy="16464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0" y="6353700"/>
            <a:ext cx="164645" cy="16464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11" y="6359317"/>
            <a:ext cx="164645" cy="16464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8846345" y="5780414"/>
            <a:ext cx="9150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dirty="0"/>
              <a:t>responsive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285" y="6106520"/>
            <a:ext cx="110446" cy="16444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060" y="6020445"/>
            <a:ext cx="294085" cy="2505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289" y="6053226"/>
            <a:ext cx="192852" cy="21773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t="5613" r="6070" b="14748"/>
          <a:stretch/>
        </p:blipFill>
        <p:spPr>
          <a:xfrm>
            <a:off x="7625554" y="2768588"/>
            <a:ext cx="493109" cy="325452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463739" y="5485073"/>
            <a:ext cx="927994" cy="535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13" name="Oval 112"/>
          <p:cNvSpPr/>
          <p:nvPr/>
        </p:nvSpPr>
        <p:spPr>
          <a:xfrm>
            <a:off x="668217" y="5187185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68" name="TextBox 67"/>
          <p:cNvSpPr txBox="1"/>
          <p:nvPr/>
        </p:nvSpPr>
        <p:spPr>
          <a:xfrm>
            <a:off x="453089" y="5676723"/>
            <a:ext cx="94987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63" dirty="0"/>
              <a:t>méthodes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63501" y="5260767"/>
            <a:ext cx="564578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120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511804" y="5161521"/>
            <a:ext cx="828538" cy="396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16" name="Oval 115"/>
          <p:cNvSpPr/>
          <p:nvPr/>
        </p:nvSpPr>
        <p:spPr>
          <a:xfrm>
            <a:off x="3144483" y="5082101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17" name="TextBox 116"/>
          <p:cNvSpPr txBox="1"/>
          <p:nvPr/>
        </p:nvSpPr>
        <p:spPr>
          <a:xfrm>
            <a:off x="3652033" y="5208226"/>
            <a:ext cx="64242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63" dirty="0"/>
              <a:t>tables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02936" y="5155682"/>
            <a:ext cx="437940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11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t="9462" r="12068" b="13969"/>
          <a:stretch/>
        </p:blipFill>
        <p:spPr>
          <a:xfrm>
            <a:off x="4000573" y="5467374"/>
            <a:ext cx="276491" cy="231165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3169903" y="5804888"/>
            <a:ext cx="828538" cy="396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20" name="Oval 119"/>
          <p:cNvSpPr/>
          <p:nvPr/>
        </p:nvSpPr>
        <p:spPr>
          <a:xfrm>
            <a:off x="3868198" y="5732284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21" name="TextBox 120"/>
          <p:cNvSpPr txBox="1"/>
          <p:nvPr/>
        </p:nvSpPr>
        <p:spPr>
          <a:xfrm>
            <a:off x="3097530" y="5833020"/>
            <a:ext cx="84888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63" dirty="0"/>
              <a:t>relations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926651" y="5805866"/>
            <a:ext cx="437940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10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44" y="5679683"/>
            <a:ext cx="248707" cy="228265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71514" y="2031232"/>
            <a:ext cx="519622" cy="519622"/>
            <a:chOff x="1127506" y="1097209"/>
            <a:chExt cx="639535" cy="63953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5" name="Oval 124"/>
            <p:cNvSpPr/>
            <p:nvPr/>
          </p:nvSpPr>
          <p:spPr>
            <a:xfrm>
              <a:off x="1127506" y="1097209"/>
              <a:ext cx="639535" cy="63953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80867" y="1179002"/>
              <a:ext cx="539003" cy="48297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950" b="1" dirty="0"/>
                <a:t>19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88930" y="2596887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 dirty="0"/>
          </a:p>
        </p:txBody>
      </p:sp>
      <p:sp>
        <p:nvSpPr>
          <p:cNvPr id="127" name="Rectangle 126"/>
          <p:cNvSpPr/>
          <p:nvPr/>
        </p:nvSpPr>
        <p:spPr>
          <a:xfrm>
            <a:off x="415725" y="2667420"/>
            <a:ext cx="311304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8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288930" y="3505720"/>
            <a:ext cx="1989927" cy="492443"/>
            <a:chOff x="332306" y="2789002"/>
            <a:chExt cx="2449141" cy="606084"/>
          </a:xfrm>
        </p:grpSpPr>
        <p:sp>
          <p:nvSpPr>
            <p:cNvPr id="54" name="TextBox 53"/>
            <p:cNvSpPr txBox="1"/>
            <p:nvPr/>
          </p:nvSpPr>
          <p:spPr>
            <a:xfrm>
              <a:off x="476244" y="2789002"/>
              <a:ext cx="2136917" cy="606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300" dirty="0"/>
                <a:t>Authentification</a:t>
              </a:r>
            </a:p>
            <a:p>
              <a:pPr algn="ctr"/>
              <a:r>
                <a:rPr lang="fr-FR" sz="1300" dirty="0"/>
                <a:t>Cryptage mot de passe</a:t>
              </a: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701" y="3113415"/>
              <a:ext cx="248746" cy="19623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06" y="3113415"/>
              <a:ext cx="248746" cy="196233"/>
            </a:xfrm>
            <a:prstGeom prst="rect">
              <a:avLst/>
            </a:prstGeom>
          </p:spPr>
        </p:pic>
      </p:grpSp>
      <p:sp>
        <p:nvSpPr>
          <p:cNvPr id="130" name="Oval 129"/>
          <p:cNvSpPr/>
          <p:nvPr/>
        </p:nvSpPr>
        <p:spPr>
          <a:xfrm>
            <a:off x="1952552" y="4179937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 dirty="0"/>
          </a:p>
        </p:txBody>
      </p:sp>
      <p:sp>
        <p:nvSpPr>
          <p:cNvPr id="131" name="Rectangle 130"/>
          <p:cNvSpPr/>
          <p:nvPr/>
        </p:nvSpPr>
        <p:spPr>
          <a:xfrm>
            <a:off x="2079347" y="4250470"/>
            <a:ext cx="311304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9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8646304" y="1751585"/>
            <a:ext cx="838756" cy="1291496"/>
            <a:chOff x="797798" y="5107387"/>
            <a:chExt cx="1032316" cy="1589533"/>
          </a:xfrm>
        </p:grpSpPr>
        <p:sp>
          <p:nvSpPr>
            <p:cNvPr id="135" name="TextBox 134"/>
            <p:cNvSpPr txBox="1"/>
            <p:nvPr/>
          </p:nvSpPr>
          <p:spPr>
            <a:xfrm>
              <a:off x="797798" y="5474968"/>
              <a:ext cx="1032316" cy="1221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endParaRPr lang="fr-FR" sz="1463" dirty="0"/>
            </a:p>
            <a:p>
              <a:pPr algn="ctr"/>
              <a:r>
                <a:rPr lang="fr-FR" sz="1463" dirty="0" err="1"/>
                <a:t>commits</a:t>
              </a:r>
              <a:endParaRPr lang="fr-FR" sz="1463" dirty="0"/>
            </a:p>
            <a:p>
              <a:pPr algn="ctr"/>
              <a:endParaRPr lang="fr-FR" sz="1463" dirty="0"/>
            </a:p>
            <a:p>
              <a:pPr algn="ctr"/>
              <a:endParaRPr lang="fr-FR" sz="1463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974820" y="5107387"/>
              <a:ext cx="700927" cy="7009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40442" y="5221240"/>
              <a:ext cx="848754" cy="482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950" b="1" dirty="0"/>
                <a:t>180+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43" y="2646951"/>
            <a:ext cx="611059" cy="255534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2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4167" b="100000" l="0" r="100000">
                        <a14:foregroundMark x1="42857" y1="55556" x2="42857" y2="55556"/>
                        <a14:foregroundMark x1="69841" y1="83333" x2="69841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14" y="4724624"/>
            <a:ext cx="217174" cy="248198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1997345" y="2989608"/>
            <a:ext cx="445956" cy="2674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138" dirty="0"/>
              <a:t>I18n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00" y="3187695"/>
            <a:ext cx="339293" cy="190335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5155061" y="4939397"/>
            <a:ext cx="1312601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63" dirty="0"/>
              <a:t>contrôleurs  </a:t>
            </a:r>
          </a:p>
        </p:txBody>
      </p:sp>
      <p:sp>
        <p:nvSpPr>
          <p:cNvPr id="142" name="Oval 141"/>
          <p:cNvSpPr/>
          <p:nvPr/>
        </p:nvSpPr>
        <p:spPr>
          <a:xfrm>
            <a:off x="6255779" y="4929408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 dirty="0"/>
          </a:p>
        </p:txBody>
      </p:sp>
      <p:sp>
        <p:nvSpPr>
          <p:cNvPr id="143" name="Rectangle 142"/>
          <p:cNvSpPr/>
          <p:nvPr/>
        </p:nvSpPr>
        <p:spPr>
          <a:xfrm>
            <a:off x="6358187" y="4995925"/>
            <a:ext cx="311304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2</a:t>
            </a:r>
          </a:p>
        </p:txBody>
      </p:sp>
      <p:sp>
        <p:nvSpPr>
          <p:cNvPr id="144" name="Oval 143"/>
          <p:cNvSpPr/>
          <p:nvPr/>
        </p:nvSpPr>
        <p:spPr>
          <a:xfrm>
            <a:off x="5003749" y="5297996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 dirty="0"/>
          </a:p>
        </p:txBody>
      </p:sp>
      <p:sp>
        <p:nvSpPr>
          <p:cNvPr id="145" name="Rectangle 144"/>
          <p:cNvSpPr/>
          <p:nvPr/>
        </p:nvSpPr>
        <p:spPr>
          <a:xfrm>
            <a:off x="5103457" y="5364364"/>
            <a:ext cx="311304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4</a:t>
            </a: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07" y="1767880"/>
            <a:ext cx="331292" cy="236637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4195">
            <a:off x="5508521" y="2147226"/>
            <a:ext cx="229769" cy="223109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693">
            <a:off x="5645623" y="2347386"/>
            <a:ext cx="309179" cy="300217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0273">
            <a:off x="5768462" y="2574604"/>
            <a:ext cx="446665" cy="43371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002592" y="2932453"/>
            <a:ext cx="2935292" cy="31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Adaptation au </a:t>
            </a:r>
            <a:r>
              <a:rPr lang="fr-FR" sz="975" strike="sngStrike" dirty="0"/>
              <a:t>confinement</a:t>
            </a:r>
            <a:r>
              <a:rPr lang="fr-FR" sz="1463" dirty="0"/>
              <a:t> changement</a:t>
            </a:r>
          </a:p>
        </p:txBody>
      </p:sp>
      <p:sp>
        <p:nvSpPr>
          <p:cNvPr id="133" name="Oval 132"/>
          <p:cNvSpPr/>
          <p:nvPr/>
        </p:nvSpPr>
        <p:spPr>
          <a:xfrm>
            <a:off x="7687416" y="4234734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 dirty="0"/>
          </a:p>
        </p:txBody>
      </p:sp>
      <p:sp>
        <p:nvSpPr>
          <p:cNvPr id="147" name="Rectangle 146"/>
          <p:cNvSpPr/>
          <p:nvPr/>
        </p:nvSpPr>
        <p:spPr>
          <a:xfrm>
            <a:off x="7790248" y="4312391"/>
            <a:ext cx="27637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50" b="1" dirty="0"/>
              <a:t>2</a:t>
            </a:r>
          </a:p>
        </p:txBody>
      </p:sp>
      <p:sp>
        <p:nvSpPr>
          <p:cNvPr id="149" name="Oval 148"/>
          <p:cNvSpPr/>
          <p:nvPr/>
        </p:nvSpPr>
        <p:spPr>
          <a:xfrm>
            <a:off x="8332599" y="4993026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 dirty="0"/>
          </a:p>
        </p:txBody>
      </p:sp>
      <p:sp>
        <p:nvSpPr>
          <p:cNvPr id="154" name="Rectangle 153"/>
          <p:cNvSpPr/>
          <p:nvPr/>
        </p:nvSpPr>
        <p:spPr>
          <a:xfrm>
            <a:off x="8432294" y="5066607"/>
            <a:ext cx="311304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5</a:t>
            </a:r>
          </a:p>
        </p:txBody>
      </p:sp>
      <p:sp>
        <p:nvSpPr>
          <p:cNvPr id="155" name="Oval 154"/>
          <p:cNvSpPr/>
          <p:nvPr/>
        </p:nvSpPr>
        <p:spPr>
          <a:xfrm>
            <a:off x="7689889" y="5777251"/>
            <a:ext cx="519622" cy="51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 dirty="0"/>
          </a:p>
        </p:txBody>
      </p:sp>
      <p:sp>
        <p:nvSpPr>
          <p:cNvPr id="156" name="Rectangle 155"/>
          <p:cNvSpPr/>
          <p:nvPr/>
        </p:nvSpPr>
        <p:spPr>
          <a:xfrm>
            <a:off x="7733255" y="5843620"/>
            <a:ext cx="437940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50" b="1" dirty="0"/>
              <a:t>20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02" y="5340105"/>
            <a:ext cx="247548" cy="26580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8864909" y="5385936"/>
            <a:ext cx="710451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75" dirty="0">
                <a:solidFill>
                  <a:schemeClr val="accent2"/>
                </a:solidFill>
              </a:rPr>
              <a:t>MATERIAL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7"/>
          <a:srcRect l="8356" t="8237" r="7761" b="8542"/>
          <a:stretch/>
        </p:blipFill>
        <p:spPr>
          <a:xfrm>
            <a:off x="6753145" y="3580321"/>
            <a:ext cx="757376" cy="75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7435989" y="3590768"/>
            <a:ext cx="1258678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13" dirty="0">
                <a:solidFill>
                  <a:prstClr val="black"/>
                </a:solidFill>
                <a:latin typeface="Arial" panose="020B0604020202020204" pitchFamily="34" charset="0"/>
                <a:hlinkClick r:id="rId38"/>
              </a:rPr>
              <a:t>homer.iguane.org:4200</a:t>
            </a:r>
            <a:endParaRPr lang="fr-FR" sz="813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9"/>
          <a:srcRect l="7201" t="6344" r="7452" b="7304"/>
          <a:stretch/>
        </p:blipFill>
        <p:spPr>
          <a:xfrm>
            <a:off x="2486312" y="3640554"/>
            <a:ext cx="714098" cy="721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58" name="Rectangle 157"/>
          <p:cNvSpPr/>
          <p:nvPr/>
        </p:nvSpPr>
        <p:spPr>
          <a:xfrm rot="5400000">
            <a:off x="1850503" y="2772856"/>
            <a:ext cx="16610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13" dirty="0">
                <a:hlinkClick r:id="rId40"/>
              </a:rPr>
              <a:t>homer.iguane.org/</a:t>
            </a:r>
            <a:r>
              <a:rPr lang="fr-FR" sz="813" dirty="0" err="1">
                <a:hlinkClick r:id="rId40"/>
              </a:rPr>
              <a:t>AppQCMMono</a:t>
            </a:r>
            <a:r>
              <a:rPr lang="fr-FR" sz="813" dirty="0">
                <a:hlinkClick r:id="rId40"/>
              </a:rPr>
              <a:t>/</a:t>
            </a:r>
            <a:endParaRPr lang="fr-FR" sz="813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17882" y="3258540"/>
            <a:ext cx="17481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/>
              <a:t>Applications déployées</a:t>
            </a:r>
          </a:p>
        </p:txBody>
      </p:sp>
      <p:sp>
        <p:nvSpPr>
          <p:cNvPr id="60" name="Arc 59"/>
          <p:cNvSpPr/>
          <p:nvPr/>
        </p:nvSpPr>
        <p:spPr>
          <a:xfrm>
            <a:off x="3168641" y="3415630"/>
            <a:ext cx="1696924" cy="329383"/>
          </a:xfrm>
          <a:prstGeom prst="arc">
            <a:avLst>
              <a:gd name="adj1" fmla="val 11060121"/>
              <a:gd name="adj2" fmla="val 16385808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0" name="Arc 159"/>
          <p:cNvSpPr/>
          <p:nvPr/>
        </p:nvSpPr>
        <p:spPr>
          <a:xfrm>
            <a:off x="4923334" y="3407953"/>
            <a:ext cx="1883265" cy="277692"/>
          </a:xfrm>
          <a:prstGeom prst="arc">
            <a:avLst>
              <a:gd name="adj1" fmla="val 16312858"/>
              <a:gd name="adj2" fmla="val 2143245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pic>
        <p:nvPicPr>
          <p:cNvPr id="1026" name="Picture 2" descr="GitHub — Wikipédia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44" y="1423856"/>
            <a:ext cx="178451" cy="1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 rot="5400000">
            <a:off x="8995237" y="2159605"/>
            <a:ext cx="1431802" cy="223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53" dirty="0" smtClean="0">
                <a:hlinkClick r:id="rId42"/>
              </a:rPr>
              <a:t>github.com/</a:t>
            </a:r>
            <a:r>
              <a:rPr lang="fr-FR" sz="853" dirty="0" err="1" smtClean="0">
                <a:hlinkClick r:id="rId42"/>
              </a:rPr>
              <a:t>TeamLBnantes</a:t>
            </a:r>
            <a:endParaRPr lang="fr-FR" sz="853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10" y="2861495"/>
            <a:ext cx="201398" cy="204194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4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76" y="3149367"/>
            <a:ext cx="169880" cy="17223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12" y="2823602"/>
            <a:ext cx="219413" cy="20771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97" y="2830331"/>
            <a:ext cx="195033" cy="192398"/>
          </a:xfrm>
          <a:prstGeom prst="rect">
            <a:avLst/>
          </a:prstGeom>
        </p:spPr>
      </p:pic>
      <p:sp>
        <p:nvSpPr>
          <p:cNvPr id="97" name="Round Same Side Corner Rectangle 96"/>
          <p:cNvSpPr/>
          <p:nvPr/>
        </p:nvSpPr>
        <p:spPr>
          <a:xfrm>
            <a:off x="54173" y="1309082"/>
            <a:ext cx="2534628" cy="38471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63" dirty="0"/>
              <a:t>Application back-office</a:t>
            </a:r>
          </a:p>
        </p:txBody>
      </p:sp>
      <p:sp>
        <p:nvSpPr>
          <p:cNvPr id="167" name="Round Same Side Corner Rectangle 166"/>
          <p:cNvSpPr/>
          <p:nvPr/>
        </p:nvSpPr>
        <p:spPr>
          <a:xfrm>
            <a:off x="3139325" y="1306248"/>
            <a:ext cx="2647941" cy="38471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63" dirty="0"/>
              <a:t>Méthodes Agiles</a:t>
            </a:r>
          </a:p>
        </p:txBody>
      </p:sp>
      <p:sp>
        <p:nvSpPr>
          <p:cNvPr id="26" name="Oval 25"/>
          <p:cNvSpPr/>
          <p:nvPr/>
        </p:nvSpPr>
        <p:spPr>
          <a:xfrm>
            <a:off x="2197665" y="1245076"/>
            <a:ext cx="843770" cy="8437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75" dirty="0"/>
          </a:p>
        </p:txBody>
      </p:sp>
      <p:sp>
        <p:nvSpPr>
          <p:cNvPr id="27" name="Rectangle 26"/>
          <p:cNvSpPr/>
          <p:nvPr/>
        </p:nvSpPr>
        <p:spPr>
          <a:xfrm>
            <a:off x="1734708" y="1316130"/>
            <a:ext cx="1770490" cy="76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63" dirty="0" err="1"/>
              <a:t>SaaS</a:t>
            </a:r>
            <a:endParaRPr lang="fr-FR" sz="1463" dirty="0"/>
          </a:p>
          <a:p>
            <a:pPr algn="ctr"/>
            <a:r>
              <a:rPr lang="fr-FR" sz="975" dirty="0"/>
              <a:t>Software</a:t>
            </a:r>
          </a:p>
          <a:p>
            <a:pPr algn="ctr"/>
            <a:r>
              <a:rPr lang="fr-FR" sz="975" dirty="0"/>
              <a:t>as a</a:t>
            </a:r>
          </a:p>
          <a:p>
            <a:pPr algn="ctr"/>
            <a:r>
              <a:rPr lang="fr-FR" sz="975" dirty="0"/>
              <a:t>Service</a:t>
            </a:r>
          </a:p>
        </p:txBody>
      </p:sp>
      <p:sp>
        <p:nvSpPr>
          <p:cNvPr id="168" name="Round Same Side Corner Rectangle 167"/>
          <p:cNvSpPr/>
          <p:nvPr/>
        </p:nvSpPr>
        <p:spPr>
          <a:xfrm>
            <a:off x="6284897" y="1288871"/>
            <a:ext cx="3276000" cy="38471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63" dirty="0"/>
              <a:t>Environnement</a:t>
            </a:r>
          </a:p>
        </p:txBody>
      </p:sp>
      <p:sp>
        <p:nvSpPr>
          <p:cNvPr id="159" name="Round Same Side Corner Rectangle 158"/>
          <p:cNvSpPr/>
          <p:nvPr/>
        </p:nvSpPr>
        <p:spPr>
          <a:xfrm>
            <a:off x="4958888" y="4474851"/>
            <a:ext cx="1863225" cy="38471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63" dirty="0"/>
              <a:t>App Web Service</a:t>
            </a:r>
          </a:p>
        </p:txBody>
      </p:sp>
      <p:sp>
        <p:nvSpPr>
          <p:cNvPr id="17" name="Hexagon 16"/>
          <p:cNvSpPr/>
          <p:nvPr/>
        </p:nvSpPr>
        <p:spPr>
          <a:xfrm>
            <a:off x="3243553" y="1842795"/>
            <a:ext cx="413181" cy="35619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56" name="TextBox 55"/>
          <p:cNvSpPr txBox="1"/>
          <p:nvPr/>
        </p:nvSpPr>
        <p:spPr>
          <a:xfrm>
            <a:off x="3190926" y="1881191"/>
            <a:ext cx="506870" cy="317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63" dirty="0"/>
              <a:t>TDD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090" y="2070772"/>
            <a:ext cx="4090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accent2"/>
                </a:solidFill>
              </a:rPr>
              <a:t>4</a:t>
            </a:r>
            <a:r>
              <a:rPr lang="fr-FR" sz="1950" dirty="0"/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791837" y="2346703"/>
            <a:ext cx="697499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63" dirty="0"/>
              <a:t>sprints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963014" y="5957893"/>
            <a:ext cx="509160" cy="272118"/>
          </a:xfrm>
          <a:prstGeom prst="roundRect">
            <a:avLst>
              <a:gd name="adj" fmla="val 38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53" name="Rectangle 152"/>
          <p:cNvSpPr/>
          <p:nvPr/>
        </p:nvSpPr>
        <p:spPr>
          <a:xfrm>
            <a:off x="1921782" y="5965929"/>
            <a:ext cx="592656" cy="252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38" dirty="0"/>
              <a:t>ORM</a:t>
            </a:r>
            <a:endParaRPr lang="fr-FR" sz="1463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906000" cy="788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sz="3200" b="1" dirty="0" smtClean="0"/>
              <a:t>Laurent </a:t>
            </a:r>
            <a:r>
              <a:rPr lang="fr-FR" sz="3200" b="1" dirty="0" err="1" smtClean="0"/>
              <a:t>Boureau</a:t>
            </a:r>
            <a:endParaRPr lang="fr-FR" dirty="0"/>
          </a:p>
          <a:p>
            <a:pPr>
              <a:spcAft>
                <a:spcPts val="600"/>
              </a:spcAft>
            </a:pPr>
            <a:r>
              <a:rPr lang="fr-FR" sz="850" dirty="0" smtClean="0">
                <a:latin typeface="Calibri" panose="020F0502020204030204" pitchFamily="34" charset="0"/>
              </a:rPr>
              <a:t>                          </a:t>
            </a:r>
            <a:r>
              <a:rPr lang="fr-FR" sz="850" dirty="0" err="1" smtClean="0">
                <a:latin typeface="Calibri" panose="020F0502020204030204" pitchFamily="34" charset="0"/>
              </a:rPr>
              <a:t>laurent-boureau-nantes</a:t>
            </a:r>
            <a:r>
              <a:rPr lang="fr-FR" sz="850" dirty="0" smtClean="0">
                <a:latin typeface="Calibri" panose="020F0502020204030204" pitchFamily="34" charset="0"/>
              </a:rPr>
              <a:t>                                          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r>
              <a:rPr lang="fr-FR" sz="850" dirty="0" smtClean="0">
                <a:latin typeface="Calibri" panose="020F0502020204030204" pitchFamily="34" charset="0"/>
              </a:rPr>
              <a:t>homer.iguane.org          </a:t>
            </a:r>
            <a:r>
              <a:rPr lang="fr-FR" sz="1400" dirty="0" smtClean="0"/>
              <a:t>	</a:t>
            </a:r>
            <a:r>
              <a:rPr lang="fr-FR" sz="1400" dirty="0" smtClean="0"/>
              <a:t>           	                        </a:t>
            </a:r>
            <a:r>
              <a:rPr lang="fr-FR" sz="850" dirty="0" smtClean="0"/>
              <a:t>laurent.boureau.nantes@gmail.com                                   07 84 00 95 43</a:t>
            </a:r>
            <a:endParaRPr lang="fr-FR" sz="850" dirty="0"/>
          </a:p>
        </p:txBody>
      </p:sp>
      <p:sp>
        <p:nvSpPr>
          <p:cNvPr id="5" name="TextBox 4"/>
          <p:cNvSpPr txBox="1"/>
          <p:nvPr/>
        </p:nvSpPr>
        <p:spPr>
          <a:xfrm>
            <a:off x="3524760" y="724212"/>
            <a:ext cx="2914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i="1" dirty="0" smtClean="0"/>
              <a:t>Projet de mise en pratique</a:t>
            </a:r>
          </a:p>
          <a:p>
            <a:pPr algn="ctr"/>
            <a:r>
              <a:rPr lang="fr-FR" sz="1200" dirty="0" smtClean="0"/>
              <a:t>formation POEC JAVA –J2EE             </a:t>
            </a:r>
            <a:r>
              <a:rPr lang="fr-FR" sz="1200" dirty="0" smtClean="0">
                <a:hlinkClick r:id="rId46"/>
              </a:rPr>
              <a:t>dawan.fr</a:t>
            </a:r>
            <a:endParaRPr lang="fr-FR" sz="1200" dirty="0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4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8">
                    <a14:imgEffect>
                      <a14:backgroundRemoval t="16002" b="36340" l="31340" r="528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51" t="13460" r="44455" b="61118"/>
          <a:stretch/>
        </p:blipFill>
        <p:spPr>
          <a:xfrm>
            <a:off x="6484339" y="1155729"/>
            <a:ext cx="647494" cy="80415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4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8">
                    <a14:imgEffect>
                      <a14:backgroundRemoval t="15457" b="41452" l="47162" r="68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191" t="15670" r="27915" b="54305"/>
          <a:stretch/>
        </p:blipFill>
        <p:spPr>
          <a:xfrm>
            <a:off x="6683224" y="1215600"/>
            <a:ext cx="574762" cy="8600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27" y="980824"/>
            <a:ext cx="1026434" cy="2117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24" y="989612"/>
            <a:ext cx="238017" cy="239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5" y="581717"/>
            <a:ext cx="206713" cy="206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81" y="2343936"/>
            <a:ext cx="472371" cy="314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79" y="2357621"/>
            <a:ext cx="611066" cy="30756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24" y="581718"/>
            <a:ext cx="196020" cy="2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36" y="615502"/>
            <a:ext cx="208144" cy="1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332" y="592978"/>
            <a:ext cx="114175" cy="18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125</Words>
  <Application>Microsoft Office PowerPoint</Application>
  <PresentationFormat>Format A4 (210 x 297 mm)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vbillard vbillard</dc:creator>
  <cp:lastModifiedBy>laurent Boureau</cp:lastModifiedBy>
  <cp:revision>66</cp:revision>
  <dcterms:created xsi:type="dcterms:W3CDTF">2020-05-18T20:12:42Z</dcterms:created>
  <dcterms:modified xsi:type="dcterms:W3CDTF">2020-06-16T16:50:45Z</dcterms:modified>
</cp:coreProperties>
</file>