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>
        <p:scale>
          <a:sx n="50" d="100"/>
          <a:sy n="50" d="100"/>
        </p:scale>
        <p:origin x="-1056" y="-606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1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0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84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5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5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21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3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1989-FF7D-48F8-BB5E-FB7372C215E3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F991-8D02-43E7-A353-A16FD3C8F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28.PNG"/><Relationship Id="rId26" Type="http://schemas.openxmlformats.org/officeDocument/2006/relationships/image" Target="../media/image33.png"/><Relationship Id="rId39" Type="http://schemas.openxmlformats.org/officeDocument/2006/relationships/image" Target="../media/image1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34" Type="http://schemas.openxmlformats.org/officeDocument/2006/relationships/image" Target="../media/image14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17" Type="http://schemas.openxmlformats.org/officeDocument/2006/relationships/image" Target="../media/image27.PNG"/><Relationship Id="rId25" Type="http://schemas.openxmlformats.org/officeDocument/2006/relationships/image" Target="../media/image32.png"/><Relationship Id="rId33" Type="http://schemas.openxmlformats.org/officeDocument/2006/relationships/image" Target="../media/image13.png"/><Relationship Id="rId38" Type="http://schemas.openxmlformats.org/officeDocument/2006/relationships/image" Target="../media/image40.png"/><Relationship Id="rId2" Type="http://schemas.openxmlformats.org/officeDocument/2006/relationships/image" Target="../media/image21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24" Type="http://schemas.openxmlformats.org/officeDocument/2006/relationships/image" Target="../media/image31.PNG"/><Relationship Id="rId32" Type="http://schemas.openxmlformats.org/officeDocument/2006/relationships/image" Target="../media/image12.png"/><Relationship Id="rId37" Type="http://schemas.openxmlformats.org/officeDocument/2006/relationships/image" Target="../media/image39.png"/><Relationship Id="rId40" Type="http://schemas.openxmlformats.org/officeDocument/2006/relationships/image" Target="../media/image19.png"/><Relationship Id="rId5" Type="http://schemas.openxmlformats.org/officeDocument/2006/relationships/image" Target="../media/image23.png"/><Relationship Id="rId15" Type="http://schemas.openxmlformats.org/officeDocument/2006/relationships/image" Target="../media/image8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38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microsoft.com/office/2007/relationships/hdphoto" Target="../media/hdphoto2.wdp"/><Relationship Id="rId4" Type="http://schemas.openxmlformats.org/officeDocument/2006/relationships/image" Target="../media/image22.png"/><Relationship Id="rId9" Type="http://schemas.openxmlformats.org/officeDocument/2006/relationships/image" Target="../media/image4.png"/><Relationship Id="rId14" Type="http://schemas.openxmlformats.org/officeDocument/2006/relationships/image" Target="../media/image26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21" y="580147"/>
            <a:ext cx="3098948" cy="603014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1921" y="95514"/>
            <a:ext cx="309894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back-office</a:t>
            </a:r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35" y="2882331"/>
            <a:ext cx="2667875" cy="1143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58001" y="930074"/>
            <a:ext cx="5131326" cy="1472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422231" y="3786760"/>
            <a:ext cx="313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/>
              <a:t>Gestion de question et de QCM</a:t>
            </a:r>
          </a:p>
          <a:p>
            <a:pPr algn="ctr"/>
            <a:r>
              <a:rPr lang="fr-FR" i="1" dirty="0" smtClean="0"/>
              <a:t>Passage de QCM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r="5241"/>
          <a:stretch/>
        </p:blipFill>
        <p:spPr>
          <a:xfrm>
            <a:off x="1535473" y="5960880"/>
            <a:ext cx="1349549" cy="53968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4" y="5548718"/>
            <a:ext cx="322705" cy="3227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83" y="5559851"/>
            <a:ext cx="322705" cy="3227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8" y="5559851"/>
            <a:ext cx="322705" cy="322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49" y="5559851"/>
            <a:ext cx="228733" cy="3227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85064" y="3609643"/>
            <a:ext cx="3066749" cy="30117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85063" y="3232300"/>
            <a:ext cx="3066749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App</a:t>
            </a:r>
            <a:endParaRPr lang="fr-FR" dirty="0"/>
          </a:p>
        </p:txBody>
      </p:sp>
      <p:sp>
        <p:nvSpPr>
          <p:cNvPr id="15" name="Left-Right Arrow 14"/>
          <p:cNvSpPr/>
          <p:nvPr/>
        </p:nvSpPr>
        <p:spPr>
          <a:xfrm>
            <a:off x="3426332" y="5219755"/>
            <a:ext cx="5124449" cy="110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89" y="5525113"/>
            <a:ext cx="1146080" cy="1214252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311322" y="6002583"/>
            <a:ext cx="1044217" cy="441977"/>
            <a:chOff x="1022596" y="2253309"/>
            <a:chExt cx="1044217" cy="4419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596" y="2253309"/>
              <a:ext cx="1044217" cy="26632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380587" y="244906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 smtClean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MVC</a:t>
              </a:r>
              <a:endParaRPr lang="fr-FR" sz="1000" b="1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0891697" y="3706072"/>
            <a:ext cx="1006830" cy="800257"/>
            <a:chOff x="10645460" y="5388032"/>
            <a:chExt cx="1577355" cy="945376"/>
          </a:xfrm>
        </p:grpSpPr>
        <p:sp>
          <p:nvSpPr>
            <p:cNvPr id="64" name="TextBox 63"/>
            <p:cNvSpPr txBox="1"/>
            <p:nvPr/>
          </p:nvSpPr>
          <p:spPr>
            <a:xfrm>
              <a:off x="10645460" y="5388032"/>
              <a:ext cx="1577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« single page »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09232" y="5670307"/>
              <a:ext cx="1192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responsive</a:t>
              </a:r>
              <a:endParaRPr lang="fr-FR" dirty="0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011" y="6034017"/>
              <a:ext cx="201084" cy="299391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73" y="6022174"/>
              <a:ext cx="361951" cy="308329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21" y="6016379"/>
              <a:ext cx="277049" cy="312797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82" y="5763712"/>
            <a:ext cx="304588" cy="3227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83" y="5774845"/>
            <a:ext cx="304588" cy="3227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013" y="5774845"/>
            <a:ext cx="304588" cy="3227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69" y="5774845"/>
            <a:ext cx="215892" cy="322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653" y="6182104"/>
            <a:ext cx="304674" cy="327138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10956795" y="6238512"/>
            <a:ext cx="82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MATERIAL</a:t>
            </a:r>
            <a:endParaRPr lang="fr-FR" sz="1200" dirty="0">
              <a:solidFill>
                <a:schemeClr val="accent2"/>
              </a:solidFill>
            </a:endParaRPr>
          </a:p>
        </p:txBody>
      </p:sp>
      <p:pic>
        <p:nvPicPr>
          <p:cNvPr id="158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32" y="5508599"/>
            <a:ext cx="644060" cy="4164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5" y="2793703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64" y="3856885"/>
            <a:ext cx="1146916" cy="11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122" y="1338476"/>
            <a:ext cx="1039062" cy="10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6858000" y="217869"/>
            <a:ext cx="5131326" cy="1110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Projet de développement, </a:t>
            </a:r>
          </a:p>
          <a:p>
            <a:pPr algn="ctr"/>
            <a:r>
              <a:rPr lang="fr-FR" sz="2400" dirty="0" smtClean="0"/>
              <a:t>de démonstration des compétences de         .        ses développeurs en Java</a:t>
            </a:r>
            <a:endParaRPr lang="fr-FR" sz="2400" dirty="0"/>
          </a:p>
        </p:txBody>
      </p:sp>
      <p:sp>
        <p:nvSpPr>
          <p:cNvPr id="160" name="TextBox 20"/>
          <p:cNvSpPr txBox="1"/>
          <p:nvPr/>
        </p:nvSpPr>
        <p:spPr>
          <a:xfrm rot="20376898">
            <a:off x="3735757" y="1851047"/>
            <a:ext cx="368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c’est surtout, </a:t>
            </a:r>
          </a:p>
        </p:txBody>
      </p:sp>
      <p:sp>
        <p:nvSpPr>
          <p:cNvPr id="12" name="Flèche droite rayée 11"/>
          <p:cNvSpPr/>
          <p:nvPr/>
        </p:nvSpPr>
        <p:spPr>
          <a:xfrm rot="20357747">
            <a:off x="7123165" y="1181365"/>
            <a:ext cx="901539" cy="485462"/>
          </a:xfrm>
          <a:prstGeom prst="stripedRightArrow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0"/>
          <p:cNvSpPr txBox="1"/>
          <p:nvPr/>
        </p:nvSpPr>
        <p:spPr>
          <a:xfrm>
            <a:off x="54584" y="589541"/>
            <a:ext cx="309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Module d’un ERP pédagogique</a:t>
            </a:r>
          </a:p>
        </p:txBody>
      </p:sp>
      <p:sp>
        <p:nvSpPr>
          <p:cNvPr id="49" name="TextBox 20"/>
          <p:cNvSpPr txBox="1"/>
          <p:nvPr/>
        </p:nvSpPr>
        <p:spPr>
          <a:xfrm>
            <a:off x="577027" y="1328846"/>
            <a:ext cx="232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FF0000"/>
                </a:solidFill>
              </a:rPr>
              <a:t>Backoffice</a:t>
            </a:r>
          </a:p>
          <a:p>
            <a:pPr algn="ctr"/>
            <a:r>
              <a:rPr lang="fr-FR" sz="2400" i="1" dirty="0" smtClean="0">
                <a:solidFill>
                  <a:srgbClr val="FF0000"/>
                </a:solidFill>
              </a:rPr>
              <a:t>Gestion de QCM</a:t>
            </a:r>
          </a:p>
          <a:p>
            <a:pPr algn="ctr"/>
            <a:r>
              <a:rPr lang="fr-FR" sz="2400" i="1" dirty="0" smtClean="0">
                <a:solidFill>
                  <a:srgbClr val="FF0000"/>
                </a:solidFill>
              </a:rPr>
              <a:t>mode </a:t>
            </a:r>
            <a:r>
              <a:rPr lang="fr-FR" sz="2400" i="1" dirty="0" err="1" smtClean="0">
                <a:solidFill>
                  <a:srgbClr val="FF0000"/>
                </a:solidFill>
              </a:rPr>
              <a:t>SaaS</a:t>
            </a:r>
            <a:endParaRPr lang="fr-FR" sz="2400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6" y="1098511"/>
            <a:ext cx="561798" cy="6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/>
          <p:cNvSpPr txBox="1"/>
          <p:nvPr/>
        </p:nvSpPr>
        <p:spPr>
          <a:xfrm>
            <a:off x="4651609" y="5559851"/>
            <a:ext cx="267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chemeClr val="bg1"/>
                </a:solidFill>
              </a:rPr>
              <a:t>Communicantes</a:t>
            </a:r>
          </a:p>
        </p:txBody>
      </p:sp>
      <p:sp>
        <p:nvSpPr>
          <p:cNvPr id="52" name="TextBox 20"/>
          <p:cNvSpPr txBox="1"/>
          <p:nvPr/>
        </p:nvSpPr>
        <p:spPr>
          <a:xfrm rot="16200000">
            <a:off x="592561" y="2651498"/>
            <a:ext cx="558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/>
              <a:t>https://homer.iguane.org/AppQCMMono/</a:t>
            </a:r>
          </a:p>
        </p:txBody>
      </p:sp>
      <p:sp>
        <p:nvSpPr>
          <p:cNvPr id="53" name="TextBox 20"/>
          <p:cNvSpPr txBox="1"/>
          <p:nvPr/>
        </p:nvSpPr>
        <p:spPr>
          <a:xfrm rot="16200000">
            <a:off x="6947465" y="4760341"/>
            <a:ext cx="3813532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http://homer.iguane.org:4200</a:t>
            </a:r>
          </a:p>
        </p:txBody>
      </p:sp>
      <p:sp>
        <p:nvSpPr>
          <p:cNvPr id="54" name="TextBox 20"/>
          <p:cNvSpPr txBox="1"/>
          <p:nvPr/>
        </p:nvSpPr>
        <p:spPr>
          <a:xfrm>
            <a:off x="7098052" y="2350095"/>
            <a:ext cx="4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FF0000"/>
                </a:solidFill>
              </a:rPr>
              <a:t>https://github.com/TeamLBnantes</a:t>
            </a:r>
            <a:endParaRPr lang="fr-FR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55" name="TextBox 20"/>
          <p:cNvSpPr txBox="1"/>
          <p:nvPr/>
        </p:nvSpPr>
        <p:spPr>
          <a:xfrm rot="20881674">
            <a:off x="10508014" y="4515936"/>
            <a:ext cx="1318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>
                <a:solidFill>
                  <a:srgbClr val="FF0000"/>
                </a:solidFill>
              </a:rPr>
              <a:t>WebApp</a:t>
            </a:r>
            <a:r>
              <a:rPr lang="fr-FR" i="1" dirty="0" smtClean="0">
                <a:solidFill>
                  <a:srgbClr val="FF0000"/>
                </a:solidFill>
              </a:rPr>
              <a:t> pour Jouer avec les QCM</a:t>
            </a:r>
          </a:p>
        </p:txBody>
      </p:sp>
    </p:spTree>
    <p:extLst>
      <p:ext uri="{BB962C8B-B14F-4D97-AF65-F5344CB8AC3E}">
        <p14:creationId xmlns:p14="http://schemas.microsoft.com/office/powerpoint/2010/main" val="12775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e 82"/>
          <p:cNvGrpSpPr/>
          <p:nvPr/>
        </p:nvGrpSpPr>
        <p:grpSpPr>
          <a:xfrm>
            <a:off x="3843885" y="4283830"/>
            <a:ext cx="1540399" cy="2369288"/>
            <a:chOff x="3843885" y="4252080"/>
            <a:chExt cx="1540399" cy="2369288"/>
          </a:xfrm>
        </p:grpSpPr>
        <p:sp>
          <p:nvSpPr>
            <p:cNvPr id="7" name="Rectangle 6"/>
            <p:cNvSpPr/>
            <p:nvPr/>
          </p:nvSpPr>
          <p:spPr>
            <a:xfrm>
              <a:off x="3843885" y="4256120"/>
              <a:ext cx="1540399" cy="23652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43885" y="4252080"/>
              <a:ext cx="1540399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 de donnée</a:t>
              </a:r>
              <a:endParaRPr lang="fr-FR" dirty="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67" b="100000" l="0" r="100000">
                          <a14:foregroundMark x1="42857" y1="55556" x2="42857" y2="55556"/>
                          <a14:foregroundMark x1="69841" y1="83333" x2="69841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166" y="4380551"/>
              <a:ext cx="267291" cy="305475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67" b="100000" l="0" r="100000">
                          <a14:foregroundMark x1="42857" y1="55556" x2="42857" y2="55556"/>
                          <a14:foregroundMark x1="69841" y1="83333" x2="69841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524" y="4380551"/>
              <a:ext cx="267291" cy="305475"/>
            </a:xfrm>
            <a:prstGeom prst="rect">
              <a:avLst/>
            </a:prstGeom>
          </p:spPr>
        </p:pic>
      </p:grpSp>
      <p:grpSp>
        <p:nvGrpSpPr>
          <p:cNvPr id="103" name="Groupe 102"/>
          <p:cNvGrpSpPr/>
          <p:nvPr/>
        </p:nvGrpSpPr>
        <p:grpSpPr>
          <a:xfrm>
            <a:off x="33221" y="106589"/>
            <a:ext cx="3098948" cy="6375079"/>
            <a:chOff x="33221" y="106589"/>
            <a:chExt cx="3098948" cy="6514779"/>
          </a:xfrm>
        </p:grpSpPr>
        <p:sp>
          <p:nvSpPr>
            <p:cNvPr id="4" name="Rectangle 3"/>
            <p:cNvSpPr/>
            <p:nvPr/>
          </p:nvSpPr>
          <p:spPr>
            <a:xfrm>
              <a:off x="33221" y="318620"/>
              <a:ext cx="3098948" cy="6302748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21" y="106589"/>
              <a:ext cx="3098948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Application back-office</a:t>
              </a:r>
              <a:endParaRPr lang="fr-FR" dirty="0"/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3739904" y="146304"/>
            <a:ext cx="3249168" cy="2365248"/>
            <a:chOff x="3739904" y="146304"/>
            <a:chExt cx="3249168" cy="2365248"/>
          </a:xfrm>
        </p:grpSpPr>
        <p:sp>
          <p:nvSpPr>
            <p:cNvPr id="17" name="Rectangle 16"/>
            <p:cNvSpPr/>
            <p:nvPr/>
          </p:nvSpPr>
          <p:spPr>
            <a:xfrm>
              <a:off x="3739904" y="146304"/>
              <a:ext cx="3249168" cy="2365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39904" y="146304"/>
              <a:ext cx="3249168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Agilité</a:t>
              </a:r>
              <a:endParaRPr lang="fr-FR" dirty="0"/>
            </a:p>
          </p:txBody>
        </p:sp>
      </p:grpSp>
      <p:grpSp>
        <p:nvGrpSpPr>
          <p:cNvPr id="164" name="Groupe 163"/>
          <p:cNvGrpSpPr/>
          <p:nvPr/>
        </p:nvGrpSpPr>
        <p:grpSpPr>
          <a:xfrm>
            <a:off x="7903124" y="146304"/>
            <a:ext cx="4029486" cy="2365248"/>
            <a:chOff x="7903124" y="146304"/>
            <a:chExt cx="4029486" cy="2365248"/>
          </a:xfrm>
        </p:grpSpPr>
        <p:sp>
          <p:nvSpPr>
            <p:cNvPr id="19" name="Rectangle 18"/>
            <p:cNvSpPr/>
            <p:nvPr/>
          </p:nvSpPr>
          <p:spPr>
            <a:xfrm>
              <a:off x="7903124" y="146304"/>
              <a:ext cx="4019862" cy="2365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04876" y="146304"/>
              <a:ext cx="4027734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Environnement</a:t>
              </a:r>
              <a:endParaRPr lang="fr-FR" dirty="0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07" y="650831"/>
            <a:ext cx="953142" cy="1774433"/>
          </a:xfrm>
          <a:prstGeom prst="rect">
            <a:avLst/>
          </a:prstGeom>
        </p:spPr>
      </p:pic>
      <p:grpSp>
        <p:nvGrpSpPr>
          <p:cNvPr id="165" name="Groupe 164"/>
          <p:cNvGrpSpPr/>
          <p:nvPr/>
        </p:nvGrpSpPr>
        <p:grpSpPr>
          <a:xfrm>
            <a:off x="9148812" y="659739"/>
            <a:ext cx="1248116" cy="979912"/>
            <a:chOff x="9148812" y="659739"/>
            <a:chExt cx="1248116" cy="97991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3286" y="1373104"/>
              <a:ext cx="1053792" cy="26654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812" y="659739"/>
              <a:ext cx="651440" cy="65144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159" y="736891"/>
              <a:ext cx="525769" cy="525769"/>
            </a:xfrm>
            <a:prstGeom prst="rect">
              <a:avLst/>
            </a:prstGeom>
          </p:spPr>
        </p:pic>
      </p:grpSp>
      <p:grpSp>
        <p:nvGrpSpPr>
          <p:cNvPr id="102" name="Groupe 101"/>
          <p:cNvGrpSpPr/>
          <p:nvPr/>
        </p:nvGrpSpPr>
        <p:grpSpPr>
          <a:xfrm>
            <a:off x="712533" y="697411"/>
            <a:ext cx="1262044" cy="333838"/>
            <a:chOff x="712533" y="697411"/>
            <a:chExt cx="1262044" cy="33383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33" y="697411"/>
              <a:ext cx="322705" cy="32270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872" y="708544"/>
              <a:ext cx="322705" cy="32270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17" y="708544"/>
              <a:ext cx="322705" cy="32270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238" y="708544"/>
              <a:ext cx="228733" cy="322705"/>
            </a:xfrm>
            <a:prstGeom prst="rect">
              <a:avLst/>
            </a:prstGeom>
          </p:spPr>
        </p:pic>
      </p:grpSp>
      <p:grpSp>
        <p:nvGrpSpPr>
          <p:cNvPr id="70" name="Groupe 69"/>
          <p:cNvGrpSpPr/>
          <p:nvPr/>
        </p:nvGrpSpPr>
        <p:grpSpPr>
          <a:xfrm>
            <a:off x="9085063" y="3105300"/>
            <a:ext cx="3066750" cy="3389068"/>
            <a:chOff x="9085063" y="3232300"/>
            <a:chExt cx="3066750" cy="3389068"/>
          </a:xfrm>
        </p:grpSpPr>
        <p:sp>
          <p:nvSpPr>
            <p:cNvPr id="6" name="Rectangle 5"/>
            <p:cNvSpPr/>
            <p:nvPr/>
          </p:nvSpPr>
          <p:spPr>
            <a:xfrm>
              <a:off x="9085064" y="3609643"/>
              <a:ext cx="3066749" cy="30117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85063" y="3232300"/>
              <a:ext cx="3066749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Web App</a:t>
              </a:r>
              <a:endParaRPr lang="fr-FR" dirty="0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6096000" y="4126278"/>
            <a:ext cx="2288635" cy="2539540"/>
            <a:chOff x="6096000" y="4081828"/>
            <a:chExt cx="2288635" cy="2539540"/>
          </a:xfrm>
        </p:grpSpPr>
        <p:sp>
          <p:nvSpPr>
            <p:cNvPr id="5" name="Rectangle 4"/>
            <p:cNvSpPr/>
            <p:nvPr/>
          </p:nvSpPr>
          <p:spPr>
            <a:xfrm>
              <a:off x="6096000" y="4256120"/>
              <a:ext cx="2281352" cy="23652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4081828"/>
              <a:ext cx="2288635" cy="484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App Web Service</a:t>
              </a:r>
              <a:endParaRPr lang="fr-FR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5384285" y="5322321"/>
            <a:ext cx="707711" cy="502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eft-Right Arrow 14"/>
          <p:cNvSpPr/>
          <p:nvPr/>
        </p:nvSpPr>
        <p:spPr>
          <a:xfrm>
            <a:off x="8377352" y="5182621"/>
            <a:ext cx="707711" cy="502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32" y="6206743"/>
            <a:ext cx="644060" cy="41646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37" y="3933583"/>
            <a:ext cx="1146080" cy="1214252"/>
          </a:xfrm>
          <a:prstGeom prst="rect">
            <a:avLst/>
          </a:prstGeom>
        </p:spPr>
      </p:pic>
      <p:grpSp>
        <p:nvGrpSpPr>
          <p:cNvPr id="75" name="Groupe 74"/>
          <p:cNvGrpSpPr/>
          <p:nvPr/>
        </p:nvGrpSpPr>
        <p:grpSpPr>
          <a:xfrm>
            <a:off x="6153881" y="5788480"/>
            <a:ext cx="2014113" cy="638895"/>
            <a:chOff x="6153881" y="5763080"/>
            <a:chExt cx="2014113" cy="63889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919" y="5763080"/>
              <a:ext cx="1575649" cy="42576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153881" y="6124976"/>
              <a:ext cx="2014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Boot - web services - data</a:t>
              </a:r>
              <a:endParaRPr lang="fr-FR" sz="1200" b="1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27296" y="2318347"/>
            <a:ext cx="1044217" cy="441977"/>
            <a:chOff x="1022596" y="2253309"/>
            <a:chExt cx="1044217" cy="4419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596" y="2253309"/>
              <a:ext cx="1044217" cy="26632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380587" y="244906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 smtClean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MVC</a:t>
              </a:r>
              <a:endParaRPr lang="fr-FR" sz="1000" b="1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833797" y="781944"/>
            <a:ext cx="5822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TDD</a:t>
            </a:r>
          </a:p>
        </p:txBody>
      </p:sp>
      <p:grpSp>
        <p:nvGrpSpPr>
          <p:cNvPr id="100" name="Groupe 99"/>
          <p:cNvGrpSpPr/>
          <p:nvPr/>
        </p:nvGrpSpPr>
        <p:grpSpPr>
          <a:xfrm>
            <a:off x="1776557" y="871263"/>
            <a:ext cx="1349549" cy="805706"/>
            <a:chOff x="1776557" y="871263"/>
            <a:chExt cx="1349549" cy="80570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68" r="5241"/>
            <a:stretch/>
          </p:blipFill>
          <p:spPr>
            <a:xfrm>
              <a:off x="1776557" y="1137284"/>
              <a:ext cx="1349549" cy="53968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94814" y="87126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JSP</a:t>
              </a:r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406192" y="4139009"/>
            <a:ext cx="1819611" cy="672227"/>
            <a:chOff x="406192" y="4189809"/>
            <a:chExt cx="1819611" cy="672227"/>
          </a:xfrm>
        </p:grpSpPr>
        <p:sp>
          <p:nvSpPr>
            <p:cNvPr id="55" name="TextBox 54"/>
            <p:cNvSpPr txBox="1"/>
            <p:nvPr/>
          </p:nvSpPr>
          <p:spPr>
            <a:xfrm>
              <a:off x="406192" y="4189809"/>
              <a:ext cx="1497525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Module </a:t>
              </a:r>
              <a:r>
                <a:rPr lang="fr-FR" dirty="0" err="1" smtClean="0"/>
                <a:t>eMail</a:t>
              </a:r>
              <a:endParaRPr lang="fr-FR" dirty="0" smtClean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598" y="4473382"/>
              <a:ext cx="518205" cy="388654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6852690" y="6403775"/>
            <a:ext cx="1539532" cy="276999"/>
            <a:chOff x="6852690" y="6378375"/>
            <a:chExt cx="1539532" cy="276999"/>
          </a:xfrm>
        </p:grpSpPr>
        <p:sp>
          <p:nvSpPr>
            <p:cNvPr id="66" name="TextBox 65"/>
            <p:cNvSpPr txBox="1"/>
            <p:nvPr/>
          </p:nvSpPr>
          <p:spPr>
            <a:xfrm>
              <a:off x="6966512" y="6378375"/>
              <a:ext cx="1425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1700 lignes de code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690" y="6407653"/>
              <a:ext cx="202640" cy="202640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1563069" y="6157894"/>
            <a:ext cx="1543108" cy="276999"/>
            <a:chOff x="1563069" y="6348394"/>
            <a:chExt cx="1543108" cy="276999"/>
          </a:xfrm>
        </p:grpSpPr>
        <p:sp>
          <p:nvSpPr>
            <p:cNvPr id="67" name="TextBox 66"/>
            <p:cNvSpPr txBox="1"/>
            <p:nvPr/>
          </p:nvSpPr>
          <p:spPr>
            <a:xfrm>
              <a:off x="1680467" y="6348394"/>
              <a:ext cx="1425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4600 lignes de code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069" y="6375890"/>
              <a:ext cx="202640" cy="202640"/>
            </a:xfrm>
            <a:prstGeom prst="rect">
              <a:avLst/>
            </a:prstGeom>
          </p:spPr>
        </p:pic>
      </p:grpSp>
      <p:grpSp>
        <p:nvGrpSpPr>
          <p:cNvPr id="14" name="Groupe 13"/>
          <p:cNvGrpSpPr/>
          <p:nvPr/>
        </p:nvGrpSpPr>
        <p:grpSpPr>
          <a:xfrm>
            <a:off x="10563760" y="6235066"/>
            <a:ext cx="1567946" cy="276999"/>
            <a:chOff x="10563760" y="6362066"/>
            <a:chExt cx="1567946" cy="276999"/>
          </a:xfrm>
        </p:grpSpPr>
        <p:sp>
          <p:nvSpPr>
            <p:cNvPr id="65" name="TextBox 64"/>
            <p:cNvSpPr txBox="1"/>
            <p:nvPr/>
          </p:nvSpPr>
          <p:spPr>
            <a:xfrm>
              <a:off x="10705996" y="6362066"/>
              <a:ext cx="1425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1200 lignes de code</a:t>
              </a: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760" y="6382803"/>
              <a:ext cx="202640" cy="202640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10645460" y="5261032"/>
            <a:ext cx="1577355" cy="945376"/>
            <a:chOff x="10645460" y="5388032"/>
            <a:chExt cx="1577355" cy="945376"/>
          </a:xfrm>
        </p:grpSpPr>
        <p:sp>
          <p:nvSpPr>
            <p:cNvPr id="64" name="TextBox 63"/>
            <p:cNvSpPr txBox="1"/>
            <p:nvPr/>
          </p:nvSpPr>
          <p:spPr>
            <a:xfrm>
              <a:off x="10645460" y="5388032"/>
              <a:ext cx="1577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« single page »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09232" y="5670307"/>
              <a:ext cx="1192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responsive</a:t>
              </a:r>
              <a:endParaRPr lang="fr-FR" dirty="0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011" y="6034017"/>
              <a:ext cx="201084" cy="299391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73" y="6022174"/>
              <a:ext cx="361951" cy="308329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21" y="6016379"/>
              <a:ext cx="277049" cy="312797"/>
            </a:xfrm>
            <a:prstGeom prst="rect">
              <a:avLst/>
            </a:prstGeom>
          </p:spPr>
        </p:pic>
      </p:grpSp>
      <p:grpSp>
        <p:nvGrpSpPr>
          <p:cNvPr id="166" name="Groupe 165"/>
          <p:cNvGrpSpPr/>
          <p:nvPr/>
        </p:nvGrpSpPr>
        <p:grpSpPr>
          <a:xfrm>
            <a:off x="9059389" y="1972322"/>
            <a:ext cx="1629613" cy="672755"/>
            <a:chOff x="9059389" y="1972322"/>
            <a:chExt cx="1629613" cy="672755"/>
          </a:xfrm>
        </p:grpSpPr>
        <p:sp>
          <p:nvSpPr>
            <p:cNvPr id="109" name="TextBox 108"/>
            <p:cNvSpPr txBox="1"/>
            <p:nvPr/>
          </p:nvSpPr>
          <p:spPr>
            <a:xfrm>
              <a:off x="9059389" y="2275745"/>
              <a:ext cx="16296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/>
                <a:t>3</a:t>
              </a:r>
              <a:r>
                <a:rPr lang="fr-FR" dirty="0" smtClean="0"/>
                <a:t> développeurs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5" t="5613" r="6070" b="14748"/>
            <a:stretch/>
          </p:blipFill>
          <p:spPr>
            <a:xfrm>
              <a:off x="9550397" y="1972322"/>
              <a:ext cx="606903" cy="400556"/>
            </a:xfrm>
            <a:prstGeom prst="rect">
              <a:avLst/>
            </a:prstGeom>
          </p:spPr>
        </p:pic>
      </p:grpSp>
      <p:grpSp>
        <p:nvGrpSpPr>
          <p:cNvPr id="88" name="Groupe 87"/>
          <p:cNvGrpSpPr/>
          <p:nvPr/>
        </p:nvGrpSpPr>
        <p:grpSpPr>
          <a:xfrm>
            <a:off x="533040" y="4761191"/>
            <a:ext cx="1130822" cy="1135551"/>
            <a:chOff x="576776" y="4940179"/>
            <a:chExt cx="1130822" cy="1135551"/>
          </a:xfrm>
        </p:grpSpPr>
        <p:sp>
          <p:nvSpPr>
            <p:cNvPr id="112" name="Rectangle 111"/>
            <p:cNvSpPr/>
            <p:nvPr/>
          </p:nvSpPr>
          <p:spPr>
            <a:xfrm>
              <a:off x="632318" y="5306810"/>
              <a:ext cx="1019739" cy="768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2420" y="4940179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6776" y="5542687"/>
              <a:ext cx="1130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méthodes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6617" y="5030741"/>
              <a:ext cx="6511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120</a:t>
              </a: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3870132" y="4823544"/>
            <a:ext cx="1471827" cy="758694"/>
            <a:chOff x="3870132" y="4810844"/>
            <a:chExt cx="1471827" cy="758694"/>
          </a:xfrm>
        </p:grpSpPr>
        <p:sp>
          <p:nvSpPr>
            <p:cNvPr id="115" name="Rectangle 114"/>
            <p:cNvSpPr/>
            <p:nvPr/>
          </p:nvSpPr>
          <p:spPr>
            <a:xfrm>
              <a:off x="4322220" y="4908592"/>
              <a:ext cx="1019739" cy="488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Oval 115"/>
            <p:cNvSpPr/>
            <p:nvPr/>
          </p:nvSpPr>
          <p:spPr>
            <a:xfrm>
              <a:off x="3870132" y="4810844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15491" y="4966075"/>
              <a:ext cx="74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tables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42075" y="4901406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 smtClean="0"/>
                <a:t>11</a:t>
              </a:r>
              <a:endParaRPr lang="fr-FR" sz="2400" b="1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0" t="9462" r="12068" b="13969"/>
            <a:stretch/>
          </p:blipFill>
          <p:spPr>
            <a:xfrm>
              <a:off x="4923782" y="5285027"/>
              <a:ext cx="340297" cy="284511"/>
            </a:xfrm>
            <a:prstGeom prst="rect">
              <a:avLst/>
            </a:prstGeom>
          </p:spPr>
        </p:pic>
      </p:grpSp>
      <p:grpSp>
        <p:nvGrpSpPr>
          <p:cNvPr id="81" name="Groupe 80"/>
          <p:cNvGrpSpPr/>
          <p:nvPr/>
        </p:nvGrpSpPr>
        <p:grpSpPr>
          <a:xfrm>
            <a:off x="3833797" y="5559030"/>
            <a:ext cx="1566596" cy="704275"/>
            <a:chOff x="3833797" y="5546330"/>
            <a:chExt cx="1566596" cy="704275"/>
          </a:xfrm>
        </p:grpSpPr>
        <p:grpSp>
          <p:nvGrpSpPr>
            <p:cNvPr id="80" name="Groupe 79"/>
            <p:cNvGrpSpPr/>
            <p:nvPr/>
          </p:nvGrpSpPr>
          <p:grpSpPr>
            <a:xfrm>
              <a:off x="3901419" y="5546330"/>
              <a:ext cx="1498974" cy="704275"/>
              <a:chOff x="3901419" y="5546330"/>
              <a:chExt cx="1498974" cy="704275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901419" y="5700429"/>
                <a:ext cx="1019739" cy="4882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760858" y="5611070"/>
                <a:ext cx="639535" cy="6395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832801" y="570163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b="1" dirty="0" smtClean="0"/>
                  <a:t>10</a:t>
                </a:r>
                <a:endParaRPr lang="fr-FR" sz="2400" b="1" dirty="0"/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1623" y="5546330"/>
                <a:ext cx="306101" cy="280942"/>
              </a:xfrm>
              <a:prstGeom prst="rect">
                <a:avLst/>
              </a:prstGeom>
            </p:spPr>
          </p:pic>
        </p:grpSp>
        <p:sp>
          <p:nvSpPr>
            <p:cNvPr id="121" name="TextBox 120"/>
            <p:cNvSpPr txBox="1"/>
            <p:nvPr/>
          </p:nvSpPr>
          <p:spPr>
            <a:xfrm>
              <a:off x="3833797" y="5735052"/>
              <a:ext cx="100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relations</a:t>
              </a:r>
            </a:p>
          </p:txBody>
        </p:sp>
      </p:grpSp>
      <p:grpSp>
        <p:nvGrpSpPr>
          <p:cNvPr id="161" name="Groupe 160"/>
          <p:cNvGrpSpPr/>
          <p:nvPr/>
        </p:nvGrpSpPr>
        <p:grpSpPr>
          <a:xfrm>
            <a:off x="3746162" y="1104593"/>
            <a:ext cx="1990858" cy="879089"/>
            <a:chOff x="3746162" y="1104593"/>
            <a:chExt cx="1990858" cy="879089"/>
          </a:xfrm>
        </p:grpSpPr>
        <p:grpSp>
          <p:nvGrpSpPr>
            <p:cNvPr id="160" name="Groupe 159"/>
            <p:cNvGrpSpPr/>
            <p:nvPr/>
          </p:nvGrpSpPr>
          <p:grpSpPr>
            <a:xfrm>
              <a:off x="3746162" y="1104593"/>
              <a:ext cx="1990858" cy="879089"/>
              <a:chOff x="3746162" y="1104593"/>
              <a:chExt cx="1990858" cy="87908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753731" y="1104593"/>
                <a:ext cx="409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 smtClean="0"/>
                  <a:t>4 </a:t>
                </a:r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746162" y="1144552"/>
                <a:ext cx="1605412" cy="839130"/>
              </a:xfrm>
              <a:custGeom>
                <a:avLst/>
                <a:gdLst>
                  <a:gd name="connsiteX0" fmla="*/ 0 w 1706693"/>
                  <a:gd name="connsiteY0" fmla="*/ 839130 h 839130"/>
                  <a:gd name="connsiteX1" fmla="*/ 1081196 w 1706693"/>
                  <a:gd name="connsiteY1" fmla="*/ 836152 h 839130"/>
                  <a:gd name="connsiteX2" fmla="*/ 1379046 w 1706693"/>
                  <a:gd name="connsiteY2" fmla="*/ 821259 h 839130"/>
                  <a:gd name="connsiteX3" fmla="*/ 1560735 w 1706693"/>
                  <a:gd name="connsiteY3" fmla="*/ 737861 h 839130"/>
                  <a:gd name="connsiteX4" fmla="*/ 1667961 w 1706693"/>
                  <a:gd name="connsiteY4" fmla="*/ 591914 h 839130"/>
                  <a:gd name="connsiteX5" fmla="*/ 1706681 w 1706693"/>
                  <a:gd name="connsiteY5" fmla="*/ 407247 h 839130"/>
                  <a:gd name="connsiteX6" fmla="*/ 1664982 w 1706693"/>
                  <a:gd name="connsiteY6" fmla="*/ 210666 h 839130"/>
                  <a:gd name="connsiteX7" fmla="*/ 1516057 w 1706693"/>
                  <a:gd name="connsiteY7" fmla="*/ 40892 h 839130"/>
                  <a:gd name="connsiteX8" fmla="*/ 1242035 w 1706693"/>
                  <a:gd name="connsiteY8" fmla="*/ 2171 h 839130"/>
                  <a:gd name="connsiteX9" fmla="*/ 976948 w 1706693"/>
                  <a:gd name="connsiteY9" fmla="*/ 85569 h 839130"/>
                  <a:gd name="connsiteX10" fmla="*/ 863765 w 1706693"/>
                  <a:gd name="connsiteY10" fmla="*/ 294064 h 839130"/>
                  <a:gd name="connsiteX11" fmla="*/ 851851 w 1706693"/>
                  <a:gd name="connsiteY11" fmla="*/ 529366 h 839130"/>
                  <a:gd name="connsiteX12" fmla="*/ 944185 w 1706693"/>
                  <a:gd name="connsiteY12" fmla="*/ 737861 h 839130"/>
                  <a:gd name="connsiteX13" fmla="*/ 944185 w 1706693"/>
                  <a:gd name="connsiteY13" fmla="*/ 737861 h 839130"/>
                  <a:gd name="connsiteX14" fmla="*/ 944185 w 1706693"/>
                  <a:gd name="connsiteY14" fmla="*/ 737861 h 83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6693" h="839130">
                    <a:moveTo>
                      <a:pt x="0" y="839130"/>
                    </a:moveTo>
                    <a:lnTo>
                      <a:pt x="1081196" y="836152"/>
                    </a:lnTo>
                    <a:cubicBezTo>
                      <a:pt x="1311037" y="833173"/>
                      <a:pt x="1299123" y="837641"/>
                      <a:pt x="1379046" y="821259"/>
                    </a:cubicBezTo>
                    <a:cubicBezTo>
                      <a:pt x="1458969" y="804877"/>
                      <a:pt x="1512582" y="776085"/>
                      <a:pt x="1560735" y="737861"/>
                    </a:cubicBezTo>
                    <a:cubicBezTo>
                      <a:pt x="1608888" y="699637"/>
                      <a:pt x="1643637" y="647016"/>
                      <a:pt x="1667961" y="591914"/>
                    </a:cubicBezTo>
                    <a:cubicBezTo>
                      <a:pt x="1692285" y="536812"/>
                      <a:pt x="1707177" y="470788"/>
                      <a:pt x="1706681" y="407247"/>
                    </a:cubicBezTo>
                    <a:cubicBezTo>
                      <a:pt x="1706185" y="343706"/>
                      <a:pt x="1696753" y="271725"/>
                      <a:pt x="1664982" y="210666"/>
                    </a:cubicBezTo>
                    <a:cubicBezTo>
                      <a:pt x="1633211" y="149607"/>
                      <a:pt x="1586548" y="75641"/>
                      <a:pt x="1516057" y="40892"/>
                    </a:cubicBezTo>
                    <a:cubicBezTo>
                      <a:pt x="1445566" y="6143"/>
                      <a:pt x="1331886" y="-5275"/>
                      <a:pt x="1242035" y="2171"/>
                    </a:cubicBezTo>
                    <a:cubicBezTo>
                      <a:pt x="1152184" y="9617"/>
                      <a:pt x="1039993" y="36920"/>
                      <a:pt x="976948" y="85569"/>
                    </a:cubicBezTo>
                    <a:cubicBezTo>
                      <a:pt x="913903" y="134218"/>
                      <a:pt x="884614" y="220098"/>
                      <a:pt x="863765" y="294064"/>
                    </a:cubicBezTo>
                    <a:cubicBezTo>
                      <a:pt x="842916" y="368030"/>
                      <a:pt x="838448" y="455400"/>
                      <a:pt x="851851" y="529366"/>
                    </a:cubicBezTo>
                    <a:cubicBezTo>
                      <a:pt x="865254" y="603332"/>
                      <a:pt x="944185" y="737861"/>
                      <a:pt x="944185" y="737861"/>
                    </a:cubicBezTo>
                    <a:lnTo>
                      <a:pt x="944185" y="737861"/>
                    </a:lnTo>
                    <a:lnTo>
                      <a:pt x="944185" y="737861"/>
                    </a:lnTo>
                  </a:path>
                </a:pathLst>
              </a:custGeom>
              <a:noFill/>
              <a:ln w="5715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5235412" y="1983682"/>
                <a:ext cx="501608" cy="0"/>
              </a:xfrm>
              <a:prstGeom prst="straightConnector1">
                <a:avLst/>
              </a:prstGeom>
              <a:ln w="571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/>
            <p:cNvSpPr/>
            <p:nvPr/>
          </p:nvSpPr>
          <p:spPr>
            <a:xfrm>
              <a:off x="4555618" y="1444200"/>
              <a:ext cx="815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sprints</a:t>
              </a:r>
            </a:p>
          </p:txBody>
        </p:sp>
      </p:grpSp>
      <p:grpSp>
        <p:nvGrpSpPr>
          <p:cNvPr id="101" name="Groupe 100"/>
          <p:cNvGrpSpPr/>
          <p:nvPr/>
        </p:nvGrpSpPr>
        <p:grpSpPr>
          <a:xfrm>
            <a:off x="387915" y="1097209"/>
            <a:ext cx="1379126" cy="639535"/>
            <a:chOff x="387915" y="1097209"/>
            <a:chExt cx="1379126" cy="639535"/>
          </a:xfrm>
        </p:grpSpPr>
        <p:sp>
          <p:nvSpPr>
            <p:cNvPr id="24" name="TextBox 23"/>
            <p:cNvSpPr txBox="1"/>
            <p:nvPr/>
          </p:nvSpPr>
          <p:spPr>
            <a:xfrm>
              <a:off x="387915" y="1243519"/>
              <a:ext cx="7954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écrans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1127506" y="1097209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26412" y="1184019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19</a:t>
              </a: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355606" y="1752119"/>
            <a:ext cx="1888758" cy="639535"/>
            <a:chOff x="355606" y="1752119"/>
            <a:chExt cx="1888758" cy="639535"/>
          </a:xfrm>
        </p:grpSpPr>
        <p:sp>
          <p:nvSpPr>
            <p:cNvPr id="57" name="TextBox 56"/>
            <p:cNvSpPr txBox="1"/>
            <p:nvPr/>
          </p:nvSpPr>
          <p:spPr>
            <a:xfrm>
              <a:off x="816617" y="1897340"/>
              <a:ext cx="14277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   contrôleurs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355606" y="1752119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11662" y="1838929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 smtClean="0"/>
                <a:t>8</a:t>
              </a:r>
              <a:endParaRPr lang="fr-FR" sz="2400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34967" y="2836627"/>
            <a:ext cx="2648855" cy="646331"/>
            <a:chOff x="234967" y="2789002"/>
            <a:chExt cx="2648855" cy="646331"/>
          </a:xfrm>
        </p:grpSpPr>
        <p:sp>
          <p:nvSpPr>
            <p:cNvPr id="54" name="TextBox 53"/>
            <p:cNvSpPr txBox="1"/>
            <p:nvPr/>
          </p:nvSpPr>
          <p:spPr>
            <a:xfrm>
              <a:off x="380667" y="2789002"/>
              <a:ext cx="232807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Authentification</a:t>
              </a:r>
            </a:p>
            <a:p>
              <a:pPr algn="ctr"/>
              <a:r>
                <a:rPr lang="fr-FR" dirty="0" smtClean="0"/>
                <a:t>Cryptage mot de passe</a:t>
              </a: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076" y="3190631"/>
              <a:ext cx="248746" cy="1962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67" y="3171150"/>
              <a:ext cx="248746" cy="196233"/>
            </a:xfrm>
            <a:prstGeom prst="rect">
              <a:avLst/>
            </a:prstGeom>
          </p:spPr>
        </p:pic>
      </p:grpSp>
      <p:grpSp>
        <p:nvGrpSpPr>
          <p:cNvPr id="97" name="Groupe 96"/>
          <p:cNvGrpSpPr/>
          <p:nvPr/>
        </p:nvGrpSpPr>
        <p:grpSpPr>
          <a:xfrm>
            <a:off x="832556" y="3625551"/>
            <a:ext cx="2210119" cy="714472"/>
            <a:chOff x="832556" y="3625551"/>
            <a:chExt cx="2210119" cy="714472"/>
          </a:xfrm>
        </p:grpSpPr>
        <p:sp>
          <p:nvSpPr>
            <p:cNvPr id="53" name="TextBox 52"/>
            <p:cNvSpPr txBox="1"/>
            <p:nvPr/>
          </p:nvSpPr>
          <p:spPr>
            <a:xfrm>
              <a:off x="832556" y="3625551"/>
              <a:ext cx="1901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cas d’utilisation     </a:t>
              </a:r>
            </a:p>
          </p:txBody>
        </p:sp>
        <p:sp>
          <p:nvSpPr>
            <p:cNvPr id="130" name="Oval 129"/>
            <p:cNvSpPr/>
            <p:nvPr/>
          </p:nvSpPr>
          <p:spPr>
            <a:xfrm>
              <a:off x="2403140" y="3700488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59196" y="3787298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9</a:t>
              </a:r>
            </a:p>
          </p:txBody>
        </p:sp>
      </p:grpSp>
      <p:grpSp>
        <p:nvGrpSpPr>
          <p:cNvPr id="167" name="Groupe 166"/>
          <p:cNvGrpSpPr/>
          <p:nvPr/>
        </p:nvGrpSpPr>
        <p:grpSpPr>
          <a:xfrm>
            <a:off x="10827534" y="523067"/>
            <a:ext cx="990656" cy="1567911"/>
            <a:chOff x="10827534" y="711749"/>
            <a:chExt cx="990656" cy="1567911"/>
          </a:xfrm>
        </p:grpSpPr>
        <p:grpSp>
          <p:nvGrpSpPr>
            <p:cNvPr id="137" name="Group 136"/>
            <p:cNvGrpSpPr/>
            <p:nvPr/>
          </p:nvGrpSpPr>
          <p:grpSpPr>
            <a:xfrm>
              <a:off x="10827534" y="711749"/>
              <a:ext cx="990656" cy="1567911"/>
              <a:chOff x="818628" y="5107387"/>
              <a:chExt cx="990656" cy="1567911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18628" y="5474969"/>
                <a:ext cx="99065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err="1" smtClean="0"/>
                  <a:t>commits</a:t>
                </a:r>
                <a:endParaRPr lang="fr-FR" dirty="0" smtClean="0"/>
              </a:p>
              <a:p>
                <a:pPr algn="ctr"/>
                <a:endParaRPr lang="fr-FR" dirty="0"/>
              </a:p>
              <a:p>
                <a:pPr algn="ctr"/>
                <a:endParaRPr lang="fr-FR" dirty="0" smtClean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4820" y="5107387"/>
                <a:ext cx="700927" cy="7009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940442" y="5221241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b="1" dirty="0" smtClean="0"/>
                  <a:t>180+</a:t>
                </a:r>
                <a:endParaRPr lang="fr-FR" sz="2400" b="1" dirty="0"/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923" y="1751592"/>
              <a:ext cx="752072" cy="314503"/>
            </a:xfrm>
            <a:prstGeom prst="rect">
              <a:avLst/>
            </a:prstGeom>
          </p:spPr>
        </p:pic>
      </p:grpSp>
      <p:grpSp>
        <p:nvGrpSpPr>
          <p:cNvPr id="98" name="Groupe 97"/>
          <p:cNvGrpSpPr/>
          <p:nvPr/>
        </p:nvGrpSpPr>
        <p:grpSpPr>
          <a:xfrm>
            <a:off x="2638402" y="2161421"/>
            <a:ext cx="598242" cy="511925"/>
            <a:chOff x="2638402" y="2161421"/>
            <a:chExt cx="598242" cy="511925"/>
          </a:xfrm>
        </p:grpSpPr>
        <p:sp>
          <p:nvSpPr>
            <p:cNvPr id="139" name="TextBox 138"/>
            <p:cNvSpPr txBox="1"/>
            <p:nvPr/>
          </p:nvSpPr>
          <p:spPr>
            <a:xfrm>
              <a:off x="2638402" y="2161421"/>
              <a:ext cx="59824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I18n</a:t>
              </a:r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196" y="2439088"/>
              <a:ext cx="417591" cy="234258"/>
            </a:xfrm>
            <a:prstGeom prst="rect">
              <a:avLst/>
            </a:prstGeom>
          </p:spPr>
        </p:pic>
      </p:grpSp>
      <p:grpSp>
        <p:nvGrpSpPr>
          <p:cNvPr id="77" name="Groupe 76"/>
          <p:cNvGrpSpPr/>
          <p:nvPr/>
        </p:nvGrpSpPr>
        <p:grpSpPr>
          <a:xfrm>
            <a:off x="6344690" y="4644442"/>
            <a:ext cx="1993743" cy="639535"/>
            <a:chOff x="6344690" y="4619042"/>
            <a:chExt cx="1993743" cy="639535"/>
          </a:xfrm>
        </p:grpSpPr>
        <p:sp>
          <p:nvSpPr>
            <p:cNvPr id="141" name="TextBox 140"/>
            <p:cNvSpPr txBox="1"/>
            <p:nvPr/>
          </p:nvSpPr>
          <p:spPr>
            <a:xfrm>
              <a:off x="6344690" y="4635208"/>
              <a:ext cx="161550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c</a:t>
              </a:r>
              <a:r>
                <a:rPr lang="fr-FR" dirty="0" smtClean="0"/>
                <a:t>ontrôleurs  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7698898" y="4619042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867144" y="4714620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2</a:t>
              </a: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6158460" y="5101961"/>
            <a:ext cx="1966365" cy="639535"/>
            <a:chOff x="6158460" y="5076561"/>
            <a:chExt cx="1966365" cy="639535"/>
          </a:xfrm>
        </p:grpSpPr>
        <p:sp>
          <p:nvSpPr>
            <p:cNvPr id="89" name="TextBox 88"/>
            <p:cNvSpPr txBox="1"/>
            <p:nvPr/>
          </p:nvSpPr>
          <p:spPr>
            <a:xfrm>
              <a:off x="6471265" y="5329936"/>
              <a:ext cx="16535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web services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6158460" y="5076561"/>
              <a:ext cx="639535" cy="6395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296226" y="5172139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 smtClean="0"/>
                <a:t>4</a:t>
              </a:r>
              <a:endParaRPr lang="fr-FR" sz="2400" b="1" dirty="0"/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5108412" y="696892"/>
            <a:ext cx="2220437" cy="369332"/>
            <a:chOff x="5108412" y="696892"/>
            <a:chExt cx="2220437" cy="369332"/>
          </a:xfrm>
        </p:grpSpPr>
        <p:sp>
          <p:nvSpPr>
            <p:cNvPr id="72" name="TextBox 71"/>
            <p:cNvSpPr txBox="1"/>
            <p:nvPr/>
          </p:nvSpPr>
          <p:spPr>
            <a:xfrm>
              <a:off x="5466416" y="696892"/>
              <a:ext cx="18624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Pair </a:t>
              </a:r>
              <a:r>
                <a:rPr lang="fr-FR" dirty="0" err="1" smtClean="0"/>
                <a:t>programming</a:t>
              </a:r>
              <a:endParaRPr lang="fr-FR" dirty="0" smtClean="0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8412" y="731804"/>
              <a:ext cx="407744" cy="291246"/>
            </a:xfrm>
            <a:prstGeom prst="rect">
              <a:avLst/>
            </a:prstGeom>
          </p:spPr>
        </p:pic>
      </p:grpSp>
      <p:grpSp>
        <p:nvGrpSpPr>
          <p:cNvPr id="159" name="Groupe 158"/>
          <p:cNvGrpSpPr/>
          <p:nvPr/>
        </p:nvGrpSpPr>
        <p:grpSpPr>
          <a:xfrm>
            <a:off x="5845405" y="1198691"/>
            <a:ext cx="1680861" cy="1059810"/>
            <a:chOff x="5845405" y="1198691"/>
            <a:chExt cx="1680861" cy="1059810"/>
          </a:xfrm>
        </p:grpSpPr>
        <p:sp>
          <p:nvSpPr>
            <p:cNvPr id="71" name="TextBox 70"/>
            <p:cNvSpPr txBox="1"/>
            <p:nvPr/>
          </p:nvSpPr>
          <p:spPr>
            <a:xfrm>
              <a:off x="5845405" y="1393105"/>
              <a:ext cx="1011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Livraison</a:t>
              </a:r>
            </a:p>
            <a:p>
              <a:pPr algn="ctr"/>
              <a:r>
                <a:rPr lang="fr-FR" dirty="0" smtClean="0"/>
                <a:t>continue</a:t>
              </a: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6656597" y="1198691"/>
              <a:ext cx="869669" cy="1059810"/>
              <a:chOff x="6656597" y="1198691"/>
              <a:chExt cx="869669" cy="1059810"/>
            </a:xfrm>
          </p:grpSpPr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74195">
                <a:off x="6656597" y="1198691"/>
                <a:ext cx="282793" cy="274596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41693">
                <a:off x="6825339" y="1445042"/>
                <a:ext cx="380528" cy="369498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50273">
                <a:off x="6976525" y="1724694"/>
                <a:ext cx="549741" cy="533807"/>
              </a:xfrm>
              <a:prstGeom prst="rect">
                <a:avLst/>
              </a:prstGeom>
            </p:spPr>
          </p:pic>
        </p:grpSp>
      </p:grpSp>
      <p:sp>
        <p:nvSpPr>
          <p:cNvPr id="74" name="TextBox 73"/>
          <p:cNvSpPr txBox="1"/>
          <p:nvPr/>
        </p:nvSpPr>
        <p:spPr>
          <a:xfrm>
            <a:off x="3586778" y="2165123"/>
            <a:ext cx="3583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Adaptation au </a:t>
            </a:r>
            <a:r>
              <a:rPr lang="fr-FR" sz="1200" strike="sngStrike" dirty="0" smtClean="0"/>
              <a:t>confinement</a:t>
            </a:r>
            <a:r>
              <a:rPr lang="fr-FR" dirty="0" smtClean="0"/>
              <a:t> changement</a:t>
            </a:r>
            <a:endParaRPr lang="fr-FR" dirty="0"/>
          </a:p>
        </p:txBody>
      </p:sp>
      <p:grpSp>
        <p:nvGrpSpPr>
          <p:cNvPr id="84" name="Groupe 83"/>
          <p:cNvGrpSpPr/>
          <p:nvPr/>
        </p:nvGrpSpPr>
        <p:grpSpPr>
          <a:xfrm>
            <a:off x="2236212" y="4710720"/>
            <a:ext cx="982515" cy="1321067"/>
            <a:chOff x="2236212" y="4888520"/>
            <a:chExt cx="982515" cy="1321067"/>
          </a:xfrm>
        </p:grpSpPr>
        <p:sp>
          <p:nvSpPr>
            <p:cNvPr id="152" name="Rectangle 151"/>
            <p:cNvSpPr/>
            <p:nvPr/>
          </p:nvSpPr>
          <p:spPr>
            <a:xfrm>
              <a:off x="2236212" y="4901406"/>
              <a:ext cx="982515" cy="11149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24223" y="4888520"/>
              <a:ext cx="621330" cy="976943"/>
              <a:chOff x="1204490" y="3750619"/>
              <a:chExt cx="1131546" cy="1779177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90" y="4398250"/>
                <a:ext cx="1131546" cy="1131546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289524" y="3750619"/>
                <a:ext cx="926714" cy="672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i="1" dirty="0" smtClean="0"/>
                  <a:t>JPA</a:t>
                </a:r>
                <a:endParaRPr lang="fr-FR" b="1" i="1" dirty="0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365270" y="5898633"/>
              <a:ext cx="729423" cy="310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ORM</a:t>
              </a:r>
              <a:endParaRPr lang="fr-FR" dirty="0"/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8980074" y="4701213"/>
            <a:ext cx="1934017" cy="639535"/>
            <a:chOff x="8980074" y="4701213"/>
            <a:chExt cx="1934017" cy="639535"/>
          </a:xfrm>
        </p:grpSpPr>
        <p:grpSp>
          <p:nvGrpSpPr>
            <p:cNvPr id="28" name="Groupe 27"/>
            <p:cNvGrpSpPr/>
            <p:nvPr/>
          </p:nvGrpSpPr>
          <p:grpSpPr>
            <a:xfrm>
              <a:off x="8980074" y="4701213"/>
              <a:ext cx="1934017" cy="639535"/>
              <a:chOff x="8980074" y="4701213"/>
              <a:chExt cx="1934017" cy="63953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980074" y="4833227"/>
                <a:ext cx="163455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</a:t>
                </a:r>
                <a:r>
                  <a:rPr lang="fr-FR" dirty="0" smtClean="0"/>
                  <a:t>omposants      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0274556" y="4701213"/>
                <a:ext cx="639535" cy="6395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10442802" y="4796791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5</a:t>
              </a: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9282555" y="5228385"/>
            <a:ext cx="1055032" cy="950564"/>
            <a:chOff x="9282555" y="5355385"/>
            <a:chExt cx="1055032" cy="950564"/>
          </a:xfrm>
        </p:grpSpPr>
        <p:grpSp>
          <p:nvGrpSpPr>
            <p:cNvPr id="31" name="Groupe 30"/>
            <p:cNvGrpSpPr/>
            <p:nvPr/>
          </p:nvGrpSpPr>
          <p:grpSpPr>
            <a:xfrm>
              <a:off x="9282555" y="5355385"/>
              <a:ext cx="1055032" cy="950564"/>
              <a:chOff x="9282555" y="5355385"/>
              <a:chExt cx="1055032" cy="95056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282555" y="5355385"/>
                <a:ext cx="105503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fonctions</a:t>
                </a: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9483528" y="5666414"/>
                <a:ext cx="639535" cy="6395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9564690" y="5761992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 smtClean="0"/>
                <a:t>20</a:t>
              </a:r>
              <a:endParaRPr lang="fr-FR" sz="2400" b="1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10878383" y="3681296"/>
            <a:ext cx="1191188" cy="1653499"/>
            <a:chOff x="10878383" y="3808296"/>
            <a:chExt cx="1191188" cy="165349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383" y="3808296"/>
              <a:ext cx="304587" cy="32270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84" y="3819429"/>
              <a:ext cx="304587" cy="3227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9014" y="3819429"/>
              <a:ext cx="304587" cy="32270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970" y="3819429"/>
              <a:ext cx="215891" cy="322705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10956795" y="5128388"/>
              <a:ext cx="1032532" cy="333407"/>
              <a:chOff x="10956795" y="5128388"/>
              <a:chExt cx="1032532" cy="33340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4653" y="5128388"/>
                <a:ext cx="304674" cy="327138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10956795" y="5184796"/>
                <a:ext cx="8202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accent2"/>
                    </a:solidFill>
                  </a:rPr>
                  <a:t>MATERIAL</a:t>
                </a:r>
                <a:endParaRPr lang="fr-F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9324676" y="3640931"/>
            <a:ext cx="932178" cy="940140"/>
            <a:chOff x="9324676" y="3767931"/>
            <a:chExt cx="932178" cy="940140"/>
          </a:xfrm>
        </p:grpSpPr>
        <p:grpSp>
          <p:nvGrpSpPr>
            <p:cNvPr id="27" name="Groupe 26"/>
            <p:cNvGrpSpPr/>
            <p:nvPr/>
          </p:nvGrpSpPr>
          <p:grpSpPr>
            <a:xfrm>
              <a:off x="9324676" y="3767931"/>
              <a:ext cx="932178" cy="940140"/>
              <a:chOff x="9324676" y="3767931"/>
              <a:chExt cx="932178" cy="9401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9324676" y="4338739"/>
                <a:ext cx="93217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services</a:t>
                </a: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480484" y="3767931"/>
                <a:ext cx="639535" cy="6395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9648730" y="3863509"/>
              <a:ext cx="3401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2</a:t>
              </a:r>
            </a:p>
          </p:txBody>
        </p:sp>
      </p:grpSp>
      <p:grpSp>
        <p:nvGrpSpPr>
          <p:cNvPr id="173" name="Groupe 172"/>
          <p:cNvGrpSpPr/>
          <p:nvPr/>
        </p:nvGrpSpPr>
        <p:grpSpPr>
          <a:xfrm>
            <a:off x="11055424" y="2144470"/>
            <a:ext cx="1049182" cy="558305"/>
            <a:chOff x="8133461" y="2924653"/>
            <a:chExt cx="1537207" cy="751265"/>
          </a:xfrm>
        </p:grpSpPr>
        <p:pic>
          <p:nvPicPr>
            <p:cNvPr id="174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461" y="2924653"/>
              <a:ext cx="753630" cy="75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" name="Picture 8" descr="Cloud Server Hosting | Virtual Cloud Private Servers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9730" y="2990340"/>
              <a:ext cx="770938" cy="619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" y="5750884"/>
            <a:ext cx="420939" cy="43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1" y="5603216"/>
            <a:ext cx="420939" cy="43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Groupe 85"/>
          <p:cNvGrpSpPr/>
          <p:nvPr/>
        </p:nvGrpSpPr>
        <p:grpSpPr>
          <a:xfrm>
            <a:off x="3522708" y="2492653"/>
            <a:ext cx="3132652" cy="1550760"/>
            <a:chOff x="3522708" y="2568853"/>
            <a:chExt cx="3132652" cy="1550760"/>
          </a:xfrm>
        </p:grpSpPr>
        <p:pic>
          <p:nvPicPr>
            <p:cNvPr id="172" name="Picture 15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12" y="2568853"/>
              <a:ext cx="2667875" cy="1143375"/>
            </a:xfrm>
            <a:prstGeom prst="rect">
              <a:avLst/>
            </a:prstGeom>
          </p:spPr>
        </p:pic>
        <p:sp>
          <p:nvSpPr>
            <p:cNvPr id="176" name="TextBox 20"/>
            <p:cNvSpPr txBox="1"/>
            <p:nvPr/>
          </p:nvSpPr>
          <p:spPr>
            <a:xfrm>
              <a:off x="3522708" y="3473282"/>
              <a:ext cx="3132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Gestion de question et de QCM</a:t>
              </a:r>
            </a:p>
            <a:p>
              <a:pPr algn="ctr"/>
              <a:r>
                <a:rPr lang="fr-FR" dirty="0" smtClean="0"/>
                <a:t>Passage de QCM</a:t>
              </a:r>
            </a:p>
          </p:txBody>
        </p:sp>
      </p:grpSp>
      <p:pic>
        <p:nvPicPr>
          <p:cNvPr id="178" name="Picture 5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17" y="2718085"/>
            <a:ext cx="1245653" cy="12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Left-Right Arrow 60"/>
          <p:cNvSpPr/>
          <p:nvPr/>
        </p:nvSpPr>
        <p:spPr>
          <a:xfrm>
            <a:off x="3137115" y="5169921"/>
            <a:ext cx="707711" cy="502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extBox 20"/>
          <p:cNvSpPr txBox="1"/>
          <p:nvPr/>
        </p:nvSpPr>
        <p:spPr>
          <a:xfrm>
            <a:off x="8525710" y="2673346"/>
            <a:ext cx="3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FF0000"/>
                </a:solidFill>
              </a:rPr>
              <a:t>https://github.com/TeamLBnantes</a:t>
            </a:r>
            <a:endParaRPr lang="fr-FR" sz="1400" b="1" i="1" dirty="0" smtClean="0">
              <a:solidFill>
                <a:srgbClr val="FF0000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-4879" y="6505393"/>
            <a:ext cx="12089519" cy="307777"/>
            <a:chOff x="-4879" y="6505393"/>
            <a:chExt cx="12089519" cy="307777"/>
          </a:xfrm>
        </p:grpSpPr>
        <p:sp>
          <p:nvSpPr>
            <p:cNvPr id="180" name="ZoneTexte 179"/>
            <p:cNvSpPr txBox="1"/>
            <p:nvPr/>
          </p:nvSpPr>
          <p:spPr>
            <a:xfrm>
              <a:off x="-4879" y="6505393"/>
              <a:ext cx="348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i="1" dirty="0"/>
                <a:t>https://homer.iguane.org/AppQCMMono</a:t>
              </a:r>
              <a:r>
                <a:rPr lang="fr-FR" sz="1400" b="1" i="1" dirty="0" smtClean="0"/>
                <a:t>/</a:t>
              </a:r>
              <a:endParaRPr lang="fr-FR" sz="1400" b="1" i="1" dirty="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9460289" y="6505393"/>
              <a:ext cx="2624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i="1" dirty="0"/>
                <a:t>https://</a:t>
              </a:r>
              <a:r>
                <a:rPr lang="fr-FR" sz="1400" b="1" i="1" dirty="0" smtClean="0"/>
                <a:t>homer.iguane.org:4200</a:t>
              </a:r>
              <a:endParaRPr lang="fr-FR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56" grpId="0" animBg="1"/>
      <p:bldP spid="74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80" y="0"/>
            <a:ext cx="9739086" cy="69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81000" y="6248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https://homer.iguane.org/AppQCMMono</a:t>
            </a:r>
            <a:r>
              <a:rPr lang="fr-FR" b="1" i="1" dirty="0" smtClean="0"/>
              <a:t>/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41554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171</Words>
  <Application>Microsoft Office PowerPoint</Application>
  <PresentationFormat>Personnalisé</PresentationFormat>
  <Paragraphs>80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vbillard vbillard</dc:creator>
  <cp:lastModifiedBy>laurent Boureau</cp:lastModifiedBy>
  <cp:revision>60</cp:revision>
  <dcterms:created xsi:type="dcterms:W3CDTF">2020-05-18T20:12:42Z</dcterms:created>
  <dcterms:modified xsi:type="dcterms:W3CDTF">2020-05-21T13:07:23Z</dcterms:modified>
</cp:coreProperties>
</file>