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014" r:id="rId1"/>
  </p:sldMasterIdLst>
  <p:notesMasterIdLst>
    <p:notesMasterId r:id="rId22"/>
  </p:notesMasterIdLst>
  <p:sldIdLst>
    <p:sldId id="256" r:id="rId2"/>
    <p:sldId id="257" r:id="rId3"/>
    <p:sldId id="285" r:id="rId4"/>
    <p:sldId id="258" r:id="rId5"/>
    <p:sldId id="259" r:id="rId6"/>
    <p:sldId id="260" r:id="rId7"/>
    <p:sldId id="261" r:id="rId8"/>
    <p:sldId id="278" r:id="rId9"/>
    <p:sldId id="279" r:id="rId10"/>
    <p:sldId id="280" r:id="rId11"/>
    <p:sldId id="286" r:id="rId12"/>
    <p:sldId id="283" r:id="rId13"/>
    <p:sldId id="284" r:id="rId14"/>
    <p:sldId id="266" r:id="rId15"/>
    <p:sldId id="276" r:id="rId16"/>
    <p:sldId id="277" r:id="rId17"/>
    <p:sldId id="269" r:id="rId18"/>
    <p:sldId id="281" r:id="rId19"/>
    <p:sldId id="282" r:id="rId20"/>
    <p:sldId id="267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8"/>
    <p:restoredTop sz="95179"/>
  </p:normalViewPr>
  <p:slideViewPr>
    <p:cSldViewPr snapToGrid="0" snapToObjects="1">
      <p:cViewPr>
        <p:scale>
          <a:sx n="106" d="100"/>
          <a:sy n="106" d="100"/>
        </p:scale>
        <p:origin x="136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71071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724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63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225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58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1362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598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887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479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01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996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434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218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8410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75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290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477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01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981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488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30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5851" y="1058711"/>
            <a:ext cx="6972300" cy="302607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851910" y="950798"/>
            <a:ext cx="1440180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937635" y="950798"/>
            <a:ext cx="1268730" cy="483971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1568447"/>
            <a:ext cx="6801440" cy="19431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5400" b="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3511547"/>
            <a:ext cx="6803136" cy="3429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spc="60" baseline="0">
                <a:solidFill>
                  <a:schemeClr val="tx2">
                    <a:lumMod val="7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89070" y="1005942"/>
            <a:ext cx="1165860" cy="395410"/>
          </a:xfrm>
          <a:prstGeom prst="rect">
            <a:avLst/>
          </a:prstGeom>
        </p:spPr>
        <p:txBody>
          <a:bodyPr/>
          <a:lstStyle>
            <a:lvl1pPr algn="ctr">
              <a:defRPr sz="975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61BF238-8075-0549-AF03-FB7E63399B94}" type="datetimeFigureOut">
              <a:rPr lang="en-US" smtClean="0"/>
              <a:t>3/29/16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090422" y="3909060"/>
            <a:ext cx="4429125" cy="17145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3909060"/>
            <a:ext cx="1583911" cy="1714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69533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2098" y="4660901"/>
            <a:ext cx="2057400" cy="192024"/>
          </a:xfrm>
          <a:prstGeom prst="rect">
            <a:avLst/>
          </a:prstGeom>
        </p:spPr>
        <p:txBody>
          <a:bodyPr/>
          <a:lstStyle/>
          <a:p>
            <a:fld id="{A61BF238-8075-0549-AF03-FB7E63399B94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7470" y="4660901"/>
            <a:ext cx="3909060" cy="1920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3406318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571500"/>
            <a:ext cx="1771650" cy="3943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571500"/>
            <a:ext cx="6057900" cy="3943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2098" y="4660901"/>
            <a:ext cx="2057400" cy="192024"/>
          </a:xfrm>
          <a:prstGeom prst="rect">
            <a:avLst/>
          </a:prstGeom>
        </p:spPr>
        <p:txBody>
          <a:bodyPr/>
          <a:lstStyle/>
          <a:p>
            <a:fld id="{A61BF238-8075-0549-AF03-FB7E63399B94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7470" y="4660901"/>
            <a:ext cx="3909060" cy="1920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646550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defRPr sz="1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191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2098" y="4660901"/>
            <a:ext cx="2057400" cy="192024"/>
          </a:xfrm>
          <a:prstGeom prst="rect">
            <a:avLst/>
          </a:prstGeom>
        </p:spPr>
        <p:txBody>
          <a:bodyPr/>
          <a:lstStyle/>
          <a:p>
            <a:fld id="{A61BF238-8075-0549-AF03-FB7E63399B94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7470" y="4660901"/>
            <a:ext cx="3909060" cy="1920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2854908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838" y="0"/>
            <a:ext cx="9144000" cy="51435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5851" y="1058711"/>
            <a:ext cx="6972300" cy="302607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851910" y="950798"/>
            <a:ext cx="144018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937635" y="950798"/>
            <a:ext cx="1268730" cy="483971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1570732"/>
            <a:ext cx="6803136" cy="1940814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540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3511547"/>
            <a:ext cx="6803136" cy="3429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1975247" algn="l"/>
              </a:tabLst>
              <a:defRPr sz="1200">
                <a:solidFill>
                  <a:schemeClr val="tx2"/>
                </a:solidFill>
                <a:effectLst/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91356" y="1008377"/>
            <a:ext cx="1165860" cy="397764"/>
          </a:xfrm>
          <a:prstGeom prst="rect">
            <a:avLst/>
          </a:prstGeom>
        </p:spPr>
        <p:txBody>
          <a:bodyPr/>
          <a:lstStyle>
            <a:lvl1pPr algn="ctr">
              <a:defRPr lang="en-US" sz="975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61BF238-8075-0549-AF03-FB7E63399B94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0422" y="3909060"/>
            <a:ext cx="4430268" cy="17145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3909060"/>
            <a:ext cx="1584198" cy="171450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552479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77340"/>
            <a:ext cx="3566160" cy="28117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7740" y="1577340"/>
            <a:ext cx="3566160" cy="28117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2098" y="4660901"/>
            <a:ext cx="2057400" cy="192024"/>
          </a:xfrm>
          <a:prstGeom prst="rect">
            <a:avLst/>
          </a:prstGeom>
        </p:spPr>
        <p:txBody>
          <a:bodyPr/>
          <a:lstStyle/>
          <a:p>
            <a:fld id="{A61BF238-8075-0549-AF03-FB7E63399B94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17470" y="4660901"/>
            <a:ext cx="3909060" cy="1920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4661262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350" b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135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66924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002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350" b="0">
                <a:solidFill>
                  <a:schemeClr val="tx2"/>
                </a:solidFill>
              </a:defRPr>
            </a:lvl1pPr>
            <a:lvl2pPr marL="342900" indent="0">
              <a:buNone/>
              <a:defRPr sz="135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0026" y="2067436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92098" y="4660901"/>
            <a:ext cx="2057400" cy="192024"/>
          </a:xfrm>
          <a:prstGeom prst="rect">
            <a:avLst/>
          </a:prstGeom>
        </p:spPr>
        <p:txBody>
          <a:bodyPr/>
          <a:lstStyle/>
          <a:p>
            <a:fld id="{A61BF238-8075-0549-AF03-FB7E63399B94}" type="datetimeFigureOut">
              <a:rPr lang="en-US" smtClean="0"/>
              <a:t>3/29/16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17470" y="4660901"/>
            <a:ext cx="3909060" cy="1920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5257720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92098" y="4660901"/>
            <a:ext cx="2057400" cy="192024"/>
          </a:xfrm>
          <a:prstGeom prst="rect">
            <a:avLst/>
          </a:prstGeom>
        </p:spPr>
        <p:txBody>
          <a:bodyPr/>
          <a:lstStyle/>
          <a:p>
            <a:fld id="{A61BF238-8075-0549-AF03-FB7E63399B94}" type="datetimeFigureOut">
              <a:rPr lang="en-US" smtClean="0"/>
              <a:t>3/29/16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17470" y="4660901"/>
            <a:ext cx="3909060" cy="1920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26747462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92098" y="4660901"/>
            <a:ext cx="2057400" cy="192024"/>
          </a:xfrm>
          <a:prstGeom prst="rect">
            <a:avLst/>
          </a:prstGeom>
        </p:spPr>
        <p:txBody>
          <a:bodyPr/>
          <a:lstStyle/>
          <a:p>
            <a:fld id="{A61BF238-8075-0549-AF03-FB7E63399B94}" type="datetimeFigureOut">
              <a:rPr lang="en-US" smtClean="0"/>
              <a:t>3/29/16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17470" y="4660901"/>
            <a:ext cx="3909060" cy="1920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577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765290" y="178308"/>
            <a:ext cx="2194560" cy="47868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455544"/>
            <a:ext cx="1823085" cy="1234440"/>
          </a:xfrm>
        </p:spPr>
        <p:txBody>
          <a:bodyPr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457200"/>
            <a:ext cx="5829300" cy="4000500"/>
          </a:xfrm>
        </p:spPr>
        <p:txBody>
          <a:bodyPr/>
          <a:lstStyle>
            <a:lvl1pPr>
              <a:defRPr sz="1425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1714500"/>
            <a:ext cx="1823085" cy="26289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292098" y="4660901"/>
            <a:ext cx="2057400" cy="192024"/>
          </a:xfrm>
          <a:prstGeom prst="rect">
            <a:avLst/>
          </a:prstGeom>
        </p:spPr>
        <p:txBody>
          <a:bodyPr/>
          <a:lstStyle/>
          <a:p>
            <a:fld id="{A61BF238-8075-0549-AF03-FB7E63399B94}" type="datetimeFigureOut">
              <a:rPr lang="en-US" smtClean="0"/>
              <a:t>3/29/16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17470" y="4660901"/>
            <a:ext cx="3909060" cy="192024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7546" y="4670298"/>
            <a:ext cx="1097280" cy="19202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8160" y="281178"/>
            <a:ext cx="1988820" cy="4581144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37194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8308"/>
            <a:ext cx="2194560" cy="47868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452628"/>
            <a:ext cx="1824228" cy="1234440"/>
          </a:xfrm>
        </p:spPr>
        <p:txBody>
          <a:bodyPr anchor="b">
            <a:noAutofit/>
          </a:bodyPr>
          <a:lstStyle>
            <a:lvl1pPr algn="l">
              <a:defRPr sz="21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8308"/>
            <a:ext cx="6398514" cy="4786884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1714500"/>
            <a:ext cx="1824228" cy="262661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2098" y="4660901"/>
            <a:ext cx="2057400" cy="1920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61BF238-8075-0549-AF03-FB7E63399B94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17470" y="4660901"/>
            <a:ext cx="3909060" cy="192024"/>
          </a:xfrm>
          <a:prstGeom prst="rect">
            <a:avLst/>
          </a:prstGeom>
        </p:spPr>
        <p:txBody>
          <a:bodyPr/>
          <a:lstStyle>
            <a:lvl1pPr marL="0" algn="r" defTabSz="685800" rtl="0" eaLnBrk="1" latinLnBrk="0" hangingPunct="1">
              <a:defRPr lang="en-US" sz="75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4670298"/>
            <a:ext cx="1097280" cy="19202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68160" y="281178"/>
            <a:ext cx="1988820" cy="4581144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586446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8308"/>
            <a:ext cx="8791956" cy="4786884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481946"/>
            <a:ext cx="7543800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77340"/>
            <a:ext cx="75438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3812" y="3812741"/>
            <a:ext cx="1266130" cy="8815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/>
              <a:t>‹#›</a:t>
            </a:fld>
            <a:endParaRPr lang="en" sz="10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892" y="281178"/>
            <a:ext cx="8586216" cy="458114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92476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6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37160" indent="-137160" algn="l" defTabSz="685800" rtl="0" eaLnBrk="1" latinLnBrk="0" hangingPunct="1">
        <a:lnSpc>
          <a:spcPct val="100000"/>
        </a:lnSpc>
        <a:spcBef>
          <a:spcPts val="67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A</a:t>
            </a:r>
            <a:r>
              <a:rPr lang="en-US" dirty="0" smtClean="0"/>
              <a:t>3</a:t>
            </a:r>
            <a:r>
              <a:rPr lang="en" dirty="0" smtClean="0"/>
              <a:t> </a:t>
            </a:r>
            <a:r>
              <a:rPr lang="en" dirty="0"/>
              <a:t>Project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Abhishek, Ankita, Rajat, Tang, Zhong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Quality </a:t>
            </a:r>
            <a:r>
              <a:rPr lang="en" dirty="0" smtClean="0"/>
              <a:t>Attribute</a:t>
            </a:r>
            <a:r>
              <a:rPr lang="en-US" dirty="0"/>
              <a:t>s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 dirty="0"/>
          </a:p>
        </p:txBody>
      </p:sp>
      <p:sp>
        <p:nvSpPr>
          <p:cNvPr id="95" name="Shape 95"/>
          <p:cNvSpPr txBox="1"/>
          <p:nvPr/>
        </p:nvSpPr>
        <p:spPr>
          <a:xfrm>
            <a:off x="473200" y="1244725"/>
            <a:ext cx="8359200" cy="33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 b="1" dirty="0" smtClean="0">
                <a:latin typeface="Garamond" charset="0"/>
                <a:ea typeface="Garamond" charset="0"/>
                <a:cs typeface="Garamond" charset="0"/>
              </a:rPr>
              <a:t>Reliability</a:t>
            </a:r>
            <a:endParaRPr lang="en" sz="1600" b="1" dirty="0" smtClean="0">
              <a:latin typeface="Garamond" charset="0"/>
              <a:ea typeface="Garamond" charset="0"/>
              <a:cs typeface="Garamond" charset="0"/>
            </a:endParaRPr>
          </a:p>
          <a:p>
            <a:pPr lvl="0"/>
            <a:r>
              <a:rPr lang="en-US" sz="1600" dirty="0" smtClean="0">
                <a:latin typeface="Garamond" charset="0"/>
                <a:ea typeface="Garamond" charset="0"/>
                <a:cs typeface="Garamond" charset="0"/>
              </a:rPr>
              <a:t>The system should notify the user of not receiving messages from a sensor</a:t>
            </a:r>
            <a:r>
              <a:rPr lang="en-US" sz="1600" dirty="0">
                <a:latin typeface="Garamond" charset="0"/>
                <a:ea typeface="Garamond" charset="0"/>
                <a:cs typeface="Garamond" charset="0"/>
              </a:rPr>
              <a:t> after 3 </a:t>
            </a:r>
            <a:r>
              <a:rPr lang="en-US" sz="1600" dirty="0" smtClean="0">
                <a:latin typeface="Garamond" charset="0"/>
                <a:ea typeface="Garamond" charset="0"/>
                <a:cs typeface="Garamond" charset="0"/>
              </a:rPr>
              <a:t>cycles of that sensor.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634054"/>
              </p:ext>
            </p:extLst>
          </p:nvPr>
        </p:nvGraphicFramePr>
        <p:xfrm>
          <a:off x="473200" y="1912779"/>
          <a:ext cx="6411694" cy="2768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200"/>
                <a:gridCol w="4666494"/>
              </a:tblGrid>
              <a:tr h="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Source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Monitor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Stimulus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 receiving messages</a:t>
                      </a:r>
                      <a:r>
                        <a:rPr lang="en-US" sz="1600" baseline="0" dirty="0" smtClean="0"/>
                        <a:t> from a sensor after 3 cycles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Environment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Normal operation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Artifact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Monitor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Response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Notify user and continue to collect</a:t>
                      </a:r>
                      <a:r>
                        <a:rPr lang="en-US" sz="1600" baseline="0" dirty="0" smtClean="0"/>
                        <a:t> messages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Response measure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106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Quality </a:t>
            </a:r>
            <a:r>
              <a:rPr lang="en" dirty="0" smtClean="0"/>
              <a:t>Attribute</a:t>
            </a:r>
            <a:r>
              <a:rPr lang="en-US" dirty="0"/>
              <a:t>s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95" name="Shape 95"/>
          <p:cNvSpPr txBox="1"/>
          <p:nvPr/>
        </p:nvSpPr>
        <p:spPr>
          <a:xfrm>
            <a:off x="473200" y="1244725"/>
            <a:ext cx="8359200" cy="33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 b="1" dirty="0" smtClean="0">
                <a:latin typeface="Garamond" charset="0"/>
                <a:ea typeface="Garamond" charset="0"/>
                <a:cs typeface="Garamond" charset="0"/>
              </a:rPr>
              <a:t>Reliability</a:t>
            </a:r>
            <a:endParaRPr lang="en" sz="1600" b="1" dirty="0" smtClean="0">
              <a:latin typeface="Garamond" charset="0"/>
              <a:ea typeface="Garamond" charset="0"/>
              <a:cs typeface="Garamond" charset="0"/>
            </a:endParaRPr>
          </a:p>
          <a:p>
            <a:pPr lvl="0"/>
            <a:r>
              <a:rPr lang="en-US" sz="1600" dirty="0" smtClean="0">
                <a:latin typeface="Garamond" charset="0"/>
                <a:ea typeface="Garamond" charset="0"/>
                <a:cs typeface="Garamond" charset="0"/>
              </a:rPr>
              <a:t>The monitor should notify the user if it doesn’t receive an acknowledgement from the controller after the monitor sends a message to the controller.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489455"/>
              </p:ext>
            </p:extLst>
          </p:nvPr>
        </p:nvGraphicFramePr>
        <p:xfrm>
          <a:off x="473200" y="2131219"/>
          <a:ext cx="6411694" cy="2768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200"/>
                <a:gridCol w="4666494"/>
              </a:tblGrid>
              <a:tr h="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Source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Monitor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Stimulus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 receiving acknowledgement</a:t>
                      </a:r>
                      <a:r>
                        <a:rPr lang="en-US" sz="1600" baseline="0" dirty="0" smtClean="0"/>
                        <a:t> from a controller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Environment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Normal operation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Artifact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Monitor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Response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Notify user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Response measure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After</a:t>
                      </a:r>
                      <a:r>
                        <a:rPr lang="en-US" sz="1600" baseline="0" dirty="0" smtClean="0"/>
                        <a:t> 2 seconds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8041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Quality </a:t>
            </a:r>
            <a:r>
              <a:rPr lang="en" dirty="0" smtClean="0"/>
              <a:t>Attribute</a:t>
            </a:r>
            <a:r>
              <a:rPr lang="en-US" dirty="0"/>
              <a:t>s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95" name="Shape 95"/>
          <p:cNvSpPr txBox="1"/>
          <p:nvPr/>
        </p:nvSpPr>
        <p:spPr>
          <a:xfrm>
            <a:off x="473200" y="1244725"/>
            <a:ext cx="8359200" cy="33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 b="1" dirty="0" smtClean="0">
                <a:latin typeface="Garamond" charset="0"/>
                <a:ea typeface="Garamond" charset="0"/>
                <a:cs typeface="Garamond" charset="0"/>
              </a:rPr>
              <a:t>Security</a:t>
            </a:r>
          </a:p>
          <a:p>
            <a:pPr lvl="0"/>
            <a:r>
              <a:rPr lang="en-US" sz="1600" dirty="0" smtClean="0">
                <a:latin typeface="Garamond" charset="0"/>
                <a:ea typeface="Garamond" charset="0"/>
                <a:cs typeface="Garamond" charset="0"/>
              </a:rPr>
              <a:t>The system should prevent unauthorized elements from connecting to the system</a:t>
            </a:r>
          </a:p>
          <a:p>
            <a:pPr lvl="0"/>
            <a:endParaRPr lang="en-US" sz="1600" dirty="0">
              <a:latin typeface="Garamond" charset="0"/>
              <a:ea typeface="Garamond" charset="0"/>
              <a:cs typeface="Garamond" charset="0"/>
            </a:endParaRPr>
          </a:p>
          <a:p>
            <a:pPr lvl="0"/>
            <a:r>
              <a:rPr lang="en-US" sz="1600" dirty="0" smtClean="0">
                <a:latin typeface="Garamond" charset="0"/>
                <a:ea typeface="Garamond" charset="0"/>
                <a:cs typeface="Garamond" charset="0"/>
              </a:rPr>
              <a:t>Cannot be achieved due to technical constraint </a:t>
            </a:r>
          </a:p>
        </p:txBody>
      </p:sp>
    </p:spTree>
    <p:extLst>
      <p:ext uri="{BB962C8B-B14F-4D97-AF65-F5344CB8AC3E}">
        <p14:creationId xmlns:p14="http://schemas.microsoft.com/office/powerpoint/2010/main" val="2444546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Quality </a:t>
            </a:r>
            <a:r>
              <a:rPr lang="en" dirty="0" smtClean="0"/>
              <a:t>Attribute</a:t>
            </a:r>
            <a:r>
              <a:rPr lang="en-US" dirty="0"/>
              <a:t>s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95" name="Shape 95"/>
          <p:cNvSpPr txBox="1"/>
          <p:nvPr/>
        </p:nvSpPr>
        <p:spPr>
          <a:xfrm>
            <a:off x="473200" y="1244725"/>
            <a:ext cx="8359200" cy="33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 b="1" dirty="0" smtClean="0">
                <a:latin typeface="Garamond" charset="0"/>
                <a:ea typeface="Garamond" charset="0"/>
                <a:cs typeface="Garamond" charset="0"/>
              </a:rPr>
              <a:t>Security</a:t>
            </a:r>
          </a:p>
          <a:p>
            <a:pPr lvl="0"/>
            <a:r>
              <a:rPr lang="en-US" sz="1600" dirty="0" smtClean="0">
                <a:latin typeface="Garamond" charset="0"/>
                <a:ea typeface="Garamond" charset="0"/>
                <a:cs typeface="Garamond" charset="0"/>
              </a:rPr>
              <a:t>The system should ignore unrecognized messages and notify the users within the consoles (not creating new “security console”).</a:t>
            </a:r>
          </a:p>
          <a:p>
            <a:pPr lvl="0"/>
            <a:endParaRPr lang="en-US" sz="1600" dirty="0" smtClean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233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High level functional requirements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rgbClr val="000000"/>
                </a:solidFill>
              </a:rPr>
              <a:t>System A</a:t>
            </a:r>
          </a:p>
          <a:p>
            <a:pPr marL="662940" lvl="1" indent="-3556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rgbClr val="000000"/>
                </a:solidFill>
              </a:rPr>
              <a:t>Intrusion detection and monitoring</a:t>
            </a:r>
          </a:p>
          <a:p>
            <a:pPr marL="662940" lvl="1" indent="-3556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rgbClr val="000000"/>
                </a:solidFill>
              </a:rPr>
              <a:t>3 alarms: window break, door break, and motion detection.</a:t>
            </a:r>
          </a:p>
          <a:p>
            <a:pPr marL="662940" lvl="1" indent="-3556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rgbClr val="000000"/>
                </a:solidFill>
              </a:rPr>
              <a:t>Arm and disarm the system</a:t>
            </a:r>
          </a:p>
          <a:p>
            <a:pPr marL="662940" lvl="1" indent="-3556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rgbClr val="000000"/>
                </a:solidFill>
              </a:rPr>
              <a:t>Simulate security alerts</a:t>
            </a:r>
            <a:endParaRPr lang="en" sz="2000" dirty="0">
              <a:solidFill>
                <a:srgbClr val="000000"/>
              </a:solidFill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301318" y="4681009"/>
            <a:ext cx="7376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High level functional requirements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rgbClr val="000000"/>
                </a:solidFill>
              </a:rPr>
              <a:t>System B</a:t>
            </a:r>
          </a:p>
          <a:p>
            <a:pPr marL="662940" lvl="1" indent="-3556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rgbClr val="000000"/>
                </a:solidFill>
              </a:rPr>
              <a:t>Fire detection and monitoring</a:t>
            </a:r>
          </a:p>
          <a:p>
            <a:pPr marL="662940" lvl="1" indent="-3556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rgbClr val="000000"/>
                </a:solidFill>
              </a:rPr>
              <a:t>One fire alarm controller and one sprinkler controller</a:t>
            </a:r>
          </a:p>
          <a:p>
            <a:pPr marL="662940" lvl="1" indent="-3556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rgbClr val="000000"/>
                </a:solidFill>
              </a:rPr>
              <a:t>Display fire alarm</a:t>
            </a:r>
          </a:p>
          <a:p>
            <a:pPr marL="662940" lvl="1" indent="-3556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rgbClr val="000000"/>
                </a:solidFill>
              </a:rPr>
              <a:t>Confirm or cancel sprinkler action</a:t>
            </a:r>
          </a:p>
          <a:p>
            <a:pPr marL="662940" lvl="1" indent="-3556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rgbClr val="000000"/>
                </a:solidFill>
              </a:rPr>
              <a:t>Confirm automatically after 10s without response.</a:t>
            </a:r>
          </a:p>
          <a:p>
            <a:pPr marL="662940" lvl="1" indent="-3556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rgbClr val="000000"/>
                </a:solidFill>
              </a:rPr>
              <a:t>Turn off the sprinkler</a:t>
            </a:r>
            <a:endParaRPr lang="en" sz="2000" dirty="0">
              <a:solidFill>
                <a:srgbClr val="000000"/>
              </a:solidFill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346142" y="4681009"/>
            <a:ext cx="692808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878344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High level functional requirements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rgbClr val="000000"/>
                </a:solidFill>
              </a:rPr>
              <a:t>System C</a:t>
            </a:r>
          </a:p>
          <a:p>
            <a:pPr marL="662940" lvl="1" indent="-3556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rgbClr val="000000"/>
                </a:solidFill>
              </a:rPr>
              <a:t>Service maintenance console</a:t>
            </a:r>
          </a:p>
          <a:p>
            <a:pPr marL="662940" lvl="1" indent="-3556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rgbClr val="000000"/>
                </a:solidFill>
              </a:rPr>
              <a:t>List all elements and description</a:t>
            </a:r>
          </a:p>
          <a:p>
            <a:pPr marL="662940" lvl="1" indent="-3556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rgbClr val="000000"/>
                </a:solidFill>
              </a:rPr>
              <a:t>Detect a device not responding and notify the user</a:t>
            </a:r>
            <a:endParaRPr lang="en" sz="2000" dirty="0">
              <a:solidFill>
                <a:srgbClr val="000000"/>
              </a:solidFill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346142" y="4681009"/>
            <a:ext cx="692808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494475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Initial Architecture design</a:t>
            </a:r>
            <a:endParaRPr lang="en" dirty="0"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01600" lvl="0" indent="0" rtl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endParaRPr lang="en" sz="2000" dirty="0">
              <a:solidFill>
                <a:srgbClr val="000000"/>
              </a:solidFill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319248" y="4681009"/>
            <a:ext cx="719702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9" y="923936"/>
            <a:ext cx="8520599" cy="37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287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Initial Architecture design</a:t>
            </a:r>
            <a:endParaRPr lang="en" dirty="0"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01600" lvl="0" indent="0" rtl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endParaRPr lang="en" sz="2000" dirty="0">
              <a:solidFill>
                <a:srgbClr val="000000"/>
              </a:solidFill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319248" y="4681009"/>
            <a:ext cx="719702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926353"/>
            <a:ext cx="8520600" cy="37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09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Initial Architecture design</a:t>
            </a:r>
            <a:endParaRPr lang="en" dirty="0"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01600" lvl="0" indent="0" rtl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endParaRPr lang="en" sz="2000" dirty="0">
              <a:solidFill>
                <a:srgbClr val="000000"/>
              </a:solidFill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319248" y="4681009"/>
            <a:ext cx="719702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9" y="923936"/>
            <a:ext cx="8520599" cy="37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402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Index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AutoNum type="arabicPeriod"/>
            </a:pPr>
            <a:r>
              <a:rPr lang="en" dirty="0">
                <a:solidFill>
                  <a:srgbClr val="000000"/>
                </a:solidFill>
              </a:rPr>
              <a:t>Business Context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AutoNum type="arabicPeriod"/>
            </a:pPr>
            <a:r>
              <a:rPr lang="en" dirty="0">
                <a:solidFill>
                  <a:srgbClr val="000000"/>
                </a:solidFill>
              </a:rPr>
              <a:t>Business constraints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AutoNum type="arabicPeriod"/>
            </a:pPr>
            <a:r>
              <a:rPr lang="en" dirty="0">
                <a:solidFill>
                  <a:srgbClr val="000000"/>
                </a:solidFill>
              </a:rPr>
              <a:t>Technical constraints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AutoNum type="arabicPeriod"/>
            </a:pPr>
            <a:r>
              <a:rPr lang="en" dirty="0">
                <a:solidFill>
                  <a:srgbClr val="000000"/>
                </a:solidFill>
              </a:rPr>
              <a:t>Quality attributes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AutoNum type="arabicPeriod"/>
            </a:pPr>
            <a:r>
              <a:rPr lang="en" dirty="0">
                <a:solidFill>
                  <a:srgbClr val="000000"/>
                </a:solidFill>
              </a:rPr>
              <a:t>High level functional </a:t>
            </a:r>
            <a:r>
              <a:rPr lang="en" dirty="0" smtClean="0">
                <a:solidFill>
                  <a:srgbClr val="000000"/>
                </a:solidFill>
              </a:rPr>
              <a:t>requirements</a:t>
            </a:r>
            <a:endParaRPr lang="en-US" dirty="0" smtClean="0">
              <a:solidFill>
                <a:srgbClr val="000000"/>
              </a:solidFill>
            </a:endParaRP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Initial Architecture design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Q&amp;A</a:t>
            </a:r>
            <a:endParaRPr lang="en" dirty="0">
              <a:solidFill>
                <a:srgbClr val="000000"/>
              </a:solidFill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3857600" y="1851650"/>
            <a:ext cx="2067599" cy="69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latin typeface="Ubuntu"/>
                <a:ea typeface="Ubuntu"/>
                <a:cs typeface="Ubuntu"/>
                <a:sym typeface="Ubuntu"/>
              </a:rPr>
              <a:t>QA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014996" y="4460033"/>
            <a:ext cx="1023953" cy="61457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Assumptions</a:t>
            </a:r>
            <a:endParaRPr lang="en"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 err="1" smtClean="0">
                <a:solidFill>
                  <a:srgbClr val="000000"/>
                </a:solidFill>
              </a:rPr>
              <a:t>MessageManage</a:t>
            </a:r>
            <a:r>
              <a:rPr lang="en-US" dirty="0" smtClean="0">
                <a:solidFill>
                  <a:srgbClr val="000000"/>
                </a:solidFill>
              </a:rPr>
              <a:t> is deployed within the museum in a local network.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AutoNum type="arabicPeriod"/>
            </a:pPr>
            <a:endParaRPr lang="en-US" dirty="0" smtClean="0">
              <a:solidFill>
                <a:srgbClr val="000000"/>
              </a:solidFill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AutoNum type="arabicPeriod"/>
            </a:pPr>
            <a:endParaRPr sz="20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50022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Business Context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Environmental control</a:t>
            </a:r>
            <a:r>
              <a:rPr lang="en-US" smtClean="0">
                <a:solidFill>
                  <a:srgbClr val="000000"/>
                </a:solidFill>
              </a:rPr>
              <a:t>: </a:t>
            </a:r>
            <a:r>
              <a:rPr lang="en-US" smtClean="0">
                <a:solidFill>
                  <a:srgbClr val="000000"/>
                </a:solidFill>
              </a:rPr>
              <a:t>Heating</a:t>
            </a:r>
            <a:r>
              <a:rPr lang="en-US" dirty="0">
                <a:solidFill>
                  <a:srgbClr val="000000"/>
                </a:solidFill>
              </a:rPr>
              <a:t>, ventilation, and air conditioning (HVAC) </a:t>
            </a:r>
            <a:endParaRPr lang="en-US" dirty="0" smtClean="0">
              <a:solidFill>
                <a:srgbClr val="000000"/>
              </a:solidFill>
            </a:endParaRPr>
          </a:p>
          <a:p>
            <a:pPr marL="457200" lvl="0" indent="-228600"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Security: intrusion, motion, and fire.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Sensors, controllers, and monitors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AutoNum type="arabicPeriod"/>
            </a:pPr>
            <a:endParaRPr lang="en-US" dirty="0" smtClean="0">
              <a:solidFill>
                <a:srgbClr val="000000"/>
              </a:solidFill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AutoNum type="arabicPeriod"/>
            </a:pPr>
            <a:endParaRPr sz="20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Business constraints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Sensors, controllers, and monitors can be easily added during runtime.</a:t>
            </a:r>
            <a:endParaRPr lang="en" dirty="0">
              <a:solidFill>
                <a:srgbClr val="000000"/>
              </a:solidFill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Messages are delivered reliably in a timely fashion.</a:t>
            </a:r>
            <a:endParaRPr lang="en" dirty="0">
              <a:solidFill>
                <a:srgbClr val="000000"/>
              </a:solidFill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AutoNum type="arabicPeriod"/>
            </a:pPr>
            <a:r>
              <a:rPr lang="en" dirty="0">
                <a:solidFill>
                  <a:srgbClr val="000000"/>
                </a:solidFill>
              </a:rPr>
              <a:t>Limited resources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AutoNum type="arabicPeriod"/>
            </a:pPr>
            <a:r>
              <a:rPr lang="en" dirty="0">
                <a:solidFill>
                  <a:srgbClr val="000000"/>
                </a:solidFill>
              </a:rPr>
              <a:t>Fixed schedule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Technical constraints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Using Java, </a:t>
            </a:r>
            <a:r>
              <a:rPr lang="en-US" dirty="0" smtClean="0">
                <a:solidFill>
                  <a:srgbClr val="000000"/>
                </a:solidFill>
              </a:rPr>
              <a:t>RMI.</a:t>
            </a:r>
          </a:p>
          <a:p>
            <a:pPr marL="685800" indent="-457200"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Extending existing system</a:t>
            </a:r>
          </a:p>
          <a:p>
            <a:pPr marL="6858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dirty="0" err="1" smtClean="0">
                <a:solidFill>
                  <a:srgbClr val="000000"/>
                </a:solidFill>
              </a:rPr>
              <a:t>MessageManager</a:t>
            </a:r>
            <a:r>
              <a:rPr lang="en-US" dirty="0" smtClean="0">
                <a:solidFill>
                  <a:srgbClr val="000000"/>
                </a:solidFill>
              </a:rPr>
              <a:t> cannot be modified.</a:t>
            </a:r>
          </a:p>
          <a:p>
            <a:pPr marL="6858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Message format is already defined.</a:t>
            </a:r>
          </a:p>
          <a:p>
            <a:pPr marL="6858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Using simulators for sensors.</a:t>
            </a:r>
          </a:p>
          <a:p>
            <a:pPr marL="6858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Follow message-oriented architecture pattern.</a:t>
            </a:r>
          </a:p>
          <a:p>
            <a:pPr marL="6858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+mj-lt"/>
              <a:buAutoNum type="arabicPeriod"/>
            </a:pPr>
            <a:endParaRPr lang="en" dirty="0">
              <a:solidFill>
                <a:srgbClr val="000000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Quality </a:t>
            </a:r>
            <a:r>
              <a:rPr lang="en" dirty="0" smtClean="0"/>
              <a:t>Attribute</a:t>
            </a:r>
            <a:r>
              <a:rPr lang="en-US" dirty="0"/>
              <a:t>s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95" name="Shape 95"/>
          <p:cNvSpPr txBox="1"/>
          <p:nvPr/>
        </p:nvSpPr>
        <p:spPr>
          <a:xfrm>
            <a:off x="473200" y="1244725"/>
            <a:ext cx="8359200" cy="33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 b="1" dirty="0" smtClean="0">
                <a:latin typeface="Garamond" charset="0"/>
                <a:ea typeface="Garamond" charset="0"/>
                <a:cs typeface="Garamond" charset="0"/>
              </a:rPr>
              <a:t>Extensibility</a:t>
            </a:r>
            <a:endParaRPr lang="en" sz="1600" b="1" dirty="0" smtClean="0">
              <a:latin typeface="Garamond" charset="0"/>
              <a:ea typeface="Garamond" charset="0"/>
              <a:cs typeface="Garamond" charset="0"/>
            </a:endParaRPr>
          </a:p>
          <a:p>
            <a:pPr lvl="0"/>
            <a:r>
              <a:rPr lang="en-US" sz="1600" dirty="0" smtClean="0">
                <a:latin typeface="Garamond" charset="0"/>
                <a:ea typeface="Garamond" charset="0"/>
                <a:cs typeface="Garamond" charset="0"/>
              </a:rPr>
              <a:t>New elements can be added during runtime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506949"/>
              </p:ext>
            </p:extLst>
          </p:nvPr>
        </p:nvGraphicFramePr>
        <p:xfrm>
          <a:off x="473200" y="1912779"/>
          <a:ext cx="6411694" cy="2768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200"/>
                <a:gridCol w="4666494"/>
              </a:tblGrid>
              <a:tr h="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Source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Developers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Stimulus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</a:t>
                      </a:r>
                      <a:r>
                        <a:rPr lang="en-US" sz="1600" baseline="0" dirty="0" smtClean="0"/>
                        <a:t> new elements (sensors, controllers, or monitors)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Environment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Runtime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Artifact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system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Response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Allows</a:t>
                      </a:r>
                      <a:r>
                        <a:rPr lang="en-US" sz="1600" baseline="0" dirty="0" smtClean="0"/>
                        <a:t> to add the new elements and continue to operate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Response measure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new element</a:t>
                      </a:r>
                      <a:r>
                        <a:rPr lang="en-US" sz="1600" baseline="0" dirty="0" smtClean="0"/>
                        <a:t> is operational after X second.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Quality </a:t>
            </a:r>
            <a:r>
              <a:rPr lang="en" dirty="0" smtClean="0"/>
              <a:t>Attribute</a:t>
            </a:r>
            <a:r>
              <a:rPr lang="en-US" dirty="0"/>
              <a:t>s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95" name="Shape 95"/>
          <p:cNvSpPr txBox="1"/>
          <p:nvPr/>
        </p:nvSpPr>
        <p:spPr>
          <a:xfrm>
            <a:off x="473200" y="1244725"/>
            <a:ext cx="8359200" cy="33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 b="1" dirty="0" smtClean="0">
                <a:latin typeface="Garamond" charset="0"/>
                <a:ea typeface="Garamond" charset="0"/>
                <a:cs typeface="Garamond" charset="0"/>
              </a:rPr>
              <a:t>Performance</a:t>
            </a:r>
            <a:endParaRPr lang="en" sz="1600" b="1" dirty="0" smtClean="0">
              <a:latin typeface="Garamond" charset="0"/>
              <a:ea typeface="Garamond" charset="0"/>
              <a:cs typeface="Garamond" charset="0"/>
            </a:endParaRPr>
          </a:p>
          <a:p>
            <a:pPr lvl="0"/>
            <a:r>
              <a:rPr lang="en-US" sz="1600" dirty="0" smtClean="0">
                <a:latin typeface="Garamond" charset="0"/>
                <a:ea typeface="Garamond" charset="0"/>
                <a:cs typeface="Garamond" charset="0"/>
              </a:rPr>
              <a:t>Report to the user no more than 3 seconds after the sensor pushes data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406244"/>
              </p:ext>
            </p:extLst>
          </p:nvPr>
        </p:nvGraphicFramePr>
        <p:xfrm>
          <a:off x="473200" y="1912779"/>
          <a:ext cx="6411694" cy="2768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200"/>
                <a:gridCol w="4666494"/>
              </a:tblGrid>
              <a:tr h="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Source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Sensors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Stimulus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Send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data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Environment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Normal operation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Artifact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</a:t>
                      </a:r>
                      <a:r>
                        <a:rPr lang="en-US" sz="1600" baseline="0" dirty="0" smtClean="0"/>
                        <a:t> monitor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Response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Reports to</a:t>
                      </a:r>
                      <a:r>
                        <a:rPr lang="en-US" sz="1600" baseline="0" dirty="0" smtClean="0"/>
                        <a:t> the user / reflects the changes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Response measure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Within 3 seconds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0651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Quality </a:t>
            </a:r>
            <a:r>
              <a:rPr lang="en" dirty="0" smtClean="0"/>
              <a:t>Attribute</a:t>
            </a:r>
            <a:r>
              <a:rPr lang="en-US" dirty="0"/>
              <a:t>s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95" name="Shape 95"/>
          <p:cNvSpPr txBox="1"/>
          <p:nvPr/>
        </p:nvSpPr>
        <p:spPr>
          <a:xfrm>
            <a:off x="473200" y="1244725"/>
            <a:ext cx="8359200" cy="33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 b="1" dirty="0" smtClean="0">
                <a:latin typeface="Garamond" charset="0"/>
                <a:ea typeface="Garamond" charset="0"/>
                <a:cs typeface="Garamond" charset="0"/>
              </a:rPr>
              <a:t>Performance</a:t>
            </a:r>
            <a:endParaRPr lang="en" sz="1600" b="1" dirty="0" smtClean="0">
              <a:latin typeface="Garamond" charset="0"/>
              <a:ea typeface="Garamond" charset="0"/>
              <a:cs typeface="Garamond" charset="0"/>
            </a:endParaRPr>
          </a:p>
          <a:p>
            <a:pPr lvl="0"/>
            <a:r>
              <a:rPr lang="en-US" sz="1600" dirty="0" smtClean="0">
                <a:latin typeface="Garamond" charset="0"/>
                <a:ea typeface="Garamond" charset="0"/>
                <a:cs typeface="Garamond" charset="0"/>
              </a:rPr>
              <a:t>The user command from monitor should be executed by controllers within 3 seconds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189103"/>
              </p:ext>
            </p:extLst>
          </p:nvPr>
        </p:nvGraphicFramePr>
        <p:xfrm>
          <a:off x="473200" y="1912779"/>
          <a:ext cx="6411694" cy="2768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200"/>
                <a:gridCol w="4666494"/>
              </a:tblGrid>
              <a:tr h="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Source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Users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Stimulus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Issue</a:t>
                      </a:r>
                      <a:r>
                        <a:rPr lang="en-US" sz="1600" baseline="0" dirty="0" smtClean="0"/>
                        <a:t> a command using a monitor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Environment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Normal operation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Artifact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Controllers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Response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Execute the command</a:t>
                      </a:r>
                      <a:endParaRPr lang="en-US" sz="1600" dirty="0"/>
                    </a:p>
                  </a:txBody>
                  <a:tcPr/>
                </a:tc>
              </a:tr>
              <a:tr h="4055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Response measure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Within 3 seconds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0282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1611</TotalTime>
  <Words>537</Words>
  <Application>Microsoft Macintosh PowerPoint</Application>
  <PresentationFormat>On-screen Show (16:9)</PresentationFormat>
  <Paragraphs>156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Garamond</vt:lpstr>
      <vt:lpstr>Lato</vt:lpstr>
      <vt:lpstr>Ubuntu</vt:lpstr>
      <vt:lpstr>Savon</vt:lpstr>
      <vt:lpstr>A3 Project</vt:lpstr>
      <vt:lpstr>Index</vt:lpstr>
      <vt:lpstr>Assumptions</vt:lpstr>
      <vt:lpstr>Business Context</vt:lpstr>
      <vt:lpstr>Business constraints</vt:lpstr>
      <vt:lpstr>Technical constraints</vt:lpstr>
      <vt:lpstr>Quality Attributes</vt:lpstr>
      <vt:lpstr>Quality Attributes</vt:lpstr>
      <vt:lpstr>Quality Attributes</vt:lpstr>
      <vt:lpstr>Quality Attributes</vt:lpstr>
      <vt:lpstr>Quality Attributes</vt:lpstr>
      <vt:lpstr>Quality Attributes</vt:lpstr>
      <vt:lpstr>Quality Attributes</vt:lpstr>
      <vt:lpstr>High level functional requirements</vt:lpstr>
      <vt:lpstr>High level functional requirements</vt:lpstr>
      <vt:lpstr>High level functional requirements</vt:lpstr>
      <vt:lpstr>Initial Architecture design</vt:lpstr>
      <vt:lpstr>Initial Architecture design</vt:lpstr>
      <vt:lpstr>Initial Architecture design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A2 Project</dc:title>
  <cp:lastModifiedBy>Abhishek Singh</cp:lastModifiedBy>
  <cp:revision>196</cp:revision>
  <dcterms:modified xsi:type="dcterms:W3CDTF">2016-03-29T19:08:53Z</dcterms:modified>
</cp:coreProperties>
</file>