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1" r:id="rId3"/>
    <p:sldId id="334" r:id="rId4"/>
    <p:sldId id="259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288" r:id="rId13"/>
    <p:sldId id="266" r:id="rId14"/>
    <p:sldId id="344" r:id="rId15"/>
    <p:sldId id="263" r:id="rId16"/>
    <p:sldId id="287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6"/>
    <p:restoredTop sz="94660"/>
  </p:normalViewPr>
  <p:slideViewPr>
    <p:cSldViewPr snapToGrid="0" showGuides="1">
      <p:cViewPr>
        <p:scale>
          <a:sx n="66" d="100"/>
          <a:sy n="66" d="100"/>
        </p:scale>
        <p:origin x="-948" y="-1290"/>
      </p:cViewPr>
      <p:guideLst>
        <p:guide orient="horz" pos="2164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D34545C-1FDC-4C1B-8130-5127F986CC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F12D5B5-B410-4276-B04E-D9D711525EA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7" name="Oval 65_1"/>
          <p:cNvSpPr/>
          <p:nvPr/>
        </p:nvSpPr>
        <p:spPr>
          <a:xfrm>
            <a:off x="2871470" y="114935"/>
            <a:ext cx="6460490" cy="6127115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5364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6828" y="3572828"/>
            <a:ext cx="454977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rPr>
              <a:t>团队完成过程</a:t>
            </a:r>
            <a:endParaRPr lang="zh-CN" altLang="en-US" sz="40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宋体" panose="02010600030101010101" pitchFamily="2" charset="-122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365" name="文本框 62"/>
          <p:cNvSpPr txBox="1"/>
          <p:nvPr/>
        </p:nvSpPr>
        <p:spPr>
          <a:xfrm>
            <a:off x="3894455" y="601345"/>
            <a:ext cx="4401820" cy="2971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教务信息查询系统</a:t>
            </a:r>
            <a:endParaRPr lang="zh-CN" alt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662805" y="4695190"/>
            <a:ext cx="2877820" cy="492125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r>
              <a:rPr lang="en-US" altLang="zh-CN" sz="24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Live Really Hard </a:t>
            </a:r>
            <a:r>
              <a:rPr lang="zh-CN" altLang="en-US" sz="24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队</a:t>
            </a:r>
            <a:endParaRPr lang="zh-CN" altLang="en-US" sz="24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5367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653" y="3572828"/>
            <a:ext cx="3781425" cy="4445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5368" name="组合 11"/>
          <p:cNvGrpSpPr/>
          <p:nvPr/>
        </p:nvGrpSpPr>
        <p:grpSpPr>
          <a:xfrm>
            <a:off x="5728653" y="4488180"/>
            <a:ext cx="873125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661920"/>
            <a:ext cx="12192000" cy="419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4018915" y="4071620"/>
            <a:ext cx="4423410" cy="1376680"/>
          </a:xfrm>
          <a:prstGeom prst="horizontalScroll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10" name="文本框 26"/>
          <p:cNvSpPr txBox="1"/>
          <p:nvPr/>
        </p:nvSpPr>
        <p:spPr>
          <a:xfrm>
            <a:off x="4173855" y="4376420"/>
            <a:ext cx="41001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44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问题与挑战</a:t>
            </a:r>
            <a:endParaRPr lang="zh-CN" altLang="en-US" sz="44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3970" y="1755140"/>
            <a:ext cx="2006600" cy="2008188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5745480" y="2172653"/>
            <a:ext cx="69723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en-US" altLang="zh-CN" sz="40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7415" name="组合 4"/>
          <p:cNvGrpSpPr/>
          <p:nvPr/>
        </p:nvGrpSpPr>
        <p:grpSpPr>
          <a:xfrm>
            <a:off x="5643245" y="3242310"/>
            <a:ext cx="941705" cy="7620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Box 76"/>
          <p:cNvSpPr txBox="1"/>
          <p:nvPr/>
        </p:nvSpPr>
        <p:spPr>
          <a:xfrm>
            <a:off x="320675" y="107315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一、问题与挑战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3335" y="63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0" name="Rectangle 17"/>
          <p:cNvSpPr/>
          <p:nvPr/>
        </p:nvSpPr>
        <p:spPr>
          <a:xfrm>
            <a:off x="970280" y="1550035"/>
            <a:ext cx="2052320" cy="4246880"/>
          </a:xfrm>
          <a:prstGeom prst="rect">
            <a:avLst/>
          </a:prstGeom>
          <a:noFill/>
          <a:ln w="19050" cap="flat" cmpd="sng">
            <a:solidFill>
              <a:srgbClr val="407F3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1" name="Rectangle 17"/>
          <p:cNvSpPr/>
          <p:nvPr/>
        </p:nvSpPr>
        <p:spPr>
          <a:xfrm>
            <a:off x="3673475" y="1550670"/>
            <a:ext cx="2054225" cy="4246245"/>
          </a:xfrm>
          <a:prstGeom prst="rect">
            <a:avLst/>
          </a:prstGeom>
          <a:noFill/>
          <a:ln w="19050" cap="flat" cmpd="sng">
            <a:solidFill>
              <a:srgbClr val="407F3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2" name="Rectangle 17"/>
          <p:cNvSpPr/>
          <p:nvPr/>
        </p:nvSpPr>
        <p:spPr>
          <a:xfrm>
            <a:off x="6470650" y="1550670"/>
            <a:ext cx="2052955" cy="4246245"/>
          </a:xfrm>
          <a:prstGeom prst="rect">
            <a:avLst/>
          </a:prstGeom>
          <a:noFill/>
          <a:ln w="19050" cap="flat" cmpd="sng">
            <a:solidFill>
              <a:srgbClr val="407F3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3" name="Rectangle 17"/>
          <p:cNvSpPr/>
          <p:nvPr/>
        </p:nvSpPr>
        <p:spPr>
          <a:xfrm>
            <a:off x="9163050" y="1550035"/>
            <a:ext cx="2052955" cy="4246880"/>
          </a:xfrm>
          <a:prstGeom prst="rect">
            <a:avLst/>
          </a:prstGeom>
          <a:noFill/>
          <a:ln w="19050" cap="flat" cmpd="sng">
            <a:solidFill>
              <a:srgbClr val="407F3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4" name="Oval 7"/>
          <p:cNvSpPr/>
          <p:nvPr/>
        </p:nvSpPr>
        <p:spPr>
          <a:xfrm rot="2700000">
            <a:off x="4205923" y="1050608"/>
            <a:ext cx="950912" cy="939800"/>
          </a:xfrm>
          <a:prstGeom prst="rect">
            <a:avLst/>
          </a:prstGeom>
          <a:solidFill>
            <a:srgbClr val="407F35"/>
          </a:solidFill>
          <a:ln w="9525">
            <a:noFill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6" name="Oval 13"/>
          <p:cNvSpPr/>
          <p:nvPr/>
        </p:nvSpPr>
        <p:spPr>
          <a:xfrm rot="2700000">
            <a:off x="9695498" y="1050608"/>
            <a:ext cx="950912" cy="941387"/>
          </a:xfrm>
          <a:prstGeom prst="rect">
            <a:avLst/>
          </a:prstGeom>
          <a:solidFill>
            <a:srgbClr val="407F35"/>
          </a:solidFill>
          <a:ln w="9525">
            <a:noFill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7" name="Freeform 7"/>
          <p:cNvSpPr>
            <a:spLocks noEditPoints="1"/>
          </p:cNvSpPr>
          <p:nvPr/>
        </p:nvSpPr>
        <p:spPr>
          <a:xfrm>
            <a:off x="9916160" y="1296670"/>
            <a:ext cx="509588" cy="466725"/>
          </a:xfrm>
          <a:custGeom>
            <a:avLst/>
            <a:gdLst>
              <a:gd name="G0" fmla="val 0"/>
            </a:gdLst>
            <a:ahLst/>
            <a:cxnLst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8" name="Oval 4"/>
          <p:cNvSpPr/>
          <p:nvPr/>
        </p:nvSpPr>
        <p:spPr>
          <a:xfrm rot="2700000">
            <a:off x="1502410" y="1050608"/>
            <a:ext cx="950913" cy="941387"/>
          </a:xfrm>
          <a:prstGeom prst="rect">
            <a:avLst/>
          </a:prstGeom>
          <a:solidFill>
            <a:srgbClr val="407F35"/>
          </a:solidFill>
          <a:ln w="9525">
            <a:noFill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0" name="Oval 10"/>
          <p:cNvSpPr/>
          <p:nvPr/>
        </p:nvSpPr>
        <p:spPr>
          <a:xfrm rot="2700000">
            <a:off x="7003098" y="1050608"/>
            <a:ext cx="950912" cy="941387"/>
          </a:xfrm>
          <a:prstGeom prst="rect">
            <a:avLst/>
          </a:prstGeom>
          <a:solidFill>
            <a:srgbClr val="407F35"/>
          </a:solidFill>
          <a:ln w="9525">
            <a:noFill/>
          </a:ln>
        </p:spPr>
        <p:txBody>
          <a:bodyPr lIns="0" tIns="0" rIns="0" bIns="0" anchor="t"/>
          <a:p>
            <a:pPr algn="ctr">
              <a:buFont typeface="Arial" panose="020B0604020202020204" pitchFamily="34" charset="0"/>
              <a:buNone/>
            </a:pPr>
            <a:endParaRPr lang="zh-CN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2" name="TextBox 76"/>
          <p:cNvSpPr txBox="1"/>
          <p:nvPr/>
        </p:nvSpPr>
        <p:spPr>
          <a:xfrm>
            <a:off x="1068070" y="2190115"/>
            <a:ext cx="18573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初期对项目的需求分析不够全面到位，导致开发进度一度停滞。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4" name="TextBox 76"/>
          <p:cNvSpPr txBox="1"/>
          <p:nvPr/>
        </p:nvSpPr>
        <p:spPr>
          <a:xfrm>
            <a:off x="3821430" y="2188845"/>
            <a:ext cx="17195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团队成员对于项目的功能划分的意见不一致，出现分歧。</a:t>
            </a:r>
            <a:endParaRPr lang="zh-CN" altLang="en-US" sz="20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TextBox 76"/>
          <p:cNvSpPr txBox="1"/>
          <p:nvPr/>
        </p:nvSpPr>
        <p:spPr>
          <a:xfrm>
            <a:off x="6572250" y="2188845"/>
            <a:ext cx="184975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由于前期出现问题，导致大大缩短了留给编写代码阶段的时间。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8" name="TextBox 76"/>
          <p:cNvSpPr txBox="1"/>
          <p:nvPr/>
        </p:nvSpPr>
        <p:spPr>
          <a:xfrm>
            <a:off x="9324975" y="2275205"/>
            <a:ext cx="17938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运行不成功查找BUG,修改BUG等。</a:t>
            </a:r>
            <a:endParaRPr lang="zh-CN" altLang="en-US" sz="20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7"/>
          <p:cNvSpPr>
            <a:spLocks noEditPoints="1"/>
          </p:cNvSpPr>
          <p:nvPr/>
        </p:nvSpPr>
        <p:spPr>
          <a:xfrm>
            <a:off x="7223760" y="1296670"/>
            <a:ext cx="509588" cy="466725"/>
          </a:xfrm>
          <a:custGeom>
            <a:avLst/>
            <a:gdLst>
              <a:gd name="G0" fmla="val 0"/>
            </a:gdLst>
            <a:ahLst/>
            <a:cxnLst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Freeform 7"/>
          <p:cNvSpPr>
            <a:spLocks noEditPoints="1"/>
          </p:cNvSpPr>
          <p:nvPr/>
        </p:nvSpPr>
        <p:spPr>
          <a:xfrm>
            <a:off x="4426585" y="1296670"/>
            <a:ext cx="509588" cy="466725"/>
          </a:xfrm>
          <a:custGeom>
            <a:avLst/>
            <a:gdLst>
              <a:gd name="G0" fmla="val 0"/>
            </a:gdLst>
            <a:ahLst/>
            <a:cxnLst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7"/>
          <p:cNvSpPr>
            <a:spLocks noEditPoints="1"/>
          </p:cNvSpPr>
          <p:nvPr/>
        </p:nvSpPr>
        <p:spPr>
          <a:xfrm>
            <a:off x="1723390" y="1296670"/>
            <a:ext cx="509588" cy="466725"/>
          </a:xfrm>
          <a:custGeom>
            <a:avLst/>
            <a:gdLst>
              <a:gd name="G0" fmla="val 0"/>
            </a:gdLst>
            <a:ahLst/>
            <a:cxnLst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剪去单角的矩形 9"/>
          <p:cNvSpPr/>
          <p:nvPr/>
        </p:nvSpPr>
        <p:spPr>
          <a:xfrm>
            <a:off x="163195" y="1084580"/>
            <a:ext cx="2934970" cy="228092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单角的矩形 8"/>
          <p:cNvSpPr/>
          <p:nvPr/>
        </p:nvSpPr>
        <p:spPr>
          <a:xfrm flipH="1">
            <a:off x="8494395" y="3194685"/>
            <a:ext cx="2766060" cy="258699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 flipH="1">
            <a:off x="9114155" y="262255"/>
            <a:ext cx="2350770" cy="221170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>
            <a:off x="1164590" y="4492625"/>
            <a:ext cx="2670810" cy="171069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21" name="TextBox 76"/>
          <p:cNvSpPr txBox="1"/>
          <p:nvPr/>
        </p:nvSpPr>
        <p:spPr>
          <a:xfrm>
            <a:off x="320675" y="10731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二、解决方案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3335" y="63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Bent Arrow 65"/>
          <p:cNvSpPr/>
          <p:nvPr/>
        </p:nvSpPr>
        <p:spPr>
          <a:xfrm>
            <a:off x="5955030" y="567690"/>
            <a:ext cx="3159125" cy="629031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8480" y="1755775"/>
            <a:ext cx="3159125" cy="510222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Bent Arrow 50"/>
          <p:cNvSpPr/>
          <p:nvPr/>
        </p:nvSpPr>
        <p:spPr>
          <a:xfrm>
            <a:off x="5955030" y="3690620"/>
            <a:ext cx="2539365" cy="316738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ent Arrow 56"/>
          <p:cNvSpPr/>
          <p:nvPr/>
        </p:nvSpPr>
        <p:spPr>
          <a:xfrm flipH="1">
            <a:off x="3829050" y="4766310"/>
            <a:ext cx="2408555" cy="209169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32" name="TextBox 76"/>
          <p:cNvSpPr txBox="1"/>
          <p:nvPr/>
        </p:nvSpPr>
        <p:spPr>
          <a:xfrm>
            <a:off x="8494395" y="3519170"/>
            <a:ext cx="27666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增加奖惩制度，激励团队成员严格按照指定的开发进度工作，定期进行工作进度汇报与检讨。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4" name="TextBox 76"/>
          <p:cNvSpPr txBox="1"/>
          <p:nvPr/>
        </p:nvSpPr>
        <p:spPr>
          <a:xfrm>
            <a:off x="9156065" y="398780"/>
            <a:ext cx="22669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增加与客户的会议数量，详细询问客户有关对项目的需求和希望。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6" name="TextBox 76"/>
          <p:cNvSpPr txBox="1"/>
          <p:nvPr/>
        </p:nvSpPr>
        <p:spPr>
          <a:xfrm>
            <a:off x="1283970" y="4766945"/>
            <a:ext cx="254508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积极寻求其他的技术支持或者帮助。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8" name="TextBox 76"/>
          <p:cNvSpPr txBox="1"/>
          <p:nvPr/>
        </p:nvSpPr>
        <p:spPr>
          <a:xfrm>
            <a:off x="187325" y="1256665"/>
            <a:ext cx="29108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增加团队会议数量，认真听取每位成员的意见，并展开讨论，决定出一个大家都赞同的结果。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7084695" y="1900555"/>
            <a:ext cx="1183005" cy="129413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2050"/>
          <p:cNvSpPr/>
          <p:nvPr/>
        </p:nvSpPr>
        <p:spPr bwMode="auto">
          <a:xfrm>
            <a:off x="4255135" y="262255"/>
            <a:ext cx="1279525" cy="137731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2050"/>
          <p:cNvSpPr/>
          <p:nvPr/>
        </p:nvSpPr>
        <p:spPr bwMode="auto">
          <a:xfrm>
            <a:off x="3504565" y="3009900"/>
            <a:ext cx="1084580" cy="115443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2050"/>
          <p:cNvSpPr/>
          <p:nvPr/>
        </p:nvSpPr>
        <p:spPr bwMode="auto">
          <a:xfrm>
            <a:off x="6616065" y="4840605"/>
            <a:ext cx="942340" cy="101473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661920"/>
            <a:ext cx="12192000" cy="419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4018915" y="4071620"/>
            <a:ext cx="4423410" cy="1376680"/>
          </a:xfrm>
          <a:prstGeom prst="horizontalScroll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10" name="文本框 26"/>
          <p:cNvSpPr txBox="1"/>
          <p:nvPr/>
        </p:nvSpPr>
        <p:spPr>
          <a:xfrm>
            <a:off x="4173855" y="4376420"/>
            <a:ext cx="41001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44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44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3970" y="1755140"/>
            <a:ext cx="2006600" cy="2008188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5745480" y="2172653"/>
            <a:ext cx="69723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en-US" altLang="zh-CN" sz="40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7415" name="组合 4"/>
          <p:cNvGrpSpPr/>
          <p:nvPr/>
        </p:nvGrpSpPr>
        <p:grpSpPr>
          <a:xfrm>
            <a:off x="5643245" y="3242310"/>
            <a:ext cx="941705" cy="7620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Box 76"/>
          <p:cNvSpPr txBox="1"/>
          <p:nvPr/>
        </p:nvSpPr>
        <p:spPr>
          <a:xfrm>
            <a:off x="320675" y="80645"/>
            <a:ext cx="8826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文本框 22"/>
          <p:cNvSpPr txBox="1"/>
          <p:nvPr/>
        </p:nvSpPr>
        <p:spPr>
          <a:xfrm>
            <a:off x="983615" y="890270"/>
            <a:ext cx="102247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对于这种团队合作开发模式，成员之间的讨论交流十分重要，针对某一问题出现分歧是不可避免的，多次召开成员会议就可以很好地解决这个问题。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对于制定好的开发计划进度表，一定要尽可能地遵守，如果延误不可避免，也要做到不要落后进度太多，同时也要根据实际开发情况灵活调整计划进度表。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在这次的项目开发过程中，毫无疑问，每位成员的专业能力都得到了很好地锻炼和提高，但是我们在开发技术上仍然有很大欠缺，在今后还需要多多实践，多多学习。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3335" y="63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" name="Oval 65_1"/>
          <p:cNvSpPr/>
          <p:nvPr/>
        </p:nvSpPr>
        <p:spPr>
          <a:xfrm>
            <a:off x="3449638" y="768350"/>
            <a:ext cx="5292725" cy="5292725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8914" name="文本框 60"/>
          <p:cNvSpPr txBox="1"/>
          <p:nvPr/>
        </p:nvSpPr>
        <p:spPr>
          <a:xfrm>
            <a:off x="4389438" y="1152525"/>
            <a:ext cx="3413125" cy="1691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Thanks!</a:t>
            </a:r>
            <a:endParaRPr lang="zh-CN" altLang="en-US" sz="8000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916" name="文本框 62"/>
          <p:cNvSpPr txBox="1"/>
          <p:nvPr/>
        </p:nvSpPr>
        <p:spPr>
          <a:xfrm>
            <a:off x="3969386" y="2837180"/>
            <a:ext cx="424688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谢谢老师们的聆听</a:t>
            </a:r>
            <a:endParaRPr lang="zh-CN" altLang="en-US" sz="4000" b="1" dirty="0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857750" y="4653280"/>
            <a:ext cx="2693670" cy="492125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r>
              <a:rPr lang="en-US" altLang="zh-CN" sz="24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Live Really Hard 队</a:t>
            </a:r>
            <a:endParaRPr lang="en-US" altLang="zh-CN" sz="24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918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5288" y="3532188"/>
            <a:ext cx="3781425" cy="4445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8919" name="组合 11"/>
          <p:cNvGrpSpPr/>
          <p:nvPr/>
        </p:nvGrpSpPr>
        <p:grpSpPr>
          <a:xfrm>
            <a:off x="5659438" y="4120515"/>
            <a:ext cx="873125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661920"/>
            <a:ext cx="12192000" cy="419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4018915" y="4071620"/>
            <a:ext cx="4423410" cy="1376680"/>
          </a:xfrm>
          <a:prstGeom prst="horizontalScroll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10" name="文本框 26"/>
          <p:cNvSpPr txBox="1"/>
          <p:nvPr/>
        </p:nvSpPr>
        <p:spPr>
          <a:xfrm>
            <a:off x="4173855" y="4376420"/>
            <a:ext cx="41001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44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项目开发过程</a:t>
            </a:r>
            <a:endParaRPr lang="zh-CN" altLang="en-US" sz="44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3970" y="1755140"/>
            <a:ext cx="2006600" cy="2008188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30000"/>
              </a:lnSpc>
            </a:pPr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5745480" y="2172653"/>
            <a:ext cx="69723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rgbClr val="407F3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en-US" altLang="zh-CN" sz="4000" b="1" dirty="0">
              <a:solidFill>
                <a:srgbClr val="407F35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7415" name="组合 4"/>
          <p:cNvGrpSpPr/>
          <p:nvPr/>
        </p:nvGrpSpPr>
        <p:grpSpPr>
          <a:xfrm>
            <a:off x="5643245" y="3242310"/>
            <a:ext cx="941705" cy="7620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Box 76"/>
          <p:cNvSpPr txBox="1"/>
          <p:nvPr/>
        </p:nvSpPr>
        <p:spPr>
          <a:xfrm>
            <a:off x="320675" y="6731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一、开发原则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3335" y="63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484" name="六边形 4"/>
          <p:cNvSpPr/>
          <p:nvPr/>
        </p:nvSpPr>
        <p:spPr>
          <a:xfrm>
            <a:off x="7005320" y="3249613"/>
            <a:ext cx="1408113" cy="1214437"/>
          </a:xfrm>
          <a:prstGeom prst="hexagon">
            <a:avLst>
              <a:gd name="adj" fmla="val 24987"/>
              <a:gd name="vf" fmla="val 115470"/>
            </a:avLst>
          </a:prstGeom>
          <a:solidFill>
            <a:srgbClr val="407F35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85" name="六边形 5"/>
          <p:cNvSpPr/>
          <p:nvPr/>
        </p:nvSpPr>
        <p:spPr>
          <a:xfrm>
            <a:off x="3525838" y="3249613"/>
            <a:ext cx="1408112" cy="1214437"/>
          </a:xfrm>
          <a:prstGeom prst="hexagon">
            <a:avLst>
              <a:gd name="adj" fmla="val 24987"/>
              <a:gd name="vf" fmla="val 115470"/>
            </a:avLst>
          </a:prstGeom>
          <a:solidFill>
            <a:srgbClr val="407F35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86" name="六边形 6"/>
          <p:cNvSpPr/>
          <p:nvPr/>
        </p:nvSpPr>
        <p:spPr>
          <a:xfrm>
            <a:off x="5238115" y="1613535"/>
            <a:ext cx="1409700" cy="1214438"/>
          </a:xfrm>
          <a:prstGeom prst="hexagon">
            <a:avLst>
              <a:gd name="adj" fmla="val 25016"/>
              <a:gd name="vf" fmla="val 115470"/>
            </a:avLst>
          </a:prstGeom>
          <a:solidFill>
            <a:srgbClr val="407F35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90" name="六边形 17"/>
          <p:cNvSpPr/>
          <p:nvPr/>
        </p:nvSpPr>
        <p:spPr>
          <a:xfrm>
            <a:off x="5238115" y="4691063"/>
            <a:ext cx="1409700" cy="1214437"/>
          </a:xfrm>
          <a:prstGeom prst="hexagon">
            <a:avLst>
              <a:gd name="adj" fmla="val 25016"/>
              <a:gd name="vf" fmla="val 115470"/>
            </a:avLst>
          </a:prstGeom>
          <a:solidFill>
            <a:srgbClr val="407F35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91" name="Freeform 135"/>
          <p:cNvSpPr>
            <a:spLocks noEditPoints="1"/>
          </p:cNvSpPr>
          <p:nvPr/>
        </p:nvSpPr>
        <p:spPr>
          <a:xfrm>
            <a:off x="5614353" y="4970463"/>
            <a:ext cx="649287" cy="609600"/>
          </a:xfrm>
          <a:custGeom>
            <a:avLst/>
            <a:gdLst>
              <a:gd name="G0" fmla="val 0"/>
            </a:gdLst>
            <a:ahLst/>
            <a:cxnLst>
              <a:cxn ang="0">
                <a:pos x="849812771" y="G0"/>
              </a:cxn>
              <a:cxn ang="0">
                <a:pos x="522966494" y="G0"/>
              </a:cxn>
              <a:cxn ang="0">
                <a:pos x="0" y="G0"/>
              </a:cxn>
              <a:cxn ang="0">
                <a:pos x="326855170" y="1259059160"/>
              </a:cxn>
              <a:cxn ang="0">
                <a:pos x="980556618" y="1457861745"/>
              </a:cxn>
              <a:cxn ang="0">
                <a:pos x="1307411788" y="1391591232"/>
              </a:cxn>
              <a:cxn ang="0">
                <a:pos x="1307411788" y="1590393817"/>
              </a:cxn>
              <a:cxn ang="0">
                <a:pos x="1503523112" y="G0"/>
              </a:cxn>
              <a:cxn ang="0">
                <a:pos x="849812771" y="G0"/>
              </a:cxn>
              <a:cxn ang="0">
                <a:pos x="980556618" y="1259059160"/>
              </a:cxn>
              <a:cxn ang="0">
                <a:pos x="326855170" y="596398800"/>
              </a:cxn>
              <a:cxn ang="0">
                <a:pos x="980556618" y="0"/>
              </a:cxn>
              <a:cxn ang="0">
                <a:pos x="1634266959" y="596398800"/>
              </a:cxn>
              <a:cxn ang="0">
                <a:pos x="980556618" y="1259059160"/>
              </a:cxn>
              <a:cxn ang="0">
                <a:pos x="G0" y="G0"/>
              </a:cxn>
              <a:cxn ang="0">
                <a:pos x="1307411788" y="G0"/>
              </a:cxn>
              <a:cxn ang="0">
                <a:pos x="653701447" y="G0"/>
              </a:cxn>
              <a:cxn ang="0">
                <a:pos x="1503523112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1438155635" y="1590393817"/>
              </a:cxn>
              <a:cxn ang="0">
                <a:pos x="G0" y="596398800"/>
              </a:cxn>
              <a:cxn ang="0">
                <a:pos x="G0" y="1590393817"/>
              </a:cxn>
              <a:cxn ang="0">
                <a:pos x="G0" y="G0"/>
              </a:cxn>
              <a:cxn ang="0">
                <a:pos x="G0" y="1259059160"/>
              </a:cxn>
              <a:cxn ang="0">
                <a:pos x="G0" y="596398800"/>
              </a:cxn>
              <a:cxn ang="0">
                <a:pos x="G0" y="0"/>
              </a:cxn>
              <a:cxn ang="0">
                <a:pos x="G0" y="596398800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1590393817"/>
              </a:cxn>
              <a:cxn ang="0">
                <a:pos x="G0" y="1391591232"/>
              </a:cxn>
              <a:cxn ang="0">
                <a:pos x="G0" y="1457861745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92" name="TextBox 76"/>
          <p:cNvSpPr txBox="1"/>
          <p:nvPr/>
        </p:nvSpPr>
        <p:spPr>
          <a:xfrm>
            <a:off x="886460" y="3701415"/>
            <a:ext cx="19748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清晰原则</a:t>
            </a:r>
            <a:endParaRPr lang="zh-CN" altLang="en-US" sz="28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文本框 20"/>
          <p:cNvSpPr txBox="1"/>
          <p:nvPr/>
        </p:nvSpPr>
        <p:spPr>
          <a:xfrm>
            <a:off x="738505" y="4309745"/>
            <a:ext cx="1993900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清晰胜于技巧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TextBox 76"/>
          <p:cNvSpPr txBox="1"/>
          <p:nvPr/>
        </p:nvSpPr>
        <p:spPr>
          <a:xfrm>
            <a:off x="7387590" y="5057140"/>
            <a:ext cx="2015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单一原则</a:t>
            </a:r>
            <a:endParaRPr lang="zh-CN" altLang="en-US" sz="28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5" name="文本框 25"/>
          <p:cNvSpPr txBox="1"/>
          <p:nvPr/>
        </p:nvSpPr>
        <p:spPr>
          <a:xfrm>
            <a:off x="7387273" y="5531803"/>
            <a:ext cx="3051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一个对象只做一件事。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6" name="TextBox 76"/>
          <p:cNvSpPr txBox="1"/>
          <p:nvPr/>
        </p:nvSpPr>
        <p:spPr>
          <a:xfrm>
            <a:off x="2602865" y="1252220"/>
            <a:ext cx="1745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模块原则</a:t>
            </a:r>
            <a:endParaRPr lang="zh-CN" altLang="en-US" sz="28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7" name="文本框 27"/>
          <p:cNvSpPr txBox="1"/>
          <p:nvPr/>
        </p:nvSpPr>
        <p:spPr>
          <a:xfrm>
            <a:off x="602615" y="1895475"/>
            <a:ext cx="3745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使用简洁的接口拼合简单的部件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8" name="TextBox 76"/>
          <p:cNvSpPr txBox="1"/>
          <p:nvPr/>
        </p:nvSpPr>
        <p:spPr>
          <a:xfrm>
            <a:off x="8413750" y="2459355"/>
            <a:ext cx="1667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简洁原则</a:t>
            </a:r>
            <a:endParaRPr lang="zh-CN" altLang="en-US" sz="28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9" name="文本框 29"/>
          <p:cNvSpPr txBox="1"/>
          <p:nvPr/>
        </p:nvSpPr>
        <p:spPr>
          <a:xfrm>
            <a:off x="8413750" y="3101340"/>
            <a:ext cx="349948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设计要简洁，复杂度能低则低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135"/>
          <p:cNvSpPr>
            <a:spLocks noEditPoints="1"/>
          </p:cNvSpPr>
          <p:nvPr/>
        </p:nvSpPr>
        <p:spPr>
          <a:xfrm>
            <a:off x="3904933" y="3551873"/>
            <a:ext cx="649287" cy="609600"/>
          </a:xfrm>
          <a:custGeom>
            <a:avLst/>
            <a:gdLst>
              <a:gd name="G0" fmla="val 0"/>
            </a:gdLst>
            <a:ahLst/>
            <a:cxnLst>
              <a:cxn ang="0">
                <a:pos x="849812771" y="G0"/>
              </a:cxn>
              <a:cxn ang="0">
                <a:pos x="522966494" y="G0"/>
              </a:cxn>
              <a:cxn ang="0">
                <a:pos x="0" y="G0"/>
              </a:cxn>
              <a:cxn ang="0">
                <a:pos x="326855170" y="1259059160"/>
              </a:cxn>
              <a:cxn ang="0">
                <a:pos x="980556618" y="1457861745"/>
              </a:cxn>
              <a:cxn ang="0">
                <a:pos x="1307411788" y="1391591232"/>
              </a:cxn>
              <a:cxn ang="0">
                <a:pos x="1307411788" y="1590393817"/>
              </a:cxn>
              <a:cxn ang="0">
                <a:pos x="1503523112" y="G0"/>
              </a:cxn>
              <a:cxn ang="0">
                <a:pos x="849812771" y="G0"/>
              </a:cxn>
              <a:cxn ang="0">
                <a:pos x="980556618" y="1259059160"/>
              </a:cxn>
              <a:cxn ang="0">
                <a:pos x="326855170" y="596398800"/>
              </a:cxn>
              <a:cxn ang="0">
                <a:pos x="980556618" y="0"/>
              </a:cxn>
              <a:cxn ang="0">
                <a:pos x="1634266959" y="596398800"/>
              </a:cxn>
              <a:cxn ang="0">
                <a:pos x="980556618" y="1259059160"/>
              </a:cxn>
              <a:cxn ang="0">
                <a:pos x="G0" y="G0"/>
              </a:cxn>
              <a:cxn ang="0">
                <a:pos x="1307411788" y="G0"/>
              </a:cxn>
              <a:cxn ang="0">
                <a:pos x="653701447" y="G0"/>
              </a:cxn>
              <a:cxn ang="0">
                <a:pos x="1503523112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1438155635" y="1590393817"/>
              </a:cxn>
              <a:cxn ang="0">
                <a:pos x="G0" y="596398800"/>
              </a:cxn>
              <a:cxn ang="0">
                <a:pos x="G0" y="1590393817"/>
              </a:cxn>
              <a:cxn ang="0">
                <a:pos x="G0" y="G0"/>
              </a:cxn>
              <a:cxn ang="0">
                <a:pos x="G0" y="1259059160"/>
              </a:cxn>
              <a:cxn ang="0">
                <a:pos x="G0" y="596398800"/>
              </a:cxn>
              <a:cxn ang="0">
                <a:pos x="G0" y="0"/>
              </a:cxn>
              <a:cxn ang="0">
                <a:pos x="G0" y="596398800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1590393817"/>
              </a:cxn>
              <a:cxn ang="0">
                <a:pos x="G0" y="1391591232"/>
              </a:cxn>
              <a:cxn ang="0">
                <a:pos x="G0" y="1457861745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Freeform 135"/>
          <p:cNvSpPr>
            <a:spLocks noEditPoints="1"/>
          </p:cNvSpPr>
          <p:nvPr/>
        </p:nvSpPr>
        <p:spPr>
          <a:xfrm>
            <a:off x="7384733" y="3551873"/>
            <a:ext cx="649287" cy="609600"/>
          </a:xfrm>
          <a:custGeom>
            <a:avLst/>
            <a:gdLst>
              <a:gd name="G0" fmla="val 0"/>
            </a:gdLst>
            <a:ahLst/>
            <a:cxnLst>
              <a:cxn ang="0">
                <a:pos x="849812771" y="G0"/>
              </a:cxn>
              <a:cxn ang="0">
                <a:pos x="522966494" y="G0"/>
              </a:cxn>
              <a:cxn ang="0">
                <a:pos x="0" y="G0"/>
              </a:cxn>
              <a:cxn ang="0">
                <a:pos x="326855170" y="1259059160"/>
              </a:cxn>
              <a:cxn ang="0">
                <a:pos x="980556618" y="1457861745"/>
              </a:cxn>
              <a:cxn ang="0">
                <a:pos x="1307411788" y="1391591232"/>
              </a:cxn>
              <a:cxn ang="0">
                <a:pos x="1307411788" y="1590393817"/>
              </a:cxn>
              <a:cxn ang="0">
                <a:pos x="1503523112" y="G0"/>
              </a:cxn>
              <a:cxn ang="0">
                <a:pos x="849812771" y="G0"/>
              </a:cxn>
              <a:cxn ang="0">
                <a:pos x="980556618" y="1259059160"/>
              </a:cxn>
              <a:cxn ang="0">
                <a:pos x="326855170" y="596398800"/>
              </a:cxn>
              <a:cxn ang="0">
                <a:pos x="980556618" y="0"/>
              </a:cxn>
              <a:cxn ang="0">
                <a:pos x="1634266959" y="596398800"/>
              </a:cxn>
              <a:cxn ang="0">
                <a:pos x="980556618" y="1259059160"/>
              </a:cxn>
              <a:cxn ang="0">
                <a:pos x="G0" y="G0"/>
              </a:cxn>
              <a:cxn ang="0">
                <a:pos x="1307411788" y="G0"/>
              </a:cxn>
              <a:cxn ang="0">
                <a:pos x="653701447" y="G0"/>
              </a:cxn>
              <a:cxn ang="0">
                <a:pos x="1503523112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1438155635" y="1590393817"/>
              </a:cxn>
              <a:cxn ang="0">
                <a:pos x="G0" y="596398800"/>
              </a:cxn>
              <a:cxn ang="0">
                <a:pos x="G0" y="1590393817"/>
              </a:cxn>
              <a:cxn ang="0">
                <a:pos x="G0" y="G0"/>
              </a:cxn>
              <a:cxn ang="0">
                <a:pos x="G0" y="1259059160"/>
              </a:cxn>
              <a:cxn ang="0">
                <a:pos x="G0" y="596398800"/>
              </a:cxn>
              <a:cxn ang="0">
                <a:pos x="G0" y="0"/>
              </a:cxn>
              <a:cxn ang="0">
                <a:pos x="G0" y="596398800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1590393817"/>
              </a:cxn>
              <a:cxn ang="0">
                <a:pos x="G0" y="1391591232"/>
              </a:cxn>
              <a:cxn ang="0">
                <a:pos x="G0" y="1457861745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135"/>
          <p:cNvSpPr>
            <a:spLocks noEditPoints="1"/>
          </p:cNvSpPr>
          <p:nvPr/>
        </p:nvSpPr>
        <p:spPr>
          <a:xfrm>
            <a:off x="5618163" y="1916113"/>
            <a:ext cx="649287" cy="609600"/>
          </a:xfrm>
          <a:custGeom>
            <a:avLst/>
            <a:gdLst>
              <a:gd name="G0" fmla="val 0"/>
            </a:gdLst>
            <a:ahLst/>
            <a:cxnLst>
              <a:cxn ang="0">
                <a:pos x="849812771" y="G0"/>
              </a:cxn>
              <a:cxn ang="0">
                <a:pos x="522966494" y="G0"/>
              </a:cxn>
              <a:cxn ang="0">
                <a:pos x="0" y="G0"/>
              </a:cxn>
              <a:cxn ang="0">
                <a:pos x="326855170" y="1259059160"/>
              </a:cxn>
              <a:cxn ang="0">
                <a:pos x="980556618" y="1457861745"/>
              </a:cxn>
              <a:cxn ang="0">
                <a:pos x="1307411788" y="1391591232"/>
              </a:cxn>
              <a:cxn ang="0">
                <a:pos x="1307411788" y="1590393817"/>
              </a:cxn>
              <a:cxn ang="0">
                <a:pos x="1503523112" y="G0"/>
              </a:cxn>
              <a:cxn ang="0">
                <a:pos x="849812771" y="G0"/>
              </a:cxn>
              <a:cxn ang="0">
                <a:pos x="980556618" y="1259059160"/>
              </a:cxn>
              <a:cxn ang="0">
                <a:pos x="326855170" y="596398800"/>
              </a:cxn>
              <a:cxn ang="0">
                <a:pos x="980556618" y="0"/>
              </a:cxn>
              <a:cxn ang="0">
                <a:pos x="1634266959" y="596398800"/>
              </a:cxn>
              <a:cxn ang="0">
                <a:pos x="980556618" y="1259059160"/>
              </a:cxn>
              <a:cxn ang="0">
                <a:pos x="G0" y="G0"/>
              </a:cxn>
              <a:cxn ang="0">
                <a:pos x="1307411788" y="G0"/>
              </a:cxn>
              <a:cxn ang="0">
                <a:pos x="653701447" y="G0"/>
              </a:cxn>
              <a:cxn ang="0">
                <a:pos x="1503523112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1438155635" y="1590393817"/>
              </a:cxn>
              <a:cxn ang="0">
                <a:pos x="G0" y="596398800"/>
              </a:cxn>
              <a:cxn ang="0">
                <a:pos x="G0" y="1590393817"/>
              </a:cxn>
              <a:cxn ang="0">
                <a:pos x="G0" y="G0"/>
              </a:cxn>
              <a:cxn ang="0">
                <a:pos x="G0" y="1259059160"/>
              </a:cxn>
              <a:cxn ang="0">
                <a:pos x="G0" y="596398800"/>
              </a:cxn>
              <a:cxn ang="0">
                <a:pos x="G0" y="0"/>
              </a:cxn>
              <a:cxn ang="0">
                <a:pos x="G0" y="596398800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1590393817"/>
              </a:cxn>
              <a:cxn ang="0">
                <a:pos x="G0" y="1391591232"/>
              </a:cxn>
              <a:cxn ang="0">
                <a:pos x="G0" y="1457861745"/>
              </a:cxn>
              <a:cxn ang="0">
                <a:pos x="G0" y="1259059160"/>
              </a:cxn>
              <a:cxn ang="0">
                <a:pos x="G0" y="G0"/>
              </a:cxn>
              <a:cxn ang="0">
                <a:pos x="G0" y="G0"/>
              </a:cxn>
            </a:cxnLst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969010"/>
            <a:ext cx="7833360" cy="473773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007100" y="537178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28186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55821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156325" y="560038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470659" y="555973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766372" y="551515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3797935" y="1209675"/>
            <a:ext cx="2906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文本框 29"/>
          <p:cNvSpPr txBox="1"/>
          <p:nvPr/>
        </p:nvSpPr>
        <p:spPr>
          <a:xfrm>
            <a:off x="3797935" y="1908175"/>
            <a:ext cx="747204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1.向用户初步了解需求，然后列出要开发的系统的大功能模块，每个大功能模块有哪些小功能模块，对于有些需求比较明确相关的界面时，在这一步里面初步定义了少量的界面。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2.深入了解和分析需求，根据自己的经验和项目的需求再做出一份文档系统的功能需求文档。这次的文档清楚列出了系统大致的大功能模块，大功能模块有哪些小功能模块，并且还列出了相关的界面和界面功能。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3.向用户再次确认需求。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kumimoji="0" lang="en-US" altLang="zh-CN" sz="5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969010"/>
            <a:ext cx="7833360" cy="473773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007100" y="537178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28186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55821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156325" y="560038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470659" y="555973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766372" y="551515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3797935" y="1209675"/>
            <a:ext cx="2906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文本框 29"/>
          <p:cNvSpPr txBox="1"/>
          <p:nvPr/>
        </p:nvSpPr>
        <p:spPr>
          <a:xfrm>
            <a:off x="3797935" y="2292350"/>
            <a:ext cx="747204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我们对软件系统进行了概要设计，即系统设计。概要设计需要对软件系统的设计进行考虑，包括系统的基本处理流程、系统的组织结构、模块划分、功能分配、接口设计、运行设计、数据结构设计和出错处理设计等，为软件的详细设计提供基础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kumimoji="0" lang="en-US" altLang="zh-CN" sz="5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969010"/>
            <a:ext cx="7833360" cy="473773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007100" y="537178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28186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55821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156325" y="560038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470659" y="555973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766372" y="551515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3797935" y="1209675"/>
            <a:ext cx="2906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文本框 29"/>
          <p:cNvSpPr txBox="1"/>
          <p:nvPr/>
        </p:nvSpPr>
        <p:spPr>
          <a:xfrm>
            <a:off x="3797935" y="2325370"/>
            <a:ext cx="748538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概要设计的基础上，我们进行了对软件系统的详细设计。在详细设计中，描述了实现具体模块所涉及到的主要算法、数据结构、类的层次结构及调用关系，说明了软件系统各个层次中的每一个程序(每个模块或子程序)的设计考虑，以便进行编码和测试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969010"/>
            <a:ext cx="7833360" cy="473773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007100" y="537178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28186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55821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156325" y="560038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470659" y="555973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766372" y="551515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3797935" y="1209675"/>
            <a:ext cx="2906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文本框 29"/>
          <p:cNvSpPr txBox="1"/>
          <p:nvPr/>
        </p:nvSpPr>
        <p:spPr>
          <a:xfrm>
            <a:off x="3860800" y="2367915"/>
            <a:ext cx="723646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我们根据详细设计中对数据结构、算法分析和模块实现等方面的设计要求，开始具体的编写程序工作，分别实现各模块的功能，从而实现对目标系统的功能、性能、接口、界面等方面的要求。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kumimoji="0" lang="en-US" altLang="zh-CN" sz="4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969010"/>
            <a:ext cx="7833360" cy="473773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007100" y="537178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28186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558213" y="537178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156325" y="560038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470659" y="555973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766372" y="551515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3797935" y="1209675"/>
            <a:ext cx="2906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文本框 29"/>
          <p:cNvSpPr txBox="1"/>
          <p:nvPr/>
        </p:nvSpPr>
        <p:spPr>
          <a:xfrm>
            <a:off x="3797935" y="2167890"/>
            <a:ext cx="7472045" cy="2091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代码阶段完成后，我们测试了编写好的项目，并模拟客户使用，一个一个的确认功能。测试是我们的项目研发中一个相当重要的步骤，完成测试后，我们又进行了验收并完成最后的一些帮助文档，整体项目才算告一段落，当然日后还有升级，修补等等工作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kumimoji="0" lang="en-US" altLang="zh-CN" sz="4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12"/>
          <p:cNvSpPr/>
          <p:nvPr/>
        </p:nvSpPr>
        <p:spPr>
          <a:xfrm>
            <a:off x="3562350" y="1792605"/>
            <a:ext cx="7833360" cy="2754630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6" name="Oval 22"/>
          <p:cNvSpPr/>
          <p:nvPr/>
        </p:nvSpPr>
        <p:spPr>
          <a:xfrm>
            <a:off x="6123305" y="4175443"/>
            <a:ext cx="696913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7" name="Oval 23"/>
          <p:cNvSpPr/>
          <p:nvPr/>
        </p:nvSpPr>
        <p:spPr>
          <a:xfrm>
            <a:off x="7398068" y="417544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8" name="Oval 26"/>
          <p:cNvSpPr/>
          <p:nvPr/>
        </p:nvSpPr>
        <p:spPr>
          <a:xfrm>
            <a:off x="8674418" y="4175443"/>
            <a:ext cx="698500" cy="698500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id-ID" strike="noStrike" noProof="1"/>
          </a:p>
        </p:txBody>
      </p:sp>
      <p:sp>
        <p:nvSpPr>
          <p:cNvPr id="26632" name="Freeform 5"/>
          <p:cNvSpPr>
            <a:spLocks noEditPoints="1"/>
          </p:cNvSpPr>
          <p:nvPr/>
        </p:nvSpPr>
        <p:spPr>
          <a:xfrm>
            <a:off x="6272530" y="4404043"/>
            <a:ext cx="401638" cy="304800"/>
          </a:xfrm>
          <a:custGeom>
            <a:avLst/>
            <a:gdLst/>
            <a:ahLst/>
            <a:cxnLst>
              <a:cxn ang="0">
                <a:pos x="329768" y="6342"/>
              </a:cxn>
              <a:cxn ang="0">
                <a:pos x="87938" y="0"/>
              </a:cxn>
              <a:cxn ang="0">
                <a:pos x="6281" y="72935"/>
              </a:cxn>
              <a:cxn ang="0">
                <a:pos x="6281" y="107818"/>
              </a:cxn>
              <a:cxn ang="0">
                <a:pos x="201001" y="304428"/>
              </a:cxn>
              <a:cxn ang="0">
                <a:pos x="395721" y="107818"/>
              </a:cxn>
              <a:cxn ang="0">
                <a:pos x="395721" y="72935"/>
              </a:cxn>
              <a:cxn ang="0">
                <a:pos x="172735" y="88791"/>
              </a:cxn>
              <a:cxn ang="0">
                <a:pos x="229267" y="88791"/>
              </a:cxn>
              <a:cxn ang="0">
                <a:pos x="244970" y="28540"/>
              </a:cxn>
              <a:cxn ang="0">
                <a:pos x="238689" y="79278"/>
              </a:cxn>
              <a:cxn ang="0">
                <a:pos x="163313" y="79278"/>
              </a:cxn>
              <a:cxn ang="0">
                <a:pos x="157032" y="28540"/>
              </a:cxn>
              <a:cxn ang="0">
                <a:pos x="163313" y="79278"/>
              </a:cxn>
              <a:cxn ang="0">
                <a:pos x="201001" y="260032"/>
              </a:cxn>
              <a:cxn ang="0">
                <a:pos x="232407" y="101476"/>
              </a:cxn>
              <a:cxn ang="0">
                <a:pos x="307783" y="101476"/>
              </a:cxn>
              <a:cxn ang="0">
                <a:pos x="244970" y="101476"/>
              </a:cxn>
              <a:cxn ang="0">
                <a:pos x="279517" y="63422"/>
              </a:cxn>
              <a:cxn ang="0">
                <a:pos x="248111" y="88791"/>
              </a:cxn>
              <a:cxn ang="0">
                <a:pos x="304642" y="25369"/>
              </a:cxn>
              <a:cxn ang="0">
                <a:pos x="260673" y="25369"/>
              </a:cxn>
              <a:cxn ang="0">
                <a:pos x="172735" y="25369"/>
              </a:cxn>
              <a:cxn ang="0">
                <a:pos x="201001" y="47566"/>
              </a:cxn>
              <a:cxn ang="0">
                <a:pos x="97360" y="25369"/>
              </a:cxn>
              <a:cxn ang="0">
                <a:pos x="122485" y="44395"/>
              </a:cxn>
              <a:cxn ang="0">
                <a:pos x="153891" y="88791"/>
              </a:cxn>
              <a:cxn ang="0">
                <a:pos x="122485" y="63422"/>
              </a:cxn>
              <a:cxn ang="0">
                <a:pos x="188438" y="256861"/>
              </a:cxn>
              <a:cxn ang="0">
                <a:pos x="157032" y="101476"/>
              </a:cxn>
              <a:cxn ang="0">
                <a:pos x="34547" y="101476"/>
              </a:cxn>
              <a:cxn ang="0">
                <a:pos x="160173" y="234663"/>
              </a:cxn>
              <a:cxn ang="0">
                <a:pos x="367455" y="101476"/>
              </a:cxn>
              <a:cxn ang="0">
                <a:pos x="320346" y="101476"/>
              </a:cxn>
              <a:cxn ang="0">
                <a:pos x="288939" y="53909"/>
              </a:cxn>
              <a:cxn ang="0">
                <a:pos x="376877" y="88791"/>
              </a:cxn>
              <a:cxn ang="0">
                <a:pos x="84797" y="31711"/>
              </a:cxn>
              <a:cxn ang="0">
                <a:pos x="78516" y="88791"/>
              </a:cxn>
              <a:cxn ang="0">
                <a:pos x="84797" y="31711"/>
              </a:cxn>
            </a:cxnLst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6"/>
          <p:cNvGrpSpPr/>
          <p:nvPr/>
        </p:nvGrpSpPr>
        <p:grpSpPr>
          <a:xfrm>
            <a:off x="7586864" y="436339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882577" y="431881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id-ID" strike="noStrike" noProof="1"/>
            </a:p>
          </p:txBody>
        </p:sp>
      </p:grpSp>
      <p:grpSp>
        <p:nvGrpSpPr>
          <p:cNvPr id="26635" name="组合 25"/>
          <p:cNvGrpSpPr/>
          <p:nvPr/>
        </p:nvGrpSpPr>
        <p:grpSpPr>
          <a:xfrm>
            <a:off x="-9842" y="1384618"/>
            <a:ext cx="3571875" cy="3571875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638" name="TextBox 76"/>
          <p:cNvSpPr txBox="1"/>
          <p:nvPr/>
        </p:nvSpPr>
        <p:spPr>
          <a:xfrm>
            <a:off x="5619115" y="2878455"/>
            <a:ext cx="39077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最后：交付开发项目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24485" y="7683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二、开发流程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3175"/>
            <a:ext cx="320675" cy="62547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 flipH="1">
            <a:off x="1337945" y="2775268"/>
            <a:ext cx="874713" cy="876300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SIX</a:t>
            </a:r>
            <a:endParaRPr kumimoji="0" lang="en-US" altLang="zh-CN" sz="4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WPS 演示</Application>
  <PresentationFormat>自定义</PresentationFormat>
  <Paragraphs>116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Times New Roman</vt:lpstr>
      <vt:lpstr>Wingdings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Vermouth✨</cp:lastModifiedBy>
  <cp:revision>50</cp:revision>
  <dcterms:created xsi:type="dcterms:W3CDTF">2017-03-22T06:43:00Z</dcterms:created>
  <dcterms:modified xsi:type="dcterms:W3CDTF">2018-05-28T09:19:36Z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