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2811700" cy="30275213"/>
  <p:notesSz cx="6858000" cy="9144000"/>
  <p:defaultTextStyle>
    <a:defPPr>
      <a:defRPr lang="de-DE"/>
    </a:defPPr>
    <a:lvl1pPr marL="0" algn="l" defTabSz="1993255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93255" algn="l" defTabSz="1993255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86510" algn="l" defTabSz="1993255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79765" algn="l" defTabSz="1993255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73019" algn="l" defTabSz="1993255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66274" algn="l" defTabSz="1993255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59529" algn="l" defTabSz="1993255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952784" algn="l" defTabSz="1993255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946039" algn="l" defTabSz="1993255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5" d="100"/>
          <a:sy n="25" d="100"/>
        </p:scale>
        <p:origin x="136" y="-184"/>
      </p:cViewPr>
      <p:guideLst>
        <p:guide orient="horz" pos="9536"/>
        <p:guide pos="134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A78F0-7D6D-A74D-848F-025A8D9A113B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BF36BA1-5F2F-9A41-AF60-8CBEDC78A7E7}">
      <dgm:prSet custT="1"/>
      <dgm:spPr/>
      <dgm:t>
        <a:bodyPr/>
        <a:lstStyle/>
        <a:p>
          <a:pPr rtl="0"/>
          <a:r>
            <a:rPr lang="de-DE" sz="3200" dirty="0" smtClean="0"/>
            <a:t>Daten sammeln </a:t>
          </a:r>
          <a:endParaRPr lang="de-DE" sz="3200" dirty="0"/>
        </a:p>
      </dgm:t>
    </dgm:pt>
    <dgm:pt modelId="{F728A14A-4EFC-4B41-8E99-CEB9DB8B3A00}" type="parTrans" cxnId="{F94C2C5C-D934-EE41-B7D8-458F0062AC42}">
      <dgm:prSet/>
      <dgm:spPr/>
      <dgm:t>
        <a:bodyPr/>
        <a:lstStyle/>
        <a:p>
          <a:endParaRPr lang="de-DE"/>
        </a:p>
      </dgm:t>
    </dgm:pt>
    <dgm:pt modelId="{5CE7E67A-04D8-5E49-ACCB-1D17998F0175}" type="sibTrans" cxnId="{F94C2C5C-D934-EE41-B7D8-458F0062AC42}">
      <dgm:prSet/>
      <dgm:spPr/>
      <dgm:t>
        <a:bodyPr/>
        <a:lstStyle/>
        <a:p>
          <a:endParaRPr lang="de-DE"/>
        </a:p>
      </dgm:t>
    </dgm:pt>
    <dgm:pt modelId="{24C66FC7-EA77-7448-8CF2-31967CFA24C6}">
      <dgm:prSet custT="1"/>
      <dgm:spPr/>
      <dgm:t>
        <a:bodyPr/>
        <a:lstStyle/>
        <a:p>
          <a:pPr rtl="0"/>
          <a:r>
            <a:rPr lang="de-DE" sz="3200" dirty="0" smtClean="0"/>
            <a:t>Messreihen durchführen </a:t>
          </a:r>
          <a:endParaRPr lang="de-DE" sz="3200" dirty="0"/>
        </a:p>
      </dgm:t>
    </dgm:pt>
    <dgm:pt modelId="{31E147B0-3B63-8340-B275-80F7ED3E2686}" type="parTrans" cxnId="{0C2C4940-3CE9-BB40-851A-5A2CE1C690AA}">
      <dgm:prSet/>
      <dgm:spPr/>
      <dgm:t>
        <a:bodyPr/>
        <a:lstStyle/>
        <a:p>
          <a:endParaRPr lang="de-DE"/>
        </a:p>
      </dgm:t>
    </dgm:pt>
    <dgm:pt modelId="{44ECB839-4FEF-C340-804B-0D7080A84059}" type="sibTrans" cxnId="{0C2C4940-3CE9-BB40-851A-5A2CE1C690AA}">
      <dgm:prSet/>
      <dgm:spPr/>
      <dgm:t>
        <a:bodyPr/>
        <a:lstStyle/>
        <a:p>
          <a:endParaRPr lang="de-DE"/>
        </a:p>
      </dgm:t>
    </dgm:pt>
    <dgm:pt modelId="{BEDEA20F-FC46-1342-AF1B-8587712EB721}">
      <dgm:prSet custT="1"/>
      <dgm:spPr/>
      <dgm:t>
        <a:bodyPr/>
        <a:lstStyle/>
        <a:p>
          <a:pPr rtl="0"/>
          <a:r>
            <a:rPr lang="de-DE" sz="3200" dirty="0" smtClean="0"/>
            <a:t>Daten in SUMO integrieren</a:t>
          </a:r>
          <a:endParaRPr lang="de-DE" sz="3200" dirty="0"/>
        </a:p>
      </dgm:t>
    </dgm:pt>
    <dgm:pt modelId="{1A2EBB0E-DAA7-1143-A40E-447B0D95DEFF}" type="parTrans" cxnId="{8B459CEC-CE72-154A-B494-4C1250370824}">
      <dgm:prSet/>
      <dgm:spPr/>
      <dgm:t>
        <a:bodyPr/>
        <a:lstStyle/>
        <a:p>
          <a:endParaRPr lang="de-DE"/>
        </a:p>
      </dgm:t>
    </dgm:pt>
    <dgm:pt modelId="{A6494F10-8E4F-6F44-8FFB-0B316C71FDEA}" type="sibTrans" cxnId="{8B459CEC-CE72-154A-B494-4C1250370824}">
      <dgm:prSet/>
      <dgm:spPr/>
      <dgm:t>
        <a:bodyPr/>
        <a:lstStyle/>
        <a:p>
          <a:endParaRPr lang="de-DE"/>
        </a:p>
      </dgm:t>
    </dgm:pt>
    <dgm:pt modelId="{7413323D-2013-8D44-9DDF-B8C616FC9F00}">
      <dgm:prSet custT="1"/>
      <dgm:spPr/>
      <dgm:t>
        <a:bodyPr/>
        <a:lstStyle/>
        <a:p>
          <a:pPr rtl="0"/>
          <a:r>
            <a:rPr lang="de-DE" sz="3200" dirty="0" smtClean="0"/>
            <a:t>Ergebnisse analysieren</a:t>
          </a:r>
          <a:endParaRPr lang="de-DE" sz="3200" dirty="0"/>
        </a:p>
      </dgm:t>
    </dgm:pt>
    <dgm:pt modelId="{A9422606-B711-A546-91D1-58834DD68B38}" type="parTrans" cxnId="{796A90B2-331B-8B49-86B7-D9B14409593A}">
      <dgm:prSet/>
      <dgm:spPr/>
      <dgm:t>
        <a:bodyPr/>
        <a:lstStyle/>
        <a:p>
          <a:endParaRPr lang="de-DE"/>
        </a:p>
      </dgm:t>
    </dgm:pt>
    <dgm:pt modelId="{5B7233D8-F32A-6A4C-8C90-2D56A96CEEF2}" type="sibTrans" cxnId="{796A90B2-331B-8B49-86B7-D9B14409593A}">
      <dgm:prSet/>
      <dgm:spPr/>
      <dgm:t>
        <a:bodyPr/>
        <a:lstStyle/>
        <a:p>
          <a:endParaRPr lang="de-DE"/>
        </a:p>
      </dgm:t>
    </dgm:pt>
    <dgm:pt modelId="{B0D8BAD4-78F4-5341-970E-33C119D4BB33}" type="pres">
      <dgm:prSet presAssocID="{638A78F0-7D6D-A74D-848F-025A8D9A113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4C5E9CA-43C0-9749-A7C8-5BC0B54CA336}" type="pres">
      <dgm:prSet presAssocID="{2BF36BA1-5F2F-9A41-AF60-8CBEDC78A7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6F9023-DB6B-A84D-9761-A1DCC6173DCD}" type="pres">
      <dgm:prSet presAssocID="{5CE7E67A-04D8-5E49-ACCB-1D17998F0175}" presName="parSpace" presStyleCnt="0"/>
      <dgm:spPr/>
    </dgm:pt>
    <dgm:pt modelId="{2C388292-4C1E-BD4D-BDFC-34467A7BFF98}" type="pres">
      <dgm:prSet presAssocID="{BEDEA20F-FC46-1342-AF1B-8587712EB721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906FE6-AB7B-8C49-B095-08DB127F733E}" type="pres">
      <dgm:prSet presAssocID="{A6494F10-8E4F-6F44-8FFB-0B316C71FDEA}" presName="parSpace" presStyleCnt="0"/>
      <dgm:spPr/>
    </dgm:pt>
    <dgm:pt modelId="{1A7FDF93-415F-E445-B00A-1F5931ED6130}" type="pres">
      <dgm:prSet presAssocID="{24C66FC7-EA77-7448-8CF2-31967CFA24C6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AA82D5-4E40-3D41-A649-65FFD36219E7}" type="pres">
      <dgm:prSet presAssocID="{44ECB839-4FEF-C340-804B-0D7080A84059}" presName="parSpace" presStyleCnt="0"/>
      <dgm:spPr/>
    </dgm:pt>
    <dgm:pt modelId="{CDA46064-8EA6-4344-AD32-6C85242617D2}" type="pres">
      <dgm:prSet presAssocID="{7413323D-2013-8D44-9DDF-B8C616FC9F00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96A90B2-331B-8B49-86B7-D9B14409593A}" srcId="{638A78F0-7D6D-A74D-848F-025A8D9A113B}" destId="{7413323D-2013-8D44-9DDF-B8C616FC9F00}" srcOrd="3" destOrd="0" parTransId="{A9422606-B711-A546-91D1-58834DD68B38}" sibTransId="{5B7233D8-F32A-6A4C-8C90-2D56A96CEEF2}"/>
    <dgm:cxn modelId="{B349EA5E-F97F-7F4F-A4E5-A16F24B758D4}" type="presOf" srcId="{2BF36BA1-5F2F-9A41-AF60-8CBEDC78A7E7}" destId="{24C5E9CA-43C0-9749-A7C8-5BC0B54CA336}" srcOrd="0" destOrd="0" presId="urn:microsoft.com/office/officeart/2005/8/layout/hChevron3"/>
    <dgm:cxn modelId="{17204382-1407-294D-B357-A5FF245A6B98}" type="presOf" srcId="{7413323D-2013-8D44-9DDF-B8C616FC9F00}" destId="{CDA46064-8EA6-4344-AD32-6C85242617D2}" srcOrd="0" destOrd="0" presId="urn:microsoft.com/office/officeart/2005/8/layout/hChevron3"/>
    <dgm:cxn modelId="{8B459CEC-CE72-154A-B494-4C1250370824}" srcId="{638A78F0-7D6D-A74D-848F-025A8D9A113B}" destId="{BEDEA20F-FC46-1342-AF1B-8587712EB721}" srcOrd="1" destOrd="0" parTransId="{1A2EBB0E-DAA7-1143-A40E-447B0D95DEFF}" sibTransId="{A6494F10-8E4F-6F44-8FFB-0B316C71FDEA}"/>
    <dgm:cxn modelId="{0C2C4940-3CE9-BB40-851A-5A2CE1C690AA}" srcId="{638A78F0-7D6D-A74D-848F-025A8D9A113B}" destId="{24C66FC7-EA77-7448-8CF2-31967CFA24C6}" srcOrd="2" destOrd="0" parTransId="{31E147B0-3B63-8340-B275-80F7ED3E2686}" sibTransId="{44ECB839-4FEF-C340-804B-0D7080A84059}"/>
    <dgm:cxn modelId="{F94C2C5C-D934-EE41-B7D8-458F0062AC42}" srcId="{638A78F0-7D6D-A74D-848F-025A8D9A113B}" destId="{2BF36BA1-5F2F-9A41-AF60-8CBEDC78A7E7}" srcOrd="0" destOrd="0" parTransId="{F728A14A-4EFC-4B41-8E99-CEB9DB8B3A00}" sibTransId="{5CE7E67A-04D8-5E49-ACCB-1D17998F0175}"/>
    <dgm:cxn modelId="{30ADEEA6-5F4E-BD44-81FB-63A4511D5041}" type="presOf" srcId="{638A78F0-7D6D-A74D-848F-025A8D9A113B}" destId="{B0D8BAD4-78F4-5341-970E-33C119D4BB33}" srcOrd="0" destOrd="0" presId="urn:microsoft.com/office/officeart/2005/8/layout/hChevron3"/>
    <dgm:cxn modelId="{DF7C7838-B1D0-CC47-8DE7-5FD7DF900453}" type="presOf" srcId="{24C66FC7-EA77-7448-8CF2-31967CFA24C6}" destId="{1A7FDF93-415F-E445-B00A-1F5931ED6130}" srcOrd="0" destOrd="0" presId="urn:microsoft.com/office/officeart/2005/8/layout/hChevron3"/>
    <dgm:cxn modelId="{07EB18A4-EB12-7B42-BD91-357A009D5AF6}" type="presOf" srcId="{BEDEA20F-FC46-1342-AF1B-8587712EB721}" destId="{2C388292-4C1E-BD4D-BDFC-34467A7BFF98}" srcOrd="0" destOrd="0" presId="urn:microsoft.com/office/officeart/2005/8/layout/hChevron3"/>
    <dgm:cxn modelId="{26089916-0DFD-5B4B-B254-1B1B7E32A5D3}" type="presParOf" srcId="{B0D8BAD4-78F4-5341-970E-33C119D4BB33}" destId="{24C5E9CA-43C0-9749-A7C8-5BC0B54CA336}" srcOrd="0" destOrd="0" presId="urn:microsoft.com/office/officeart/2005/8/layout/hChevron3"/>
    <dgm:cxn modelId="{4ACDFFE4-4984-664C-A1DC-DAF99830A22E}" type="presParOf" srcId="{B0D8BAD4-78F4-5341-970E-33C119D4BB33}" destId="{966F9023-DB6B-A84D-9761-A1DCC6173DCD}" srcOrd="1" destOrd="0" presId="urn:microsoft.com/office/officeart/2005/8/layout/hChevron3"/>
    <dgm:cxn modelId="{31EB465A-C7DE-6048-8801-294DA8E695B7}" type="presParOf" srcId="{B0D8BAD4-78F4-5341-970E-33C119D4BB33}" destId="{2C388292-4C1E-BD4D-BDFC-34467A7BFF98}" srcOrd="2" destOrd="0" presId="urn:microsoft.com/office/officeart/2005/8/layout/hChevron3"/>
    <dgm:cxn modelId="{FEF8B081-DC4F-0E42-BB61-60AEC18BD7EA}" type="presParOf" srcId="{B0D8BAD4-78F4-5341-970E-33C119D4BB33}" destId="{11906FE6-AB7B-8C49-B095-08DB127F733E}" srcOrd="3" destOrd="0" presId="urn:microsoft.com/office/officeart/2005/8/layout/hChevron3"/>
    <dgm:cxn modelId="{688C5D87-DC31-6241-B697-B188BE5747B0}" type="presParOf" srcId="{B0D8BAD4-78F4-5341-970E-33C119D4BB33}" destId="{1A7FDF93-415F-E445-B00A-1F5931ED6130}" srcOrd="4" destOrd="0" presId="urn:microsoft.com/office/officeart/2005/8/layout/hChevron3"/>
    <dgm:cxn modelId="{EE0FF6E4-8E75-064D-832E-C03A2BBF23BE}" type="presParOf" srcId="{B0D8BAD4-78F4-5341-970E-33C119D4BB33}" destId="{EBAA82D5-4E40-3D41-A649-65FFD36219E7}" srcOrd="5" destOrd="0" presId="urn:microsoft.com/office/officeart/2005/8/layout/hChevron3"/>
    <dgm:cxn modelId="{695F195A-DC1E-F949-ABB1-F3C87CBC8907}" type="presParOf" srcId="{B0D8BAD4-78F4-5341-970E-33C119D4BB33}" destId="{CDA46064-8EA6-4344-AD32-6C85242617D2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5E9CA-43C0-9749-A7C8-5BC0B54CA336}">
      <dsp:nvSpPr>
        <dsp:cNvPr id="0" name=""/>
        <dsp:cNvSpPr/>
      </dsp:nvSpPr>
      <dsp:spPr>
        <a:xfrm>
          <a:off x="4031" y="824394"/>
          <a:ext cx="4044599" cy="161783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Daten sammeln </a:t>
          </a:r>
          <a:endParaRPr lang="de-DE" sz="3200" kern="1200" dirty="0"/>
        </a:p>
      </dsp:txBody>
      <dsp:txXfrm>
        <a:off x="4031" y="824394"/>
        <a:ext cx="3640139" cy="1617839"/>
      </dsp:txXfrm>
    </dsp:sp>
    <dsp:sp modelId="{2C388292-4C1E-BD4D-BDFC-34467A7BFF98}">
      <dsp:nvSpPr>
        <dsp:cNvPr id="0" name=""/>
        <dsp:cNvSpPr/>
      </dsp:nvSpPr>
      <dsp:spPr>
        <a:xfrm>
          <a:off x="3239711" y="824394"/>
          <a:ext cx="4044599" cy="161783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Daten in SUMO integrieren</a:t>
          </a:r>
          <a:endParaRPr lang="de-DE" sz="3200" kern="1200" dirty="0"/>
        </a:p>
      </dsp:txBody>
      <dsp:txXfrm>
        <a:off x="4048631" y="824394"/>
        <a:ext cx="2426760" cy="1617839"/>
      </dsp:txXfrm>
    </dsp:sp>
    <dsp:sp modelId="{1A7FDF93-415F-E445-B00A-1F5931ED6130}">
      <dsp:nvSpPr>
        <dsp:cNvPr id="0" name=""/>
        <dsp:cNvSpPr/>
      </dsp:nvSpPr>
      <dsp:spPr>
        <a:xfrm>
          <a:off x="6475391" y="824394"/>
          <a:ext cx="4044599" cy="161783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Messreihen durchführen </a:t>
          </a:r>
          <a:endParaRPr lang="de-DE" sz="3200" kern="1200" dirty="0"/>
        </a:p>
      </dsp:txBody>
      <dsp:txXfrm>
        <a:off x="7284311" y="824394"/>
        <a:ext cx="2426760" cy="1617839"/>
      </dsp:txXfrm>
    </dsp:sp>
    <dsp:sp modelId="{CDA46064-8EA6-4344-AD32-6C85242617D2}">
      <dsp:nvSpPr>
        <dsp:cNvPr id="0" name=""/>
        <dsp:cNvSpPr/>
      </dsp:nvSpPr>
      <dsp:spPr>
        <a:xfrm>
          <a:off x="9711070" y="824394"/>
          <a:ext cx="4044599" cy="161783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Ergebnisse analysieren</a:t>
          </a:r>
          <a:endParaRPr lang="de-DE" sz="3200" kern="1200" dirty="0"/>
        </a:p>
      </dsp:txBody>
      <dsp:txXfrm>
        <a:off x="10519990" y="824394"/>
        <a:ext cx="2426760" cy="1617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B1234-E9FE-614F-81DB-8E10D3186BC7}" type="datetimeFigureOut">
              <a:rPr lang="de-DE" smtClean="0"/>
              <a:t>08.06.18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44CB2-6127-764A-AF6D-E379A077CF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38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93255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1pPr>
    <a:lvl2pPr marL="1993255" algn="l" defTabSz="1993255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2pPr>
    <a:lvl3pPr marL="3986510" algn="l" defTabSz="1993255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3pPr>
    <a:lvl4pPr marL="5979765" algn="l" defTabSz="1993255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4pPr>
    <a:lvl5pPr marL="7973019" algn="l" defTabSz="1993255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5pPr>
    <a:lvl6pPr marL="9966274" algn="l" defTabSz="1993255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11959529" algn="l" defTabSz="1993255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13952784" algn="l" defTabSz="1993255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5946039" algn="l" defTabSz="1993255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4CB2-6127-764A-AF6D-E379A077CF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3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878" y="9404945"/>
            <a:ext cx="36389945" cy="6489548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755" y="17155954"/>
            <a:ext cx="29968190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9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8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7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73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66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5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52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46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728-824C-3241-8FFD-8E3FCA47335D}" type="datetimeFigureOut">
              <a:rPr lang="de-DE" smtClean="0"/>
              <a:t>08.06.18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BB41-A224-BA4A-AA48-CFFCF0E6C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85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728-824C-3241-8FFD-8E3FCA47335D}" type="datetimeFigureOut">
              <a:rPr lang="de-DE" smtClean="0"/>
              <a:t>08.06.18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BB41-A224-BA4A-AA48-CFFCF0E6C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31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1038482" y="1212419"/>
            <a:ext cx="9632633" cy="2583204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40585" y="1212419"/>
            <a:ext cx="28184369" cy="2583204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728-824C-3241-8FFD-8E3FCA47335D}" type="datetimeFigureOut">
              <a:rPr lang="de-DE" smtClean="0"/>
              <a:t>08.06.18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BB41-A224-BA4A-AA48-CFFCF0E6C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89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728-824C-3241-8FFD-8E3FCA47335D}" type="datetimeFigureOut">
              <a:rPr lang="de-DE" smtClean="0"/>
              <a:t>08.06.18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BB41-A224-BA4A-AA48-CFFCF0E6C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28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830" y="19454634"/>
            <a:ext cx="36389945" cy="6012994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830" y="12831929"/>
            <a:ext cx="36389945" cy="6622701"/>
          </a:xfrm>
        </p:spPr>
        <p:txBody>
          <a:bodyPr anchor="b"/>
          <a:lstStyle>
            <a:lvl1pPr marL="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1pPr>
            <a:lvl2pPr marL="1993255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651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7976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7301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6627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5952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95278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94603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728-824C-3241-8FFD-8E3FCA47335D}" type="datetimeFigureOut">
              <a:rPr lang="de-DE" smtClean="0"/>
              <a:t>08.06.18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BB41-A224-BA4A-AA48-CFFCF0E6C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91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40585" y="7064223"/>
            <a:ext cx="18908501" cy="19980241"/>
          </a:xfrm>
        </p:spPr>
        <p:txBody>
          <a:bodyPr/>
          <a:lstStyle>
            <a:lvl1pPr>
              <a:defRPr sz="12200"/>
            </a:lvl1pPr>
            <a:lvl2pPr>
              <a:defRPr sz="105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762614" y="7064223"/>
            <a:ext cx="18908501" cy="19980241"/>
          </a:xfrm>
        </p:spPr>
        <p:txBody>
          <a:bodyPr/>
          <a:lstStyle>
            <a:lvl1pPr>
              <a:defRPr sz="12200"/>
            </a:lvl1pPr>
            <a:lvl2pPr>
              <a:defRPr sz="105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728-824C-3241-8FFD-8E3FCA47335D}" type="datetimeFigureOut">
              <a:rPr lang="de-DE" smtClean="0"/>
              <a:t>08.06.18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BB41-A224-BA4A-AA48-CFFCF0E6C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39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5" y="6776884"/>
            <a:ext cx="18915934" cy="2824283"/>
          </a:xfrm>
        </p:spPr>
        <p:txBody>
          <a:bodyPr anchor="b"/>
          <a:lstStyle>
            <a:lvl1pPr marL="0" indent="0">
              <a:buNone/>
              <a:defRPr sz="10500" b="1"/>
            </a:lvl1pPr>
            <a:lvl2pPr marL="1993255" indent="0">
              <a:buNone/>
              <a:defRPr sz="8700" b="1"/>
            </a:lvl2pPr>
            <a:lvl3pPr marL="3986510" indent="0">
              <a:buNone/>
              <a:defRPr sz="7800" b="1"/>
            </a:lvl3pPr>
            <a:lvl4pPr marL="5979765" indent="0">
              <a:buNone/>
              <a:defRPr sz="7000" b="1"/>
            </a:lvl4pPr>
            <a:lvl5pPr marL="7973019" indent="0">
              <a:buNone/>
              <a:defRPr sz="7000" b="1"/>
            </a:lvl5pPr>
            <a:lvl6pPr marL="9966274" indent="0">
              <a:buNone/>
              <a:defRPr sz="7000" b="1"/>
            </a:lvl6pPr>
            <a:lvl7pPr marL="11959529" indent="0">
              <a:buNone/>
              <a:defRPr sz="7000" b="1"/>
            </a:lvl7pPr>
            <a:lvl8pPr marL="13952784" indent="0">
              <a:buNone/>
              <a:defRPr sz="7000" b="1"/>
            </a:lvl8pPr>
            <a:lvl9pPr marL="15946039" indent="0">
              <a:buNone/>
              <a:defRPr sz="70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585" y="9601167"/>
            <a:ext cx="18915934" cy="17443290"/>
          </a:xfrm>
        </p:spPr>
        <p:txBody>
          <a:bodyPr/>
          <a:lstStyle>
            <a:lvl1pPr>
              <a:defRPr sz="10500"/>
            </a:lvl1pPr>
            <a:lvl2pPr>
              <a:defRPr sz="87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7751" y="6776884"/>
            <a:ext cx="18923368" cy="2824283"/>
          </a:xfrm>
        </p:spPr>
        <p:txBody>
          <a:bodyPr anchor="b"/>
          <a:lstStyle>
            <a:lvl1pPr marL="0" indent="0">
              <a:buNone/>
              <a:defRPr sz="10500" b="1"/>
            </a:lvl1pPr>
            <a:lvl2pPr marL="1993255" indent="0">
              <a:buNone/>
              <a:defRPr sz="8700" b="1"/>
            </a:lvl2pPr>
            <a:lvl3pPr marL="3986510" indent="0">
              <a:buNone/>
              <a:defRPr sz="7800" b="1"/>
            </a:lvl3pPr>
            <a:lvl4pPr marL="5979765" indent="0">
              <a:buNone/>
              <a:defRPr sz="7000" b="1"/>
            </a:lvl4pPr>
            <a:lvl5pPr marL="7973019" indent="0">
              <a:buNone/>
              <a:defRPr sz="7000" b="1"/>
            </a:lvl5pPr>
            <a:lvl6pPr marL="9966274" indent="0">
              <a:buNone/>
              <a:defRPr sz="7000" b="1"/>
            </a:lvl6pPr>
            <a:lvl7pPr marL="11959529" indent="0">
              <a:buNone/>
              <a:defRPr sz="7000" b="1"/>
            </a:lvl7pPr>
            <a:lvl8pPr marL="13952784" indent="0">
              <a:buNone/>
              <a:defRPr sz="7000" b="1"/>
            </a:lvl8pPr>
            <a:lvl9pPr marL="15946039" indent="0">
              <a:buNone/>
              <a:defRPr sz="70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7751" y="9601167"/>
            <a:ext cx="18923368" cy="17443290"/>
          </a:xfrm>
        </p:spPr>
        <p:txBody>
          <a:bodyPr/>
          <a:lstStyle>
            <a:lvl1pPr>
              <a:defRPr sz="10500"/>
            </a:lvl1pPr>
            <a:lvl2pPr>
              <a:defRPr sz="87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728-824C-3241-8FFD-8E3FCA47335D}" type="datetimeFigureOut">
              <a:rPr lang="de-DE" smtClean="0"/>
              <a:t>08.06.18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BB41-A224-BA4A-AA48-CFFCF0E6C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0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728-824C-3241-8FFD-8E3FCA47335D}" type="datetimeFigureOut">
              <a:rPr lang="de-DE" smtClean="0"/>
              <a:t>08.06.18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BB41-A224-BA4A-AA48-CFFCF0E6C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56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728-824C-3241-8FFD-8E3FCA47335D}" type="datetimeFigureOut">
              <a:rPr lang="de-DE" smtClean="0"/>
              <a:t>08.06.18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BB41-A224-BA4A-AA48-CFFCF0E6C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7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5" y="1205402"/>
            <a:ext cx="14084755" cy="5129967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8188" y="1205408"/>
            <a:ext cx="23932929" cy="25839056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5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585" y="6335375"/>
            <a:ext cx="14084755" cy="20709089"/>
          </a:xfrm>
        </p:spPr>
        <p:txBody>
          <a:bodyPr/>
          <a:lstStyle>
            <a:lvl1pPr marL="0" indent="0">
              <a:buNone/>
              <a:defRPr sz="6100"/>
            </a:lvl1pPr>
            <a:lvl2pPr marL="1993255" indent="0">
              <a:buNone/>
              <a:defRPr sz="5200"/>
            </a:lvl2pPr>
            <a:lvl3pPr marL="3986510" indent="0">
              <a:buNone/>
              <a:defRPr sz="4400"/>
            </a:lvl3pPr>
            <a:lvl4pPr marL="5979765" indent="0">
              <a:buNone/>
              <a:defRPr sz="3900"/>
            </a:lvl4pPr>
            <a:lvl5pPr marL="7973019" indent="0">
              <a:buNone/>
              <a:defRPr sz="3900"/>
            </a:lvl5pPr>
            <a:lvl6pPr marL="9966274" indent="0">
              <a:buNone/>
              <a:defRPr sz="3900"/>
            </a:lvl6pPr>
            <a:lvl7pPr marL="11959529" indent="0">
              <a:buNone/>
              <a:defRPr sz="3900"/>
            </a:lvl7pPr>
            <a:lvl8pPr marL="13952784" indent="0">
              <a:buNone/>
              <a:defRPr sz="3900"/>
            </a:lvl8pPr>
            <a:lvl9pPr marL="15946039" indent="0">
              <a:buNone/>
              <a:defRPr sz="3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728-824C-3241-8FFD-8E3FCA47335D}" type="datetimeFigureOut">
              <a:rPr lang="de-DE" smtClean="0"/>
              <a:t>08.06.18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BB41-A224-BA4A-AA48-CFFCF0E6C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35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1391" y="21192649"/>
            <a:ext cx="25687020" cy="2501912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1391" y="2705146"/>
            <a:ext cx="25687020" cy="18165128"/>
          </a:xfrm>
        </p:spPr>
        <p:txBody>
          <a:bodyPr/>
          <a:lstStyle>
            <a:lvl1pPr marL="0" indent="0">
              <a:buNone/>
              <a:defRPr sz="14000"/>
            </a:lvl1pPr>
            <a:lvl2pPr marL="1993255" indent="0">
              <a:buNone/>
              <a:defRPr sz="12200"/>
            </a:lvl2pPr>
            <a:lvl3pPr marL="3986510" indent="0">
              <a:buNone/>
              <a:defRPr sz="10500"/>
            </a:lvl3pPr>
            <a:lvl4pPr marL="5979765" indent="0">
              <a:buNone/>
              <a:defRPr sz="8700"/>
            </a:lvl4pPr>
            <a:lvl5pPr marL="7973019" indent="0">
              <a:buNone/>
              <a:defRPr sz="8700"/>
            </a:lvl5pPr>
            <a:lvl6pPr marL="9966274" indent="0">
              <a:buNone/>
              <a:defRPr sz="8700"/>
            </a:lvl6pPr>
            <a:lvl7pPr marL="11959529" indent="0">
              <a:buNone/>
              <a:defRPr sz="8700"/>
            </a:lvl7pPr>
            <a:lvl8pPr marL="13952784" indent="0">
              <a:buNone/>
              <a:defRPr sz="8700"/>
            </a:lvl8pPr>
            <a:lvl9pPr marL="15946039" indent="0">
              <a:buNone/>
              <a:defRPr sz="87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1391" y="23694561"/>
            <a:ext cx="25687020" cy="3553130"/>
          </a:xfrm>
        </p:spPr>
        <p:txBody>
          <a:bodyPr/>
          <a:lstStyle>
            <a:lvl1pPr marL="0" indent="0">
              <a:buNone/>
              <a:defRPr sz="6100"/>
            </a:lvl1pPr>
            <a:lvl2pPr marL="1993255" indent="0">
              <a:buNone/>
              <a:defRPr sz="5200"/>
            </a:lvl2pPr>
            <a:lvl3pPr marL="3986510" indent="0">
              <a:buNone/>
              <a:defRPr sz="4400"/>
            </a:lvl3pPr>
            <a:lvl4pPr marL="5979765" indent="0">
              <a:buNone/>
              <a:defRPr sz="3900"/>
            </a:lvl4pPr>
            <a:lvl5pPr marL="7973019" indent="0">
              <a:buNone/>
              <a:defRPr sz="3900"/>
            </a:lvl5pPr>
            <a:lvl6pPr marL="9966274" indent="0">
              <a:buNone/>
              <a:defRPr sz="3900"/>
            </a:lvl6pPr>
            <a:lvl7pPr marL="11959529" indent="0">
              <a:buNone/>
              <a:defRPr sz="3900"/>
            </a:lvl7pPr>
            <a:lvl8pPr marL="13952784" indent="0">
              <a:buNone/>
              <a:defRPr sz="3900"/>
            </a:lvl8pPr>
            <a:lvl9pPr marL="15946039" indent="0">
              <a:buNone/>
              <a:defRPr sz="3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A728-824C-3241-8FFD-8E3FCA47335D}" type="datetimeFigureOut">
              <a:rPr lang="de-DE" smtClean="0"/>
              <a:t>08.06.18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BB41-A224-BA4A-AA48-CFFCF0E6C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28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0585" y="1212412"/>
            <a:ext cx="38530530" cy="5045869"/>
          </a:xfrm>
          <a:prstGeom prst="rect">
            <a:avLst/>
          </a:prstGeom>
        </p:spPr>
        <p:txBody>
          <a:bodyPr vert="horz" lIns="398651" tIns="199325" rIns="398651" bIns="199325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5" y="7064223"/>
            <a:ext cx="38530530" cy="19980241"/>
          </a:xfrm>
          <a:prstGeom prst="rect">
            <a:avLst/>
          </a:prstGeom>
        </p:spPr>
        <p:txBody>
          <a:bodyPr vert="horz" lIns="398651" tIns="199325" rIns="398651" bIns="199325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0585" y="28060644"/>
            <a:ext cx="9989397" cy="1611875"/>
          </a:xfrm>
          <a:prstGeom prst="rect">
            <a:avLst/>
          </a:prstGeom>
        </p:spPr>
        <p:txBody>
          <a:bodyPr vert="horz" lIns="398651" tIns="199325" rIns="398651" bIns="199325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FA728-824C-3241-8FFD-8E3FCA47335D}" type="datetimeFigureOut">
              <a:rPr lang="de-DE" smtClean="0"/>
              <a:t>08.06.18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627331" y="28060644"/>
            <a:ext cx="13557038" cy="1611875"/>
          </a:xfrm>
          <a:prstGeom prst="rect">
            <a:avLst/>
          </a:prstGeom>
        </p:spPr>
        <p:txBody>
          <a:bodyPr vert="horz" lIns="398651" tIns="199325" rIns="398651" bIns="199325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81718" y="28060644"/>
            <a:ext cx="9989397" cy="1611875"/>
          </a:xfrm>
          <a:prstGeom prst="rect">
            <a:avLst/>
          </a:prstGeom>
        </p:spPr>
        <p:txBody>
          <a:bodyPr vert="horz" lIns="398651" tIns="199325" rIns="398651" bIns="199325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BB41-A224-BA4A-AA48-CFFCF0E6C7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33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93255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941" indent="-1494941" algn="l" defTabSz="1993255" rtl="0" eaLnBrk="1" latinLnBrk="0" hangingPunct="1">
        <a:spcBef>
          <a:spcPct val="20000"/>
        </a:spcBef>
        <a:buFont typeface="Arial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039" indent="-1245784" algn="l" defTabSz="1993255" rtl="0" eaLnBrk="1" latinLnBrk="0" hangingPunct="1">
        <a:spcBef>
          <a:spcPct val="20000"/>
        </a:spcBef>
        <a:buFont typeface="Arial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3137" indent="-996627" algn="l" defTabSz="1993255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6392" indent="-996627" algn="l" defTabSz="1993255" rtl="0" eaLnBrk="1" latinLnBrk="0" hangingPunct="1">
        <a:spcBef>
          <a:spcPct val="20000"/>
        </a:spcBef>
        <a:buFont typeface="Arial"/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647" indent="-996627" algn="l" defTabSz="1993255" rtl="0" eaLnBrk="1" latinLnBrk="0" hangingPunct="1">
        <a:spcBef>
          <a:spcPct val="20000"/>
        </a:spcBef>
        <a:buFont typeface="Arial"/>
        <a:buChar char="»"/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902" indent="-996627" algn="l" defTabSz="1993255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6156" indent="-996627" algn="l" defTabSz="1993255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9411" indent="-996627" algn="l" defTabSz="1993255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2666" indent="-996627" algn="l" defTabSz="1993255" rtl="0" eaLnBrk="1" latinLnBrk="0" hangingPunct="1">
        <a:spcBef>
          <a:spcPct val="20000"/>
        </a:spcBef>
        <a:buFont typeface="Arial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255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510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765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3019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6274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9529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784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6039" algn="l" defTabSz="1993255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/>
          <p:cNvSpPr txBox="1"/>
          <p:nvPr/>
        </p:nvSpPr>
        <p:spPr>
          <a:xfrm>
            <a:off x="1946361" y="6489292"/>
            <a:ext cx="12746404" cy="11605611"/>
          </a:xfrm>
          <a:prstGeom prst="rect">
            <a:avLst/>
          </a:prstGeom>
          <a:noFill/>
          <a:ln w="12700" cmpd="sng">
            <a:solidFill>
              <a:srgbClr val="000000"/>
            </a:solidFill>
          </a:ln>
        </p:spPr>
        <p:txBody>
          <a:bodyPr wrap="square" lIns="398651" tIns="199325" rIns="398651" bIns="199325" rtlCol="0">
            <a:spAutoFit/>
          </a:bodyPr>
          <a:lstStyle/>
          <a:p>
            <a:r>
              <a:rPr lang="de-DE" sz="5200" b="1" dirty="0">
                <a:latin typeface="Times New Roman"/>
                <a:cs typeface="Times New Roman"/>
              </a:rPr>
              <a:t>Einleitung</a:t>
            </a:r>
            <a:r>
              <a:rPr lang="de-DE" sz="5200" b="1" dirty="0" smtClean="0">
                <a:latin typeface="Times New Roman"/>
                <a:cs typeface="Times New Roman"/>
              </a:rPr>
              <a:t>:</a:t>
            </a:r>
          </a:p>
          <a:p>
            <a:r>
              <a:rPr lang="de-DE" sz="5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Die </a:t>
            </a:r>
            <a:r>
              <a:rPr lang="de-DE" sz="5200" dirty="0">
                <a:solidFill>
                  <a:srgbClr val="000000"/>
                </a:solidFill>
                <a:latin typeface="Times New Roman"/>
                <a:cs typeface="Times New Roman"/>
              </a:rPr>
              <a:t>Max-Brauer-Allee </a:t>
            </a:r>
            <a:endParaRPr lang="de-DE" sz="5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de-DE" sz="5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gilt </a:t>
            </a:r>
            <a:r>
              <a:rPr lang="de-DE" sz="5200" dirty="0">
                <a:solidFill>
                  <a:srgbClr val="000000"/>
                </a:solidFill>
                <a:latin typeface="Times New Roman"/>
                <a:cs typeface="Times New Roman"/>
              </a:rPr>
              <a:t>schon seit Jahren </a:t>
            </a:r>
            <a:endParaRPr lang="de-DE" sz="5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de-DE" sz="5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als eine </a:t>
            </a:r>
            <a:r>
              <a:rPr lang="de-DE" sz="5200" dirty="0">
                <a:solidFill>
                  <a:srgbClr val="000000"/>
                </a:solidFill>
                <a:latin typeface="Times New Roman"/>
                <a:cs typeface="Times New Roman"/>
              </a:rPr>
              <a:t>der </a:t>
            </a:r>
            <a:r>
              <a:rPr lang="de-DE" sz="5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größten</a:t>
            </a:r>
          </a:p>
          <a:p>
            <a:r>
              <a:rPr lang="de-DE" sz="5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Problemstraßen </a:t>
            </a:r>
          </a:p>
          <a:p>
            <a:r>
              <a:rPr lang="de-DE" sz="5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Hamburgs</a:t>
            </a:r>
            <a:r>
              <a:rPr lang="de-DE" sz="5200" dirty="0">
                <a:solidFill>
                  <a:srgbClr val="000000"/>
                </a:solidFill>
                <a:latin typeface="Times New Roman"/>
                <a:cs typeface="Times New Roman"/>
              </a:rPr>
              <a:t>, doch </a:t>
            </a:r>
            <a:endParaRPr lang="de-DE" sz="5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de-DE" sz="5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verbessert </a:t>
            </a:r>
            <a:r>
              <a:rPr lang="de-DE" sz="5200" dirty="0">
                <a:solidFill>
                  <a:srgbClr val="000000"/>
                </a:solidFill>
                <a:latin typeface="Times New Roman"/>
                <a:cs typeface="Times New Roman"/>
              </a:rPr>
              <a:t>hat sich seitdem kaum etwas. </a:t>
            </a:r>
            <a:r>
              <a:rPr lang="de-DE" sz="5200" dirty="0">
                <a:solidFill>
                  <a:srgbClr val="000000"/>
                </a:solidFill>
                <a:latin typeface="Times New Roman"/>
                <a:cs typeface="Times New Roman"/>
              </a:rPr>
              <a:t>Die Stadt Hamburg hat gegen die Probleme nun ein Dieselfahrverbot für die Max-Brauer-Allee erlassen, der ADFC schlägt hingegen eine Tempo-30 Zone vor. </a:t>
            </a:r>
            <a:r>
              <a:rPr lang="de-DE" sz="5200" dirty="0">
                <a:solidFill>
                  <a:srgbClr val="000000"/>
                </a:solidFill>
                <a:latin typeface="Times New Roman"/>
                <a:cs typeface="Times New Roman"/>
              </a:rPr>
              <a:t>Mit unserer Simulation haben wir geprüft wie sinnvoll eine Tempo-30-Beschränkung in der Max-Brauer-Allee wäre</a:t>
            </a:r>
            <a:r>
              <a:rPr lang="de-DE" sz="5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886" y="784615"/>
            <a:ext cx="36389945" cy="1806770"/>
          </a:xfrm>
        </p:spPr>
        <p:txBody>
          <a:bodyPr>
            <a:noAutofit/>
          </a:bodyPr>
          <a:lstStyle/>
          <a:p>
            <a:r>
              <a:rPr lang="de-DE" sz="10500" dirty="0" smtClean="0">
                <a:latin typeface="American Typewriter"/>
                <a:cs typeface="American Typewriter"/>
              </a:rPr>
              <a:t> Tempo 30 in </a:t>
            </a:r>
            <a:r>
              <a:rPr lang="de-DE" sz="10500" dirty="0">
                <a:latin typeface="American Typewriter"/>
                <a:cs typeface="American Typewriter"/>
              </a:rPr>
              <a:t>der Max-Brauer-</a:t>
            </a:r>
            <a:r>
              <a:rPr lang="de-DE" sz="10500" dirty="0" smtClean="0">
                <a:latin typeface="American Typewriter"/>
                <a:cs typeface="American Typewriter"/>
              </a:rPr>
              <a:t>Allee</a:t>
            </a:r>
            <a:endParaRPr lang="de-DE" sz="10500" dirty="0">
              <a:latin typeface="American Typewriter"/>
              <a:cs typeface="American Typewriter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210892" y="2721926"/>
            <a:ext cx="36389941" cy="1154899"/>
          </a:xfrm>
          <a:prstGeom prst="rect">
            <a:avLst/>
          </a:prstGeom>
          <a:noFill/>
        </p:spPr>
        <p:txBody>
          <a:bodyPr wrap="square" lIns="398651" tIns="199325" rIns="398651" bIns="199325" rtlCol="0">
            <a:spAutoFit/>
          </a:bodyPr>
          <a:lstStyle/>
          <a:p>
            <a:pPr algn="ctr"/>
            <a:r>
              <a:rPr lang="de-DE" sz="4800" dirty="0">
                <a:latin typeface="American Typewriter"/>
                <a:cs typeface="American Typewriter"/>
              </a:rPr>
              <a:t>Anton von </a:t>
            </a:r>
            <a:r>
              <a:rPr lang="de-DE" sz="4800" dirty="0" err="1" smtClean="0">
                <a:latin typeface="American Typewriter"/>
                <a:cs typeface="American Typewriter"/>
              </a:rPr>
              <a:t>Garrel</a:t>
            </a:r>
            <a:r>
              <a:rPr lang="de-DE" sz="4800" dirty="0" smtClean="0">
                <a:latin typeface="American Typewriter"/>
                <a:cs typeface="American Typewriter"/>
              </a:rPr>
              <a:t>, </a:t>
            </a:r>
            <a:r>
              <a:rPr lang="de-DE" sz="4800" dirty="0">
                <a:latin typeface="American Typewriter"/>
                <a:cs typeface="American Typewriter"/>
              </a:rPr>
              <a:t>Sebastian Matz, Marten </a:t>
            </a:r>
            <a:r>
              <a:rPr lang="de-DE" sz="4800" dirty="0" err="1">
                <a:latin typeface="American Typewriter"/>
                <a:cs typeface="American Typewriter"/>
              </a:rPr>
              <a:t>Gralla</a:t>
            </a:r>
            <a:r>
              <a:rPr lang="de-DE" sz="4800" dirty="0">
                <a:latin typeface="American Typewriter"/>
                <a:cs typeface="American Typewriter"/>
              </a:rPr>
              <a:t>, Ivan Rätsch, </a:t>
            </a:r>
            <a:r>
              <a:rPr lang="de-DE" sz="4800" dirty="0" smtClean="0">
                <a:latin typeface="American Typewriter"/>
                <a:cs typeface="American Typewriter"/>
              </a:rPr>
              <a:t>Dominic Reschke</a:t>
            </a:r>
            <a:endParaRPr lang="de-DE" sz="4800" dirty="0">
              <a:latin typeface="American Typewriter"/>
              <a:cs typeface="American Typewriter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210892" y="3876825"/>
            <a:ext cx="36389941" cy="1630447"/>
          </a:xfrm>
          <a:prstGeom prst="rect">
            <a:avLst/>
          </a:prstGeom>
          <a:noFill/>
        </p:spPr>
        <p:txBody>
          <a:bodyPr wrap="square" lIns="398651" tIns="199325" rIns="398651" bIns="199325" rtlCol="0">
            <a:spAutoFit/>
          </a:bodyPr>
          <a:lstStyle/>
          <a:p>
            <a:pPr algn="ctr"/>
            <a:r>
              <a:rPr lang="de-DE" dirty="0" smtClean="0">
                <a:latin typeface="American Typewriter"/>
                <a:cs typeface="American Typewriter"/>
              </a:rPr>
              <a:t>Max-Brauer-Allee, Hamburg, Deutschland</a:t>
            </a:r>
            <a:endParaRPr lang="de-DE" dirty="0">
              <a:latin typeface="American Typewriter"/>
              <a:cs typeface="American Typewriter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755880" y="18470524"/>
            <a:ext cx="9966063" cy="1202762"/>
          </a:xfrm>
          <a:prstGeom prst="rect">
            <a:avLst/>
          </a:prstGeom>
          <a:noFill/>
        </p:spPr>
        <p:txBody>
          <a:bodyPr wrap="square" lIns="398651" tIns="199325" rIns="398651" bIns="199325" rtlCol="0">
            <a:spAutoFit/>
          </a:bodyPr>
          <a:lstStyle/>
          <a:p>
            <a:r>
              <a:rPr lang="de-DE" sz="5200" b="1" dirty="0" smtClean="0">
                <a:latin typeface="Times New Roman"/>
                <a:cs typeface="Times New Roman"/>
              </a:rPr>
              <a:t>Vorgehensweise</a:t>
            </a:r>
            <a:r>
              <a:rPr lang="de-DE" sz="5200" b="1" dirty="0">
                <a:latin typeface="Times New Roman"/>
                <a:cs typeface="Times New Roman"/>
              </a:rPr>
              <a:t>/Methodik</a:t>
            </a:r>
            <a:r>
              <a:rPr lang="de-DE" sz="5200" b="1" dirty="0"/>
              <a:t>:</a:t>
            </a:r>
            <a:endParaRPr lang="de-DE" sz="5200" b="1" dirty="0"/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1419191537"/>
              </p:ext>
            </p:extLst>
          </p:nvPr>
        </p:nvGraphicFramePr>
        <p:xfrm>
          <a:off x="1755880" y="19081942"/>
          <a:ext cx="13759702" cy="326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feld 16"/>
          <p:cNvSpPr txBox="1"/>
          <p:nvPr/>
        </p:nvSpPr>
        <p:spPr>
          <a:xfrm>
            <a:off x="1946352" y="22080729"/>
            <a:ext cx="12746413" cy="6804296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lIns="398651" tIns="199325" rIns="398651" bIns="199325" rtlCol="0">
            <a:spAutoFit/>
          </a:bodyPr>
          <a:lstStyle/>
          <a:p>
            <a:r>
              <a:rPr lang="de-DE" sz="5200" b="1" dirty="0" smtClean="0">
                <a:latin typeface="Times New Roman"/>
                <a:cs typeface="Times New Roman"/>
              </a:rPr>
              <a:t>Danksagung:</a:t>
            </a:r>
            <a:endParaRPr lang="de-DE" sz="5200" dirty="0" smtClean="0">
              <a:latin typeface="Times New Roman"/>
              <a:cs typeface="Times New Roman"/>
            </a:endParaRPr>
          </a:p>
          <a:p>
            <a:r>
              <a:rPr lang="de-DE" sz="5200" dirty="0" smtClean="0">
                <a:latin typeface="Times New Roman"/>
                <a:cs typeface="Times New Roman"/>
              </a:rPr>
              <a:t>Für </a:t>
            </a:r>
            <a:r>
              <a:rPr lang="de-DE" sz="5200" dirty="0">
                <a:latin typeface="Times New Roman"/>
                <a:cs typeface="Times New Roman"/>
              </a:rPr>
              <a:t>den erfolgreichen Projektablauf danken wir </a:t>
            </a:r>
            <a:r>
              <a:rPr lang="de-DE" sz="5200" dirty="0" smtClean="0">
                <a:latin typeface="Times New Roman"/>
                <a:cs typeface="Times New Roman"/>
              </a:rPr>
              <a:t>Herrn </a:t>
            </a:r>
            <a:r>
              <a:rPr lang="de-DE" sz="5200" dirty="0">
                <a:latin typeface="Times New Roman"/>
                <a:cs typeface="Times New Roman"/>
              </a:rPr>
              <a:t>Sommer (ADFC) für seine hilfreichen Ideen, </a:t>
            </a:r>
            <a:r>
              <a:rPr lang="de-DE" sz="5200" dirty="0" smtClean="0">
                <a:latin typeface="Times New Roman"/>
                <a:cs typeface="Times New Roman"/>
              </a:rPr>
              <a:t>Herrn </a:t>
            </a:r>
            <a:r>
              <a:rPr lang="de-DE" sz="5200" dirty="0">
                <a:latin typeface="Times New Roman"/>
                <a:cs typeface="Times New Roman"/>
              </a:rPr>
              <a:t>Dorn und </a:t>
            </a:r>
            <a:r>
              <a:rPr lang="de-DE" sz="5200" dirty="0" smtClean="0">
                <a:latin typeface="Times New Roman"/>
                <a:cs typeface="Times New Roman"/>
              </a:rPr>
              <a:t>Herrn </a:t>
            </a:r>
            <a:r>
              <a:rPr lang="de-DE" sz="5200" dirty="0" err="1">
                <a:latin typeface="Times New Roman"/>
                <a:cs typeface="Times New Roman"/>
              </a:rPr>
              <a:t>Lohrberg</a:t>
            </a:r>
            <a:r>
              <a:rPr lang="de-DE" sz="5200" dirty="0">
                <a:latin typeface="Times New Roman"/>
                <a:cs typeface="Times New Roman"/>
              </a:rPr>
              <a:t> (KAIFU) für konstante Unterstützung und Unterrichtszeit. </a:t>
            </a:r>
            <a:r>
              <a:rPr lang="de-DE" sz="5200" dirty="0">
                <a:latin typeface="Times New Roman"/>
                <a:cs typeface="Times New Roman"/>
              </a:rPr>
              <a:t>Essentiell waren auch die Verkehrsdaten, die uns Herr Tuna vom LSGB zur Verfügung gestellt hat</a:t>
            </a:r>
            <a:r>
              <a:rPr lang="de-DE" sz="5200" dirty="0" smtClean="0">
                <a:latin typeface="Times New Roman"/>
                <a:cs typeface="Times New Roman"/>
              </a:rPr>
              <a:t>.</a:t>
            </a:r>
            <a:endParaRPr lang="de-DE" sz="5200" dirty="0">
              <a:latin typeface="Times New Roman"/>
              <a:cs typeface="Times New Roman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5706068" y="6466392"/>
            <a:ext cx="12485841" cy="224186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398651" tIns="199325" rIns="398651" bIns="199325" rtlCol="0">
            <a:spAutoFit/>
          </a:bodyPr>
          <a:lstStyle/>
          <a:p>
            <a:r>
              <a:rPr lang="de-DE" sz="5200" b="1" dirty="0">
                <a:latin typeface="Times New Roman"/>
                <a:cs typeface="Times New Roman"/>
              </a:rPr>
              <a:t>Ergebnisse:</a:t>
            </a:r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0541234" y="6489291"/>
            <a:ext cx="10667209" cy="252093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398651" tIns="199325" rIns="398651" bIns="199325" rtlCol="0">
            <a:spAutoFit/>
          </a:bodyPr>
          <a:lstStyle/>
          <a:p>
            <a:r>
              <a:rPr lang="de-DE" sz="5200" b="1" dirty="0">
                <a:latin typeface="Times New Roman"/>
                <a:cs typeface="Times New Roman"/>
              </a:rPr>
              <a:t>Fazit</a:t>
            </a:r>
            <a:r>
              <a:rPr lang="de-DE" sz="5200" b="1" dirty="0" smtClean="0">
                <a:latin typeface="Times New Roman"/>
                <a:cs typeface="Times New Roman"/>
              </a:rPr>
              <a:t>:</a:t>
            </a:r>
          </a:p>
          <a:p>
            <a:r>
              <a:rPr lang="de-DE" sz="5200" dirty="0" smtClean="0">
                <a:latin typeface="Times New Roman"/>
                <a:cs typeface="Times New Roman"/>
              </a:rPr>
              <a:t>Die Kriterien nach denen wir ausgewertet haben sind:</a:t>
            </a:r>
          </a:p>
          <a:p>
            <a:pPr marL="685800" indent="-685800">
              <a:buFont typeface="Arial"/>
              <a:buChar char="•"/>
            </a:pPr>
            <a:r>
              <a:rPr lang="de-DE" sz="5200" dirty="0" smtClean="0">
                <a:latin typeface="Times New Roman"/>
                <a:cs typeface="Times New Roman"/>
              </a:rPr>
              <a:t>Lärmbelastung</a:t>
            </a:r>
            <a:endParaRPr lang="de-DE" sz="5200" dirty="0">
              <a:latin typeface="Times New Roman"/>
              <a:cs typeface="Times New Roman"/>
            </a:endParaRPr>
          </a:p>
          <a:p>
            <a:pPr marL="685800" indent="-685800">
              <a:buFont typeface="Arial"/>
              <a:buChar char="•"/>
            </a:pPr>
            <a:r>
              <a:rPr lang="de-DE" sz="5200" dirty="0" smtClean="0">
                <a:latin typeface="Times New Roman"/>
                <a:cs typeface="Times New Roman"/>
              </a:rPr>
              <a:t>Schadstoffausstoß</a:t>
            </a:r>
          </a:p>
          <a:p>
            <a:pPr marL="685800" indent="-685800">
              <a:buFont typeface="Arial"/>
              <a:buChar char="•"/>
            </a:pPr>
            <a:r>
              <a:rPr lang="de-DE" sz="5200" dirty="0" smtClean="0">
                <a:latin typeface="Times New Roman"/>
                <a:cs typeface="Times New Roman"/>
              </a:rPr>
              <a:t>Busverkehr</a:t>
            </a:r>
          </a:p>
          <a:p>
            <a:pPr marL="685800" indent="-685800">
              <a:buFont typeface="Arial"/>
              <a:buChar char="•"/>
            </a:pPr>
            <a:r>
              <a:rPr lang="de-DE" sz="5200" dirty="0" smtClean="0">
                <a:latin typeface="Times New Roman"/>
                <a:cs typeface="Times New Roman"/>
              </a:rPr>
              <a:t>Verkehrsfluss</a:t>
            </a:r>
          </a:p>
          <a:p>
            <a:pPr marL="685800" indent="-685800">
              <a:buFont typeface="Arial"/>
              <a:buChar char="•"/>
            </a:pPr>
            <a:r>
              <a:rPr lang="de-DE" sz="5200" dirty="0" smtClean="0">
                <a:latin typeface="Times New Roman"/>
                <a:cs typeface="Times New Roman"/>
              </a:rPr>
              <a:t>Sicherheit für Fahrradfahrer</a:t>
            </a:r>
          </a:p>
          <a:p>
            <a:endParaRPr lang="de-DE" sz="5200" dirty="0">
              <a:latin typeface="Times New Roman"/>
              <a:cs typeface="Times New Roman"/>
            </a:endParaRPr>
          </a:p>
          <a:p>
            <a:endParaRPr lang="de-DE" sz="5200" dirty="0">
              <a:latin typeface="Times New Roman"/>
              <a:cs typeface="Times New Roman"/>
            </a:endParaRPr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 smtClean="0"/>
          </a:p>
          <a:p>
            <a:endParaRPr lang="de-DE" sz="5200" b="1" dirty="0"/>
          </a:p>
          <a:p>
            <a:endParaRPr lang="de-DE" sz="5200" b="1" dirty="0" smtClean="0"/>
          </a:p>
          <a:p>
            <a:endParaRPr lang="de-DE" sz="5200" b="1" dirty="0"/>
          </a:p>
          <a:p>
            <a:endParaRPr lang="de-DE" sz="5200" b="1" dirty="0" smtClean="0"/>
          </a:p>
          <a:p>
            <a:endParaRPr lang="de-DE" sz="5200" b="1" dirty="0"/>
          </a:p>
          <a:p>
            <a:endParaRPr lang="de-DE" sz="5200" b="1" dirty="0" smtClean="0"/>
          </a:p>
          <a:p>
            <a:endParaRPr lang="de-DE" sz="5200" b="1" dirty="0" smtClean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  <a:p>
            <a:endParaRPr lang="de-DE" sz="5200" b="1" dirty="0"/>
          </a:p>
        </p:txBody>
      </p:sp>
      <p:pic>
        <p:nvPicPr>
          <p:cNvPr id="7" name="Bild 6" descr="csm_20160500_Max-Brauer-Allee_part_19ab202768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03" y="6489292"/>
            <a:ext cx="6248162" cy="46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0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Macintosh PowerPoint</Application>
  <PresentationFormat>Benutzerdefiniert</PresentationFormat>
  <Paragraphs>71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 Tempo 30 in der Max-Brauer-Allee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 30 Zone in der Max-Brauer-Allee</dc:title>
  <dc:creator>Ein Microsoft Office-Anwender</dc:creator>
  <cp:lastModifiedBy>Ein Microsoft Office-Anwender</cp:lastModifiedBy>
  <cp:revision>17</cp:revision>
  <dcterms:created xsi:type="dcterms:W3CDTF">2018-06-05T12:48:27Z</dcterms:created>
  <dcterms:modified xsi:type="dcterms:W3CDTF">2018-06-08T07:43:35Z</dcterms:modified>
</cp:coreProperties>
</file>