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5EFF0"/>
    <a:srgbClr val="361635"/>
    <a:srgbClr val="0E0228"/>
    <a:srgbClr val="B8498D"/>
    <a:srgbClr val="852569"/>
    <a:srgbClr val="722B55"/>
    <a:srgbClr val="792C64"/>
    <a:srgbClr val="592341"/>
    <a:srgbClr val="F3FFFF"/>
    <a:srgbClr val="CEDF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snapToGrid="0" snapToObjects="1" showGuides="1">
      <p:cViewPr>
        <p:scale>
          <a:sx n="54" d="100"/>
          <a:sy n="54" d="100"/>
        </p:scale>
        <p:origin x="-3144" y="5968"/>
      </p:cViewPr>
      <p:guideLst>
        <p:guide orient="horz" pos="16878"/>
        <p:guide pos="18517"/>
      </p:guideLst>
    </p:cSldViewPr>
  </p:slide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en-GB" smtClean="0"/>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July 19,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421536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19/07/2015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67621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456"/>
            <a:ext cx="6811923" cy="3652868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513761" y="1714456"/>
            <a:ext cx="19931182" cy="3652868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19/07/2015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404472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19/07/2015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6610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en-GB" smtClean="0"/>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AD22427-B1DD-49E6-9F05-DE0F1467D7DC}" type="datetime4">
              <a:rPr lang="en-US" smtClean="0"/>
              <a:pPr/>
              <a:t>July 19,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80967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513761"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5389900"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6AC3B86-5EFC-DF42-A396-732010E642F4}" type="datetimeFigureOut">
              <a:rPr lang="en-US" smtClean="0"/>
              <a:t>19/07/2015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56123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6AC3B86-5EFC-DF42-A396-732010E642F4}" type="datetimeFigureOut">
              <a:rPr lang="en-US" smtClean="0"/>
              <a:t>19/07/2015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5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6AC3B86-5EFC-DF42-A396-732010E642F4}" type="datetimeFigureOut">
              <a:rPr lang="en-US" smtClean="0"/>
              <a:t>19/07/2015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816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C3B86-5EFC-DF42-A396-732010E642F4}" type="datetimeFigureOut">
              <a:rPr lang="en-US" smtClean="0"/>
              <a:t>19/07/2015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269365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en-GB" smtClean="0"/>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19/07/2015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74369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en-GB" smtClean="0"/>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19/07/2015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080877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A6AC3B86-5EFC-DF42-A396-732010E642F4}" type="datetimeFigureOut">
              <a:rPr lang="en-US" smtClean="0"/>
              <a:t>19/07/2015</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70BD651B-10C6-D142-9739-434B8EBE1BA5}" type="slidenum">
              <a:rPr lang="en-US" smtClean="0"/>
              <a:t>‹#›</a:t>
            </a:fld>
            <a:endParaRPr lang="en-US"/>
          </a:p>
        </p:txBody>
      </p:sp>
    </p:spTree>
    <p:extLst>
      <p:ext uri="{BB962C8B-B14F-4D97-AF65-F5344CB8AC3E}">
        <p14:creationId xmlns:p14="http://schemas.microsoft.com/office/powerpoint/2010/main" val="38669754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png"/><Relationship Id="rId10" Type="http://schemas.openxmlformats.org/officeDocument/2006/relationships/image" Target="../media/image9.png"/><Relationship Id="rId11" Type="http://schemas.microsoft.com/office/2007/relationships/hdphoto" Target="../media/hdphoto1.wdp"/><Relationship Id="rId12" Type="http://schemas.microsoft.com/office/2007/relationships/hdphoto" Target="../media/hdphoto2.wdp"/><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ounded Rectangle 326"/>
          <p:cNvSpPr/>
          <p:nvPr/>
        </p:nvSpPr>
        <p:spPr>
          <a:xfrm>
            <a:off x="22990695" y="198903"/>
            <a:ext cx="7063856" cy="5472682"/>
          </a:xfrm>
          <a:prstGeom prst="roundRect">
            <a:avLst>
              <a:gd name="adj" fmla="val 5428"/>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30380556" y="36324714"/>
            <a:ext cx="11955313" cy="38059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30957901" y="7858856"/>
            <a:ext cx="11087735" cy="5964360"/>
            <a:chOff x="18840579" y="6201955"/>
            <a:chExt cx="11087735" cy="5964360"/>
          </a:xfrm>
        </p:grpSpPr>
        <p:pic>
          <p:nvPicPr>
            <p:cNvPr id="16" name="Picture 15" descr="Rplot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0579" y="6201955"/>
              <a:ext cx="11087735" cy="5964360"/>
            </a:xfrm>
            <a:prstGeom prst="rect">
              <a:avLst/>
            </a:prstGeom>
          </p:spPr>
        </p:pic>
        <p:cxnSp>
          <p:nvCxnSpPr>
            <p:cNvPr id="135" name="Straight Connector 134"/>
            <p:cNvCxnSpPr/>
            <p:nvPr/>
          </p:nvCxnSpPr>
          <p:spPr>
            <a:xfrm flipV="1">
              <a:off x="23544487" y="8162213"/>
              <a:ext cx="0" cy="637772"/>
            </a:xfrm>
            <a:prstGeom prst="line">
              <a:avLst/>
            </a:prstGeom>
            <a:ln>
              <a:solidFill>
                <a:srgbClr val="E970DA"/>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124" name="Rounded Rectangle 123"/>
          <p:cNvSpPr/>
          <p:nvPr/>
        </p:nvSpPr>
        <p:spPr>
          <a:xfrm>
            <a:off x="275138" y="38654910"/>
            <a:ext cx="29747992" cy="4026292"/>
          </a:xfrm>
          <a:prstGeom prst="roundRect">
            <a:avLst>
              <a:gd name="adj" fmla="val 8090"/>
            </a:avLst>
          </a:prstGeom>
          <a:solidFill>
            <a:schemeClr val="accent3">
              <a:lumMod val="60000"/>
              <a:lumOff val="4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292620" y="5845963"/>
            <a:ext cx="17724743" cy="13811088"/>
          </a:xfrm>
          <a:prstGeom prst="roundRect">
            <a:avLst>
              <a:gd name="adj" fmla="val 5231"/>
            </a:avLst>
          </a:prstGeom>
          <a:solidFill>
            <a:schemeClr val="accent3">
              <a:lumMod val="60000"/>
              <a:lumOff val="4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292621" y="154077"/>
            <a:ext cx="22580820" cy="3642758"/>
          </a:xfrm>
          <a:prstGeom prst="roundRect">
            <a:avLst>
              <a:gd name="adj" fmla="val 11244"/>
            </a:avLst>
          </a:prstGeom>
          <a:solidFill>
            <a:schemeClr val="accent3">
              <a:lumMod val="5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Rplot.png"/>
          <p:cNvPicPr>
            <a:picLocks noChangeAspect="1"/>
          </p:cNvPicPr>
          <p:nvPr/>
        </p:nvPicPr>
        <p:blipFill rotWithShape="1">
          <a:blip r:embed="rId3">
            <a:extLst>
              <a:ext uri="{28A0092B-C50C-407E-A947-70E740481C1C}">
                <a14:useLocalDpi xmlns:a14="http://schemas.microsoft.com/office/drawing/2010/main" val="0"/>
              </a:ext>
            </a:extLst>
          </a:blip>
          <a:srcRect l="5637" t="9932" r="4703" b="12416"/>
          <a:stretch/>
        </p:blipFill>
        <p:spPr>
          <a:xfrm>
            <a:off x="-2965626" y="16504067"/>
            <a:ext cx="2378864" cy="2274250"/>
          </a:xfrm>
          <a:prstGeom prst="rect">
            <a:avLst/>
          </a:prstGeom>
        </p:spPr>
      </p:pic>
      <p:cxnSp>
        <p:nvCxnSpPr>
          <p:cNvPr id="72" name="Straight Connector 71"/>
          <p:cNvCxnSpPr/>
          <p:nvPr/>
        </p:nvCxnSpPr>
        <p:spPr>
          <a:xfrm>
            <a:off x="45535140" y="12023131"/>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45306717" y="12471994"/>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45535140" y="11802972"/>
            <a:ext cx="68604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5411104" y="12239470"/>
            <a:ext cx="686046"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44842510" y="12352867"/>
            <a:ext cx="686046"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a:off x="44963694" y="12106085"/>
            <a:ext cx="686046"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45153804" y="11933121"/>
            <a:ext cx="686046"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44810781" y="11802972"/>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45153804" y="11615046"/>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45687540" y="119553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2" name="Straight Connector 81"/>
          <p:cNvCxnSpPr/>
          <p:nvPr/>
        </p:nvCxnSpPr>
        <p:spPr>
          <a:xfrm>
            <a:off x="45839940" y="121077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3" name="Straight Connector 82"/>
          <p:cNvCxnSpPr/>
          <p:nvPr/>
        </p:nvCxnSpPr>
        <p:spPr>
          <a:xfrm>
            <a:off x="45649740" y="1228680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4" name="Straight Connector 83"/>
          <p:cNvCxnSpPr/>
          <p:nvPr/>
        </p:nvCxnSpPr>
        <p:spPr>
          <a:xfrm>
            <a:off x="45001494" y="12210308"/>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5" name="Straight Connector 84"/>
          <p:cNvCxnSpPr/>
          <p:nvPr/>
        </p:nvCxnSpPr>
        <p:spPr>
          <a:xfrm>
            <a:off x="45134558" y="12400199"/>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6" name="Straight Connector 85"/>
          <p:cNvCxnSpPr/>
          <p:nvPr/>
        </p:nvCxnSpPr>
        <p:spPr>
          <a:xfrm>
            <a:off x="44912719" y="11980453"/>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7" name="Straight Connector 86"/>
          <p:cNvCxnSpPr/>
          <p:nvPr/>
        </p:nvCxnSpPr>
        <p:spPr>
          <a:xfrm>
            <a:off x="45535140" y="1251932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8" name="Straight Connector 87"/>
          <p:cNvCxnSpPr/>
          <p:nvPr/>
        </p:nvCxnSpPr>
        <p:spPr>
          <a:xfrm>
            <a:off x="45001494" y="1185030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a:off x="45159673" y="1164455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a:off x="45213084" y="1175748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grpSp>
        <p:nvGrpSpPr>
          <p:cNvPr id="93" name="Group 92"/>
          <p:cNvGrpSpPr/>
          <p:nvPr/>
        </p:nvGrpSpPr>
        <p:grpSpPr>
          <a:xfrm>
            <a:off x="40231722" y="9236170"/>
            <a:ext cx="3168178" cy="5438403"/>
            <a:chOff x="4597888" y="6836836"/>
            <a:chExt cx="3168178" cy="5438403"/>
          </a:xfrm>
        </p:grpSpPr>
        <p:pic>
          <p:nvPicPr>
            <p:cNvPr id="94" name="Picture 93"/>
            <p:cNvPicPr>
              <a:picLocks noChangeAspect="1"/>
            </p:cNvPicPr>
            <p:nvPr/>
          </p:nvPicPr>
          <p:blipFill>
            <a:blip r:embed="rId4"/>
            <a:stretch>
              <a:fillRect/>
            </a:stretch>
          </p:blipFill>
          <p:spPr>
            <a:xfrm>
              <a:off x="4597888" y="6836836"/>
              <a:ext cx="3168178" cy="5438403"/>
            </a:xfrm>
            <a:prstGeom prst="rect">
              <a:avLst/>
            </a:prstGeom>
          </p:spPr>
        </p:pic>
        <p:grpSp>
          <p:nvGrpSpPr>
            <p:cNvPr id="95" name="Group 94"/>
            <p:cNvGrpSpPr/>
            <p:nvPr/>
          </p:nvGrpSpPr>
          <p:grpSpPr>
            <a:xfrm>
              <a:off x="4972704" y="10243252"/>
              <a:ext cx="2072354" cy="1079748"/>
              <a:chOff x="14057775" y="22754955"/>
              <a:chExt cx="3711343" cy="44143267"/>
            </a:xfrm>
          </p:grpSpPr>
          <p:cxnSp>
            <p:nvCxnSpPr>
              <p:cNvPr id="96" name="Straight Connector 95"/>
              <p:cNvCxnSpPr/>
              <p:nvPr/>
            </p:nvCxnSpPr>
            <p:spPr>
              <a:xfrm>
                <a:off x="15926176" y="56386034"/>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97" name="Straight Connector 96"/>
              <p:cNvCxnSpPr/>
              <p:nvPr/>
            </p:nvCxnSpPr>
            <p:spPr>
              <a:xfrm>
                <a:off x="15286403" y="28525336"/>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98" name="Straight Connector 97"/>
              <p:cNvCxnSpPr/>
              <p:nvPr/>
            </p:nvCxnSpPr>
            <p:spPr>
              <a:xfrm>
                <a:off x="16540490" y="49760833"/>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99" name="Straight Connector 98"/>
              <p:cNvCxnSpPr/>
              <p:nvPr/>
            </p:nvCxnSpPr>
            <p:spPr>
              <a:xfrm>
                <a:off x="16370335" y="66898222"/>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100" name="Straight Connector 99"/>
              <p:cNvCxnSpPr/>
              <p:nvPr/>
            </p:nvCxnSpPr>
            <p:spPr>
              <a:xfrm>
                <a:off x="14057775" y="56386034"/>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a:off x="14867530" y="64487601"/>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02" name="Straight Connector 101"/>
              <p:cNvCxnSpPr/>
              <p:nvPr/>
            </p:nvCxnSpPr>
            <p:spPr>
              <a:xfrm>
                <a:off x="15241403" y="39535233"/>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103" name="Straight Connector 102"/>
              <p:cNvCxnSpPr/>
              <p:nvPr/>
            </p:nvCxnSpPr>
            <p:spPr>
              <a:xfrm>
                <a:off x="14459526" y="48381523"/>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104" name="Straight Connector 103"/>
              <p:cNvCxnSpPr/>
              <p:nvPr/>
            </p:nvCxnSpPr>
            <p:spPr>
              <a:xfrm>
                <a:off x="16329017" y="22754955"/>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105" name="Straight Connector 104"/>
          <p:cNvCxnSpPr/>
          <p:nvPr/>
        </p:nvCxnSpPr>
        <p:spPr>
          <a:xfrm>
            <a:off x="41635607" y="13165265"/>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a:off x="41501428" y="13590797"/>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7" name="Straight Connector 106"/>
          <p:cNvCxnSpPr/>
          <p:nvPr/>
        </p:nvCxnSpPr>
        <p:spPr>
          <a:xfrm>
            <a:off x="40653002" y="131244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8" name="Straight Connector 107"/>
          <p:cNvCxnSpPr/>
          <p:nvPr/>
        </p:nvCxnSpPr>
        <p:spPr>
          <a:xfrm>
            <a:off x="40988713" y="12909448"/>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9" name="Straight Connector 108"/>
          <p:cNvCxnSpPr/>
          <p:nvPr/>
        </p:nvCxnSpPr>
        <p:spPr>
          <a:xfrm>
            <a:off x="40957802" y="134292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41110202" y="135816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1" name="Straight Connector 110"/>
          <p:cNvCxnSpPr/>
          <p:nvPr/>
        </p:nvCxnSpPr>
        <p:spPr>
          <a:xfrm>
            <a:off x="41197425" y="1269989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2" name="Straight Connector 111"/>
          <p:cNvCxnSpPr/>
          <p:nvPr/>
        </p:nvCxnSpPr>
        <p:spPr>
          <a:xfrm>
            <a:off x="41459596" y="1383201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3" name="Straight Connector 112"/>
          <p:cNvCxnSpPr/>
          <p:nvPr/>
        </p:nvCxnSpPr>
        <p:spPr>
          <a:xfrm>
            <a:off x="41758025" y="1337662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4" name="Straight Connector 113"/>
          <p:cNvCxnSpPr/>
          <p:nvPr/>
        </p:nvCxnSpPr>
        <p:spPr>
          <a:xfrm>
            <a:off x="42411931" y="13016474"/>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5" name="Straight Connector 114"/>
          <p:cNvCxnSpPr/>
          <p:nvPr/>
        </p:nvCxnSpPr>
        <p:spPr>
          <a:xfrm>
            <a:off x="40653735" y="12783730"/>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6" name="Straight Connector 115"/>
          <p:cNvCxnSpPr/>
          <p:nvPr/>
        </p:nvCxnSpPr>
        <p:spPr>
          <a:xfrm>
            <a:off x="40587183" y="13789382"/>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7" name="Straight Connector 116"/>
          <p:cNvCxnSpPr/>
          <p:nvPr/>
        </p:nvCxnSpPr>
        <p:spPr>
          <a:xfrm>
            <a:off x="40773550" y="13334074"/>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66498" y="215296"/>
            <a:ext cx="21939430" cy="3170099"/>
          </a:xfrm>
          <a:prstGeom prst="rect">
            <a:avLst/>
          </a:prstGeom>
        </p:spPr>
        <p:txBody>
          <a:bodyPr wrap="square">
            <a:spAutoFit/>
          </a:bodyPr>
          <a:lstStyle/>
          <a:p>
            <a:pPr algn="ctr"/>
            <a:r>
              <a:rPr lang="en-US" sz="10000" b="1" dirty="0">
                <a:solidFill>
                  <a:schemeClr val="bg1"/>
                </a:solidFill>
                <a:latin typeface="SimpleKindOfGirl"/>
                <a:cs typeface="SimpleKindOfGirl"/>
              </a:rPr>
              <a:t>Identification of genomic regions carrying a causal mutation in unordered genomes</a:t>
            </a:r>
          </a:p>
        </p:txBody>
      </p:sp>
      <p:sp>
        <p:nvSpPr>
          <p:cNvPr id="126" name="Rectangle 125"/>
          <p:cNvSpPr/>
          <p:nvPr/>
        </p:nvSpPr>
        <p:spPr>
          <a:xfrm>
            <a:off x="-717290" y="38594227"/>
            <a:ext cx="8186647"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Take home</a:t>
            </a:r>
            <a:endParaRPr lang="en-US" sz="9600" b="1" dirty="0">
              <a:solidFill>
                <a:srgbClr val="000000"/>
              </a:solidFill>
              <a:latin typeface="SimpleKindOfGirl"/>
              <a:cs typeface="SimpleKindOfGirl"/>
            </a:endParaRPr>
          </a:p>
        </p:txBody>
      </p:sp>
      <p:sp>
        <p:nvSpPr>
          <p:cNvPr id="131" name="Rectangle 130"/>
          <p:cNvSpPr/>
          <p:nvPr/>
        </p:nvSpPr>
        <p:spPr>
          <a:xfrm>
            <a:off x="7329581" y="5816429"/>
            <a:ext cx="10738889"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Motivation</a:t>
            </a:r>
            <a:endParaRPr lang="en-US" sz="9600" b="1" dirty="0">
              <a:solidFill>
                <a:srgbClr val="000000"/>
              </a:solidFill>
              <a:latin typeface="SimpleKindOfGirl"/>
              <a:cs typeface="SimpleKindOfGirl"/>
            </a:endParaRPr>
          </a:p>
        </p:txBody>
      </p:sp>
      <p:sp>
        <p:nvSpPr>
          <p:cNvPr id="260" name="Rounded Rectangle 259"/>
          <p:cNvSpPr/>
          <p:nvPr/>
        </p:nvSpPr>
        <p:spPr>
          <a:xfrm>
            <a:off x="304800" y="3911638"/>
            <a:ext cx="22568641" cy="1736646"/>
          </a:xfrm>
          <a:prstGeom prst="roundRect">
            <a:avLst/>
          </a:prstGeom>
          <a:solidFill>
            <a:schemeClr val="accent3">
              <a:lumMod val="75000"/>
            </a:schemeClr>
          </a:solidFill>
        </p:spPr>
        <p:txBody>
          <a:bodyPr wrap="square">
            <a:spAutoFit/>
          </a:bodyPr>
          <a:lstStyle/>
          <a:p>
            <a:r>
              <a:rPr lang="en-US" sz="4800" dirty="0" smtClean="0">
                <a:solidFill>
                  <a:schemeClr val="bg1"/>
                </a:solidFill>
                <a:latin typeface="Helvetica"/>
                <a:cs typeface="Helvetica"/>
              </a:rPr>
              <a:t> Pilar </a:t>
            </a:r>
            <a:r>
              <a:rPr lang="en-US" sz="4800" dirty="0" err="1" smtClean="0">
                <a:solidFill>
                  <a:schemeClr val="bg1"/>
                </a:solidFill>
                <a:latin typeface="Helvetica"/>
                <a:cs typeface="Helvetica"/>
              </a:rPr>
              <a:t>Corredor</a:t>
            </a:r>
            <a:r>
              <a:rPr lang="en-US" sz="4800" dirty="0" smtClean="0">
                <a:solidFill>
                  <a:schemeClr val="bg1"/>
                </a:solidFill>
                <a:latin typeface="Helvetica"/>
                <a:cs typeface="Helvetica"/>
              </a:rPr>
              <a:t> Moreno, </a:t>
            </a:r>
            <a:r>
              <a:rPr lang="en-US" sz="4800" dirty="0" err="1">
                <a:solidFill>
                  <a:schemeClr val="bg1"/>
                </a:solidFill>
                <a:latin typeface="Helvetica"/>
                <a:cs typeface="Helvetica"/>
              </a:rPr>
              <a:t>Ghanasyam</a:t>
            </a:r>
            <a:r>
              <a:rPr lang="en-US" sz="4800" dirty="0">
                <a:solidFill>
                  <a:schemeClr val="bg1"/>
                </a:solidFill>
                <a:latin typeface="Helvetica"/>
                <a:cs typeface="Helvetica"/>
              </a:rPr>
              <a:t> </a:t>
            </a:r>
            <a:r>
              <a:rPr lang="en-US" sz="4800" dirty="0" err="1">
                <a:solidFill>
                  <a:schemeClr val="bg1"/>
                </a:solidFill>
                <a:latin typeface="Helvetica"/>
                <a:cs typeface="Helvetica"/>
              </a:rPr>
              <a:t>Rallapalli</a:t>
            </a:r>
            <a:r>
              <a:rPr lang="en-US" sz="4800" dirty="0">
                <a:solidFill>
                  <a:schemeClr val="bg1"/>
                </a:solidFill>
                <a:latin typeface="Helvetica"/>
                <a:cs typeface="Helvetica"/>
              </a:rPr>
              <a:t>, Carlos A. Lugo, Dan </a:t>
            </a:r>
            <a:r>
              <a:rPr lang="en-US" sz="4800" dirty="0" smtClean="0">
                <a:solidFill>
                  <a:schemeClr val="bg1"/>
                </a:solidFill>
                <a:latin typeface="Helvetica"/>
                <a:cs typeface="Helvetica"/>
              </a:rPr>
              <a:t>MacLean</a:t>
            </a:r>
          </a:p>
          <a:p>
            <a:r>
              <a:rPr lang="en-US" sz="4800" dirty="0" smtClean="0">
                <a:solidFill>
                  <a:schemeClr val="bg1"/>
                </a:solidFill>
                <a:latin typeface="Helvetica"/>
                <a:cs typeface="Helvetica"/>
              </a:rPr>
              <a:t> </a:t>
            </a:r>
            <a:r>
              <a:rPr lang="en-US" sz="4800" i="1" dirty="0" smtClean="0">
                <a:solidFill>
                  <a:schemeClr val="bg1"/>
                </a:solidFill>
                <a:latin typeface="Helvetica"/>
                <a:cs typeface="Helvetica"/>
              </a:rPr>
              <a:t>The Sainsbury Laboratory, Norwich, UK</a:t>
            </a:r>
            <a:endParaRPr lang="en-US" sz="4800" i="1" dirty="0">
              <a:solidFill>
                <a:schemeClr val="bg1"/>
              </a:solidFill>
              <a:latin typeface="Helvetica"/>
              <a:cs typeface="Helvetica"/>
            </a:endParaRPr>
          </a:p>
        </p:txBody>
      </p:sp>
      <p:sp>
        <p:nvSpPr>
          <p:cNvPr id="30" name="Rectangle 29"/>
          <p:cNvSpPr/>
          <p:nvPr/>
        </p:nvSpPr>
        <p:spPr>
          <a:xfrm>
            <a:off x="-31238085" y="8520539"/>
            <a:ext cx="15468782" cy="42196183"/>
          </a:xfrm>
          <a:prstGeom prst="rect">
            <a:avLst/>
          </a:prstGeom>
        </p:spPr>
        <p:txBody>
          <a:bodyPr wrap="square">
            <a:spAutoFit/>
          </a:bodyPr>
          <a:lstStyle/>
          <a:p>
            <a:r>
              <a:rPr lang="en-US" sz="4800" b="1" dirty="0"/>
              <a:t>Forward genetic screens </a:t>
            </a:r>
            <a:r>
              <a:rPr lang="en-US" sz="4800" dirty="0"/>
              <a:t>have been a fundamental strategy to find  genes involved in biological pathways in model species. In these a population is treated with a mutagen that alters the DNA of individuals in some </a:t>
            </a:r>
            <a:r>
              <a:rPr lang="en-US" sz="4800" dirty="0" smtClean="0"/>
              <a:t>way, </a:t>
            </a:r>
            <a:r>
              <a:rPr lang="en-US" sz="4800" dirty="0"/>
              <a:t>then individuals with a phenotype of interest are isolated from a mutagenized population and a recombinant mapping population is created by back-crossing to the parental line or out-crossing to a polymorphic ecotype [@Etherington:2014]. The recombinant population obtained from that cross will segregate for the mutant phenotype and individuals showing the mutant phenotype will carry the causal mutation, even if the genomic location is unknown. The recombination frequency between the causal mutation and nearby genetic markers is low, so the alleles of these linked genetic markers will co-segregate with the phenotype-altering mutation while the remaining unlinked makers segregate randomly in the genome [@Schneeberger:2014aa]. Hence, the allele distribution analysis can unhide these low recombinant regions to identify the location of the causal mutation. This process of genetic analysis is often referred to as bulk </a:t>
            </a:r>
            <a:r>
              <a:rPr lang="en-US" sz="4800" dirty="0" err="1"/>
              <a:t>segregant</a:t>
            </a:r>
            <a:r>
              <a:rPr lang="en-US" sz="4800" dirty="0"/>
              <a:t> analysis (BSA) [@Michelmore:1991aa].</a:t>
            </a:r>
          </a:p>
          <a:p>
            <a:endParaRPr lang="en-US" sz="4800" dirty="0"/>
          </a:p>
          <a:p>
            <a:r>
              <a:rPr lang="en-US" sz="4800" dirty="0"/>
              <a:t>Traditional genetic mapping is a work intensive and time-consuming process but recent advances in high-throughput sequencing (HTS) have greatly accelerated the identification of mutations underlying mutant phenotypes in forward genetic screens.  Several methods as </a:t>
            </a:r>
            <a:r>
              <a:rPr lang="en-US" sz="4800" dirty="0" err="1"/>
              <a:t>SHOREmap</a:t>
            </a:r>
            <a:r>
              <a:rPr lang="en-US" sz="4800" dirty="0"/>
              <a:t> [@Schneeberger:2009], [@Sun:2015], NGM [@Austin:2011] or </a:t>
            </a:r>
            <a:r>
              <a:rPr lang="en-US" sz="4800" dirty="0" err="1"/>
              <a:t>CandiSNP</a:t>
            </a:r>
            <a:r>
              <a:rPr lang="en-US" sz="4800" dirty="0"/>
              <a:t> [@Etherington:2014] based on bulked-</a:t>
            </a:r>
            <a:r>
              <a:rPr lang="en-US" sz="4800" dirty="0" err="1"/>
              <a:t>segregant</a:t>
            </a:r>
            <a:r>
              <a:rPr lang="en-US" sz="4800" dirty="0"/>
              <a:t> analysis of F2 progeny have succeed in the mutant identification in *Arabidopsis thaliana*. All these methods depend on an assembled reference genome and cannot be used in species for which a reference genome is not available. Some alternative solutions as using reference sequences of related species have been proposed [@Wurtzel:2010], [@Livaja:2013aa], but these need low sequence divergence and high levels of </a:t>
            </a:r>
            <a:r>
              <a:rPr lang="en-US" sz="4800" dirty="0" err="1"/>
              <a:t>synteny</a:t>
            </a:r>
            <a:r>
              <a:rPr lang="en-US" sz="4800" dirty="0"/>
              <a:t> between the mutant reads and the related reference sequence and this has </a:t>
            </a:r>
            <a:r>
              <a:rPr lang="en-US" sz="4800" dirty="0" err="1"/>
              <a:t>restained</a:t>
            </a:r>
            <a:r>
              <a:rPr lang="en-US" sz="4800" dirty="0"/>
              <a:t> the application of this approach [@Schneeberger:2014aa],[@Nordstrom:2013aa].</a:t>
            </a:r>
          </a:p>
          <a:p>
            <a:endParaRPr lang="en-US" sz="4800" dirty="0"/>
          </a:p>
          <a:p>
            <a:r>
              <a:rPr lang="en-US" sz="4800" dirty="0"/>
              <a:t>Substantial effort is being made to sequence many species but reasonable completion of a sequence remains expensive and time-</a:t>
            </a:r>
            <a:r>
              <a:rPr lang="en-US" sz="4800" dirty="0" err="1"/>
              <a:t>comsuming</a:t>
            </a:r>
            <a:r>
              <a:rPr lang="en-US" sz="4800" dirty="0"/>
              <a:t>, and fragmented draft genomes present certain limitations in use for mutation mapping in many circumstances. </a:t>
            </a:r>
            <a:endParaRPr lang="en-US" sz="4800" dirty="0" smtClean="0"/>
          </a:p>
          <a:p>
            <a:endParaRPr lang="en-US" sz="4800" dirty="0"/>
          </a:p>
          <a:p>
            <a:r>
              <a:rPr lang="en-US" sz="4800" dirty="0"/>
              <a:t>We propose </a:t>
            </a:r>
            <a:r>
              <a:rPr lang="en-US" sz="4800" dirty="0" smtClean="0"/>
              <a:t>SDM (SNP Distribution Method), </a:t>
            </a:r>
            <a:r>
              <a:rPr lang="en-US" sz="4800" dirty="0"/>
              <a:t>a fast causative mutant identification method based on a simple reference-free </a:t>
            </a:r>
            <a:r>
              <a:rPr lang="en-US" sz="4800" dirty="0" err="1"/>
              <a:t>contig</a:t>
            </a:r>
            <a:r>
              <a:rPr lang="en-US" sz="4800" dirty="0"/>
              <a:t> assembly that allows the detection of candidate causative SNPs. Instead of relying on a genome comparison, we focus on the SNP linkage around the causal mutation and </a:t>
            </a:r>
            <a:r>
              <a:rPr lang="en-US" sz="4800" dirty="0" err="1"/>
              <a:t>analyse</a:t>
            </a:r>
            <a:r>
              <a:rPr lang="en-US" sz="4800" dirty="0"/>
              <a:t> the SNP distribution to identify the chromosome area where the putative mutated gene is located. SDM does not rely on previously known genetic markers and can be used on extremely fragmentary genome assemblies, even down to the level of long reads.</a:t>
            </a:r>
          </a:p>
        </p:txBody>
      </p:sp>
      <p:sp>
        <p:nvSpPr>
          <p:cNvPr id="278" name="Rectangle 277"/>
          <p:cNvSpPr/>
          <p:nvPr/>
        </p:nvSpPr>
        <p:spPr>
          <a:xfrm>
            <a:off x="8523578" y="7623087"/>
            <a:ext cx="8767095" cy="11122019"/>
          </a:xfrm>
          <a:prstGeom prst="rect">
            <a:avLst/>
          </a:prstGeom>
        </p:spPr>
        <p:txBody>
          <a:bodyPr wrap="square">
            <a:spAutoFit/>
          </a:bodyPr>
          <a:lstStyle/>
          <a:p>
            <a:pPr algn="just">
              <a:lnSpc>
                <a:spcPct val="120000"/>
              </a:lnSpc>
            </a:pPr>
            <a:r>
              <a:rPr lang="en-US" sz="2600" b="1" dirty="0">
                <a:latin typeface="Sans-ser"/>
                <a:cs typeface="Sans-ser"/>
              </a:rPr>
              <a:t>Forward genetic screens </a:t>
            </a:r>
            <a:r>
              <a:rPr lang="en-US" sz="2600" dirty="0">
                <a:latin typeface="Sans-ser"/>
                <a:cs typeface="Sans-ser"/>
              </a:rPr>
              <a:t>have been a fundamental strategy to find </a:t>
            </a:r>
            <a:r>
              <a:rPr lang="en-US" sz="2600" dirty="0" smtClean="0">
                <a:latin typeface="Sans-ser"/>
                <a:cs typeface="Sans-ser"/>
              </a:rPr>
              <a:t>genes </a:t>
            </a:r>
            <a:r>
              <a:rPr lang="en-US" sz="2600" dirty="0">
                <a:latin typeface="Sans-ser"/>
                <a:cs typeface="Sans-ser"/>
              </a:rPr>
              <a:t>involved in biological pathways in model species. M</a:t>
            </a:r>
            <a:r>
              <a:rPr lang="en-US" sz="2600" dirty="0" smtClean="0">
                <a:latin typeface="Sans-ser"/>
                <a:cs typeface="Sans-ser"/>
              </a:rPr>
              <a:t>utagenized individuals </a:t>
            </a:r>
            <a:r>
              <a:rPr lang="en-US" sz="2600" dirty="0">
                <a:latin typeface="Sans-ser"/>
                <a:cs typeface="Sans-ser"/>
              </a:rPr>
              <a:t>with a phenotype of interest are isolated </a:t>
            </a:r>
            <a:r>
              <a:rPr lang="en-US" sz="2600" dirty="0" smtClean="0">
                <a:latin typeface="Sans-ser"/>
                <a:cs typeface="Sans-ser"/>
              </a:rPr>
              <a:t>and </a:t>
            </a:r>
            <a:r>
              <a:rPr lang="en-US" sz="2600" dirty="0">
                <a:latin typeface="Sans-ser"/>
                <a:cs typeface="Sans-ser"/>
              </a:rPr>
              <a:t>a recombinant mapping population is created by back-crossing to the parental line or out-crossing to a polymorphic </a:t>
            </a:r>
            <a:r>
              <a:rPr lang="en-US" sz="2600" dirty="0" smtClean="0">
                <a:latin typeface="Sans-ser"/>
                <a:cs typeface="Sans-ser"/>
              </a:rPr>
              <a:t>ecotype.</a:t>
            </a:r>
          </a:p>
          <a:p>
            <a:pPr algn="just">
              <a:lnSpc>
                <a:spcPct val="120000"/>
              </a:lnSpc>
            </a:pPr>
            <a:endParaRPr lang="en-US" sz="2600" dirty="0">
              <a:latin typeface="Sans-ser"/>
              <a:cs typeface="Sans-ser"/>
            </a:endParaRPr>
          </a:p>
          <a:p>
            <a:pPr algn="just">
              <a:lnSpc>
                <a:spcPct val="120000"/>
              </a:lnSpc>
            </a:pPr>
            <a:r>
              <a:rPr lang="en-US" sz="2600" dirty="0">
                <a:latin typeface="Sans-ser"/>
                <a:cs typeface="Sans-ser"/>
              </a:rPr>
              <a:t>The recombination frequency between the causal mutation and nearby genetic markers is low, so the alleles of </a:t>
            </a:r>
            <a:r>
              <a:rPr lang="en-US" sz="2600" dirty="0" smtClean="0">
                <a:latin typeface="Sans-ser"/>
                <a:cs typeface="Sans-ser"/>
              </a:rPr>
              <a:t>these </a:t>
            </a:r>
            <a:r>
              <a:rPr lang="en-US" sz="2600" dirty="0">
                <a:latin typeface="Sans-ser"/>
                <a:cs typeface="Sans-ser"/>
              </a:rPr>
              <a:t>genetic markers will co-segregate with the phenotype-altering mutation while the remaining unlinked makers segregate randomly in the genome. Hence, </a:t>
            </a:r>
            <a:r>
              <a:rPr lang="en-US" sz="2600" dirty="0" smtClean="0">
                <a:latin typeface="Sans-ser"/>
                <a:cs typeface="Sans-ser"/>
              </a:rPr>
              <a:t>allele </a:t>
            </a:r>
            <a:r>
              <a:rPr lang="en-US" sz="2600" dirty="0">
                <a:latin typeface="Sans-ser"/>
                <a:cs typeface="Sans-ser"/>
              </a:rPr>
              <a:t>distribution analysis can </a:t>
            </a:r>
            <a:r>
              <a:rPr lang="en-US" sz="2600" dirty="0" smtClean="0">
                <a:latin typeface="Sans-ser"/>
                <a:cs typeface="Sans-ser"/>
              </a:rPr>
              <a:t>uncover </a:t>
            </a:r>
            <a:r>
              <a:rPr lang="en-US" sz="2600" dirty="0">
                <a:latin typeface="Sans-ser"/>
                <a:cs typeface="Sans-ser"/>
              </a:rPr>
              <a:t>these </a:t>
            </a:r>
            <a:r>
              <a:rPr lang="en-US" sz="2600" b="1" dirty="0">
                <a:latin typeface="Sans-ser"/>
                <a:cs typeface="Sans-ser"/>
              </a:rPr>
              <a:t>low recombinant regions</a:t>
            </a:r>
            <a:r>
              <a:rPr lang="en-US" sz="2600" dirty="0">
                <a:latin typeface="Sans-ser"/>
                <a:cs typeface="Sans-ser"/>
              </a:rPr>
              <a:t> to identify the location of the causal mutation</a:t>
            </a:r>
            <a:r>
              <a:rPr lang="en-US" sz="2600" dirty="0" smtClean="0">
                <a:latin typeface="Sans-ser"/>
                <a:cs typeface="Sans-ser"/>
              </a:rPr>
              <a:t>.</a:t>
            </a:r>
          </a:p>
          <a:p>
            <a:pPr algn="just">
              <a:lnSpc>
                <a:spcPct val="120000"/>
              </a:lnSpc>
            </a:pPr>
            <a:endParaRPr lang="en-US" sz="2600" b="1" dirty="0">
              <a:latin typeface="Sans-ser"/>
              <a:cs typeface="Sans-ser"/>
            </a:endParaRPr>
          </a:p>
          <a:p>
            <a:pPr algn="just">
              <a:lnSpc>
                <a:spcPct val="120000"/>
              </a:lnSpc>
            </a:pPr>
            <a:r>
              <a:rPr lang="en-US" sz="2600" dirty="0">
                <a:latin typeface="Sans-ser"/>
                <a:cs typeface="Sans-ser"/>
              </a:rPr>
              <a:t>Traditional genetic mapping is a work intensive and time-consuming process but recent advances in high-throughput sequencing (HTS) have greatly accelerated the identification of mutations underlying mutant phenotypes in forward genetic screens. In the last few years, researchers have developed user-friendly tools for mapping-by-sequencing, yet they are </a:t>
            </a:r>
            <a:r>
              <a:rPr lang="en-US" sz="2600" b="1" dirty="0">
                <a:latin typeface="Sans-ser"/>
                <a:cs typeface="Sans-ser"/>
              </a:rPr>
              <a:t>not applicable to organisms with non-sequenced genomes</a:t>
            </a:r>
            <a:r>
              <a:rPr lang="en-US" sz="2600" b="1" dirty="0" smtClean="0">
                <a:latin typeface="Sans-ser"/>
                <a:cs typeface="Sans-ser"/>
              </a:rPr>
              <a:t>.</a:t>
            </a:r>
            <a:endParaRPr lang="en-US" sz="2600" b="1" dirty="0">
              <a:latin typeface="Sans-ser"/>
              <a:cs typeface="Sans-ser"/>
            </a:endParaRPr>
          </a:p>
        </p:txBody>
      </p:sp>
      <p:pic>
        <p:nvPicPr>
          <p:cNvPr id="285" name="Picture 284"/>
          <p:cNvPicPr>
            <a:picLocks noChangeAspect="1"/>
          </p:cNvPicPr>
          <p:nvPr/>
        </p:nvPicPr>
        <p:blipFill>
          <a:blip r:embed="rId5"/>
          <a:stretch>
            <a:fillRect/>
          </a:stretch>
        </p:blipFill>
        <p:spPr>
          <a:xfrm rot="1421897">
            <a:off x="-11972368" y="23566498"/>
            <a:ext cx="2016499" cy="2016499"/>
          </a:xfrm>
          <a:prstGeom prst="rect">
            <a:avLst/>
          </a:prstGeom>
        </p:spPr>
      </p:pic>
      <p:pic>
        <p:nvPicPr>
          <p:cNvPr id="286" name="Picture 285"/>
          <p:cNvPicPr>
            <a:picLocks noChangeAspect="1"/>
          </p:cNvPicPr>
          <p:nvPr/>
        </p:nvPicPr>
        <p:blipFill>
          <a:blip r:embed="rId5"/>
          <a:stretch>
            <a:fillRect/>
          </a:stretch>
        </p:blipFill>
        <p:spPr>
          <a:xfrm rot="2336802">
            <a:off x="17294615" y="5511225"/>
            <a:ext cx="2032867" cy="2032867"/>
          </a:xfrm>
          <a:prstGeom prst="rect">
            <a:avLst/>
          </a:prstGeom>
        </p:spPr>
      </p:pic>
      <p:pic>
        <p:nvPicPr>
          <p:cNvPr id="290" name="Picture 289"/>
          <p:cNvPicPr>
            <a:picLocks noChangeAspect="1"/>
          </p:cNvPicPr>
          <p:nvPr/>
        </p:nvPicPr>
        <p:blipFill>
          <a:blip r:embed="rId6"/>
          <a:stretch>
            <a:fillRect/>
          </a:stretch>
        </p:blipFill>
        <p:spPr>
          <a:xfrm>
            <a:off x="39778465" y="1157490"/>
            <a:ext cx="2096298" cy="1147529"/>
          </a:xfrm>
          <a:prstGeom prst="rect">
            <a:avLst/>
          </a:prstGeom>
        </p:spPr>
      </p:pic>
      <p:grpSp>
        <p:nvGrpSpPr>
          <p:cNvPr id="33" name="Group 32"/>
          <p:cNvGrpSpPr/>
          <p:nvPr/>
        </p:nvGrpSpPr>
        <p:grpSpPr>
          <a:xfrm>
            <a:off x="23491976" y="2924277"/>
            <a:ext cx="5246937" cy="1768637"/>
            <a:chOff x="22041525" y="35348878"/>
            <a:chExt cx="5447863" cy="1768637"/>
          </a:xfrm>
        </p:grpSpPr>
        <p:sp>
          <p:nvSpPr>
            <p:cNvPr id="289" name="TextBox 288"/>
            <p:cNvSpPr txBox="1"/>
            <p:nvPr/>
          </p:nvSpPr>
          <p:spPr>
            <a:xfrm>
              <a:off x="22960424" y="36444789"/>
              <a:ext cx="3823455" cy="523220"/>
            </a:xfrm>
            <a:prstGeom prst="rect">
              <a:avLst/>
            </a:prstGeom>
            <a:noFill/>
          </p:spPr>
          <p:txBody>
            <a:bodyPr wrap="square" rtlCol="0">
              <a:spAutoFit/>
            </a:bodyPr>
            <a:lstStyle/>
            <a:p>
              <a:r>
                <a:rPr lang="en-US" sz="2400" dirty="0" smtClean="0">
                  <a:latin typeface="Helvetica Neue"/>
                  <a:cs typeface="Helvetica Neue"/>
                </a:rPr>
                <a:t>@</a:t>
              </a:r>
              <a:r>
                <a:rPr lang="en-US" sz="2800" dirty="0" err="1" smtClean="0">
                  <a:latin typeface="Helvetica Neue"/>
                  <a:cs typeface="Helvetica Neue"/>
                </a:rPr>
                <a:t>PilarCorMo</a:t>
              </a:r>
              <a:endParaRPr lang="en-US" sz="2400" dirty="0">
                <a:latin typeface="Helvetica Neue"/>
                <a:cs typeface="Helvetica Neue"/>
              </a:endParaRPr>
            </a:p>
          </p:txBody>
        </p:sp>
        <p:pic>
          <p:nvPicPr>
            <p:cNvPr id="65" name="Picture 64"/>
            <p:cNvPicPr>
              <a:picLocks noChangeAspect="1"/>
            </p:cNvPicPr>
            <p:nvPr/>
          </p:nvPicPr>
          <p:blipFill rotWithShape="1">
            <a:blip r:embed="rId7"/>
            <a:srcRect l="51147"/>
            <a:stretch/>
          </p:blipFill>
          <p:spPr>
            <a:xfrm>
              <a:off x="22041525" y="35348878"/>
              <a:ext cx="1012974" cy="1002199"/>
            </a:xfrm>
            <a:prstGeom prst="rect">
              <a:avLst/>
            </a:prstGeom>
          </p:spPr>
        </p:pic>
        <p:pic>
          <p:nvPicPr>
            <p:cNvPr id="291" name="Picture 290"/>
            <p:cNvPicPr>
              <a:picLocks noChangeAspect="1"/>
            </p:cNvPicPr>
            <p:nvPr/>
          </p:nvPicPr>
          <p:blipFill rotWithShape="1">
            <a:blip r:embed="rId7"/>
            <a:srcRect r="49581"/>
            <a:stretch/>
          </p:blipFill>
          <p:spPr>
            <a:xfrm>
              <a:off x="22107624" y="36277100"/>
              <a:ext cx="876687" cy="840415"/>
            </a:xfrm>
            <a:prstGeom prst="rect">
              <a:avLst/>
            </a:prstGeom>
          </p:spPr>
        </p:pic>
        <p:sp>
          <p:nvSpPr>
            <p:cNvPr id="292" name="TextBox 291"/>
            <p:cNvSpPr txBox="1"/>
            <p:nvPr/>
          </p:nvSpPr>
          <p:spPr>
            <a:xfrm>
              <a:off x="23021868" y="35450155"/>
              <a:ext cx="4467520" cy="707886"/>
            </a:xfrm>
            <a:prstGeom prst="rect">
              <a:avLst/>
            </a:prstGeom>
            <a:noFill/>
          </p:spPr>
          <p:txBody>
            <a:bodyPr wrap="square" rtlCol="0">
              <a:spAutoFit/>
            </a:bodyPr>
            <a:lstStyle/>
            <a:p>
              <a:r>
                <a:rPr lang="en-US" sz="1800" dirty="0" smtClean="0">
                  <a:latin typeface="Helvetica Neue"/>
                  <a:cs typeface="Helvetica Neue"/>
                </a:rPr>
                <a:t>/</a:t>
              </a:r>
              <a:r>
                <a:rPr lang="en-US" sz="2000" dirty="0" err="1" smtClean="0">
                  <a:latin typeface="Helvetica Neue"/>
                  <a:cs typeface="Helvetica Neue"/>
                </a:rPr>
                <a:t>pilarcormo</a:t>
              </a:r>
              <a:r>
                <a:rPr lang="en-US" sz="2000" dirty="0" smtClean="0">
                  <a:latin typeface="Helvetica Neue"/>
                  <a:cs typeface="Helvetica Neue"/>
                </a:rPr>
                <a:t>/</a:t>
              </a:r>
            </a:p>
            <a:p>
              <a:r>
                <a:rPr lang="en-US" sz="2000" dirty="0" err="1" smtClean="0">
                  <a:latin typeface="Helvetica Neue"/>
                  <a:cs typeface="Helvetica Neue"/>
                </a:rPr>
                <a:t>SNP_Distribution_method</a:t>
              </a:r>
              <a:endParaRPr lang="en-US" sz="1800" dirty="0">
                <a:latin typeface="Helvetica Neue"/>
                <a:cs typeface="Helvetica Neue"/>
              </a:endParaRPr>
            </a:p>
          </p:txBody>
        </p:sp>
      </p:grpSp>
      <p:grpSp>
        <p:nvGrpSpPr>
          <p:cNvPr id="342" name="Group 341"/>
          <p:cNvGrpSpPr/>
          <p:nvPr/>
        </p:nvGrpSpPr>
        <p:grpSpPr>
          <a:xfrm>
            <a:off x="-5858357" y="17357877"/>
            <a:ext cx="5666654" cy="283315"/>
            <a:chOff x="1788380" y="7192772"/>
            <a:chExt cx="11745675" cy="9236"/>
          </a:xfrm>
        </p:grpSpPr>
        <p:cxnSp>
          <p:nvCxnSpPr>
            <p:cNvPr id="343" name="Straight Connector 342"/>
            <p:cNvCxnSpPr/>
            <p:nvPr/>
          </p:nvCxnSpPr>
          <p:spPr>
            <a:xfrm>
              <a:off x="1788380" y="7192777"/>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44" name="Straight Connector 343"/>
            <p:cNvCxnSpPr/>
            <p:nvPr/>
          </p:nvCxnSpPr>
          <p:spPr>
            <a:xfrm>
              <a:off x="3118147"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45" name="Straight Connector 344"/>
            <p:cNvCxnSpPr/>
            <p:nvPr/>
          </p:nvCxnSpPr>
          <p:spPr>
            <a:xfrm>
              <a:off x="4432499" y="7202008"/>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346" name="Straight Connector 345"/>
            <p:cNvCxnSpPr/>
            <p:nvPr/>
          </p:nvCxnSpPr>
          <p:spPr>
            <a:xfrm>
              <a:off x="5746836" y="7192777"/>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347" name="Straight Connector 346"/>
            <p:cNvCxnSpPr/>
            <p:nvPr/>
          </p:nvCxnSpPr>
          <p:spPr>
            <a:xfrm>
              <a:off x="7046886" y="7192777"/>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348" name="Straight Connector 347"/>
            <p:cNvCxnSpPr/>
            <p:nvPr/>
          </p:nvCxnSpPr>
          <p:spPr>
            <a:xfrm>
              <a:off x="8346972" y="7192777"/>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349" name="Straight Connector 348"/>
            <p:cNvCxnSpPr/>
            <p:nvPr/>
          </p:nvCxnSpPr>
          <p:spPr>
            <a:xfrm>
              <a:off x="9676738" y="7202008"/>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350" name="Straight Connector 349"/>
            <p:cNvCxnSpPr/>
            <p:nvPr/>
          </p:nvCxnSpPr>
          <p:spPr>
            <a:xfrm>
              <a:off x="10991090"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51" name="Straight Connector 350"/>
            <p:cNvCxnSpPr/>
            <p:nvPr/>
          </p:nvCxnSpPr>
          <p:spPr>
            <a:xfrm>
              <a:off x="12305427" y="7192772"/>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sp>
        <p:nvSpPr>
          <p:cNvPr id="374" name="Rectangle 373"/>
          <p:cNvSpPr/>
          <p:nvPr/>
        </p:nvSpPr>
        <p:spPr>
          <a:xfrm>
            <a:off x="664308" y="40130661"/>
            <a:ext cx="28957950" cy="2146228"/>
          </a:xfrm>
          <a:prstGeom prst="rect">
            <a:avLst/>
          </a:prstGeom>
        </p:spPr>
        <p:txBody>
          <a:bodyPr wrap="square">
            <a:spAutoFit/>
          </a:bodyPr>
          <a:lstStyle/>
          <a:p>
            <a:pPr marL="457200" indent="-457200" algn="just">
              <a:lnSpc>
                <a:spcPct val="120000"/>
              </a:lnSpc>
              <a:buFont typeface="Wingdings" charset="2"/>
              <a:buChar char="ü"/>
            </a:pPr>
            <a:r>
              <a:rPr lang="en-US" sz="2800" b="1" dirty="0" smtClean="0">
                <a:latin typeface="Helvetica"/>
                <a:cs typeface="Helvetica"/>
              </a:rPr>
              <a:t>Forward </a:t>
            </a:r>
            <a:r>
              <a:rPr lang="en-US" sz="2800" b="1" dirty="0">
                <a:latin typeface="Helvetica"/>
                <a:cs typeface="Helvetica"/>
              </a:rPr>
              <a:t>genetic screens </a:t>
            </a:r>
            <a:r>
              <a:rPr lang="en-US" sz="2800" dirty="0">
                <a:latin typeface="Helvetica"/>
                <a:cs typeface="Helvetica"/>
              </a:rPr>
              <a:t>are very useful to identify genes responsible for particular </a:t>
            </a:r>
            <a:r>
              <a:rPr lang="en-US" sz="2800" dirty="0" smtClean="0">
                <a:latin typeface="Helvetica"/>
                <a:cs typeface="Helvetica"/>
              </a:rPr>
              <a:t>phenotypes. </a:t>
            </a:r>
            <a:endParaRPr lang="en-US" sz="2800" dirty="0" smtClean="0">
              <a:latin typeface="Helvetica"/>
              <a:cs typeface="Helvetica"/>
            </a:endParaRPr>
          </a:p>
          <a:p>
            <a:pPr marL="457200" indent="-457200" algn="just">
              <a:lnSpc>
                <a:spcPct val="120000"/>
              </a:lnSpc>
              <a:buFont typeface="Wingdings" charset="2"/>
              <a:buChar char="ü"/>
            </a:pPr>
            <a:r>
              <a:rPr lang="en-US" sz="2800" dirty="0" smtClean="0">
                <a:latin typeface="Helvetica"/>
                <a:cs typeface="Helvetica"/>
              </a:rPr>
              <a:t>Homozygous </a:t>
            </a:r>
            <a:r>
              <a:rPr lang="en-US" sz="2800" dirty="0">
                <a:latin typeface="Helvetica"/>
                <a:cs typeface="Helvetica"/>
              </a:rPr>
              <a:t>SNPs are </a:t>
            </a:r>
            <a:r>
              <a:rPr lang="en-US" sz="2800" b="1" dirty="0">
                <a:latin typeface="Helvetica"/>
                <a:cs typeface="Helvetica"/>
              </a:rPr>
              <a:t>normally distributed </a:t>
            </a:r>
            <a:r>
              <a:rPr lang="en-US" sz="2800" dirty="0">
                <a:latin typeface="Helvetica"/>
                <a:cs typeface="Helvetica"/>
              </a:rPr>
              <a:t>in the mutant genome of back-</a:t>
            </a:r>
            <a:r>
              <a:rPr lang="en-US" sz="2800" dirty="0" smtClean="0">
                <a:latin typeface="Helvetica"/>
                <a:cs typeface="Helvetica"/>
              </a:rPr>
              <a:t>crossed </a:t>
            </a:r>
            <a:r>
              <a:rPr lang="en-US" sz="2800" dirty="0">
                <a:latin typeface="Helvetica"/>
                <a:cs typeface="Helvetica"/>
              </a:rPr>
              <a:t>and out-crossed individuals. </a:t>
            </a:r>
            <a:r>
              <a:rPr lang="en-US" sz="2800" dirty="0" smtClean="0">
                <a:latin typeface="Helvetica"/>
                <a:cs typeface="Helvetica"/>
              </a:rPr>
              <a:t>We defined </a:t>
            </a:r>
            <a:r>
              <a:rPr lang="en-US" sz="2800" dirty="0">
                <a:latin typeface="Helvetica"/>
                <a:cs typeface="Helvetica"/>
              </a:rPr>
              <a:t>a theoretical SNP distribution used by SDM to identify the genomic region </a:t>
            </a:r>
            <a:r>
              <a:rPr lang="en-US" sz="2800" b="1" dirty="0">
                <a:latin typeface="Helvetica"/>
                <a:cs typeface="Helvetica"/>
              </a:rPr>
              <a:t>where the causative mutation </a:t>
            </a:r>
            <a:r>
              <a:rPr lang="en-US" sz="2800" b="1" dirty="0" smtClean="0">
                <a:latin typeface="Helvetica"/>
                <a:cs typeface="Helvetica"/>
              </a:rPr>
              <a:t>is located</a:t>
            </a:r>
            <a:r>
              <a:rPr lang="en-US" sz="2800" b="1" dirty="0" smtClean="0">
                <a:latin typeface="Helvetica"/>
                <a:cs typeface="Helvetica"/>
              </a:rPr>
              <a:t>.</a:t>
            </a:r>
            <a:endParaRPr lang="en-US" sz="2800" dirty="0" smtClean="0">
              <a:latin typeface="Helvetica"/>
              <a:cs typeface="Helvetica"/>
            </a:endParaRPr>
          </a:p>
          <a:p>
            <a:pPr marL="457200" indent="-457200" algn="just">
              <a:lnSpc>
                <a:spcPct val="120000"/>
              </a:lnSpc>
              <a:buFont typeface="Wingdings" charset="2"/>
              <a:buChar char="ü"/>
            </a:pPr>
            <a:r>
              <a:rPr lang="en-US" sz="2800" dirty="0" smtClean="0">
                <a:latin typeface="Helvetica"/>
                <a:cs typeface="Helvetica"/>
              </a:rPr>
              <a:t>SDM </a:t>
            </a:r>
            <a:r>
              <a:rPr lang="en-US" sz="2800" dirty="0">
                <a:latin typeface="Helvetica"/>
                <a:cs typeface="Helvetica"/>
              </a:rPr>
              <a:t>does not rely on previously known genetic markers and can be used on extremely </a:t>
            </a:r>
            <a:r>
              <a:rPr lang="en-US" sz="2800" b="1" dirty="0" smtClean="0">
                <a:latin typeface="Helvetica"/>
                <a:cs typeface="Helvetica"/>
              </a:rPr>
              <a:t>fragmented </a:t>
            </a:r>
            <a:r>
              <a:rPr lang="en-US" sz="2800" b="1" dirty="0">
                <a:latin typeface="Helvetica"/>
                <a:cs typeface="Helvetica"/>
              </a:rPr>
              <a:t>genome assemblies</a:t>
            </a:r>
            <a:r>
              <a:rPr lang="en-US" sz="2800" dirty="0">
                <a:latin typeface="Helvetica"/>
                <a:cs typeface="Helvetica"/>
              </a:rPr>
              <a:t>, even down to the level of long </a:t>
            </a:r>
            <a:r>
              <a:rPr lang="en-US" sz="2800" dirty="0" smtClean="0">
                <a:latin typeface="Helvetica"/>
                <a:cs typeface="Helvetica"/>
              </a:rPr>
              <a:t>reads.</a:t>
            </a:r>
            <a:endParaRPr lang="en-US" sz="2800" dirty="0">
              <a:latin typeface="Helvetica"/>
              <a:cs typeface="Helvetica"/>
            </a:endParaRPr>
          </a:p>
        </p:txBody>
      </p:sp>
      <p:sp>
        <p:nvSpPr>
          <p:cNvPr id="224" name="TextBox 223"/>
          <p:cNvSpPr txBox="1"/>
          <p:nvPr/>
        </p:nvSpPr>
        <p:spPr>
          <a:xfrm>
            <a:off x="19458508" y="6237846"/>
            <a:ext cx="9526121" cy="1629164"/>
          </a:xfrm>
          <a:prstGeom prst="rect">
            <a:avLst/>
          </a:prstGeom>
          <a:noFill/>
        </p:spPr>
        <p:txBody>
          <a:bodyPr wrap="square" rtlCol="0">
            <a:spAutoFit/>
          </a:bodyPr>
          <a:lstStyle/>
          <a:p>
            <a:pPr>
              <a:lnSpc>
                <a:spcPct val="120000"/>
              </a:lnSpc>
            </a:pPr>
            <a:r>
              <a:rPr lang="en-US" sz="2800" dirty="0" smtClean="0">
                <a:solidFill>
                  <a:schemeClr val="accent3">
                    <a:lumMod val="50000"/>
                  </a:schemeClr>
                </a:solidFill>
                <a:latin typeface="Helvetica"/>
                <a:cs typeface="Helvetica"/>
              </a:rPr>
              <a:t>SNP density plots revealed the homozygous SNP linkage around the causative mutation causing a </a:t>
            </a:r>
            <a:r>
              <a:rPr lang="en-US" sz="2800" dirty="0">
                <a:solidFill>
                  <a:schemeClr val="accent3">
                    <a:lumMod val="50000"/>
                  </a:schemeClr>
                </a:solidFill>
                <a:latin typeface="Helvetica"/>
                <a:cs typeface="Helvetica"/>
              </a:rPr>
              <a:t>h</a:t>
            </a:r>
            <a:r>
              <a:rPr lang="en-US" sz="2800" dirty="0" smtClean="0">
                <a:solidFill>
                  <a:schemeClr val="accent3">
                    <a:lumMod val="50000"/>
                  </a:schemeClr>
                </a:solidFill>
                <a:latin typeface="Helvetica"/>
                <a:cs typeface="Helvetica"/>
              </a:rPr>
              <a:t>igh homozygous to heterozygous ratio signal where the mutation is located </a:t>
            </a:r>
            <a:endParaRPr lang="en-US" sz="2800" dirty="0">
              <a:solidFill>
                <a:schemeClr val="accent3">
                  <a:lumMod val="50000"/>
                </a:schemeClr>
              </a:solidFill>
              <a:latin typeface="Helvetica"/>
              <a:cs typeface="Helvetica"/>
            </a:endParaRPr>
          </a:p>
        </p:txBody>
      </p:sp>
      <p:sp>
        <p:nvSpPr>
          <p:cNvPr id="225" name="TextBox 224"/>
          <p:cNvSpPr txBox="1"/>
          <p:nvPr/>
        </p:nvSpPr>
        <p:spPr>
          <a:xfrm>
            <a:off x="27290101" y="13489541"/>
            <a:ext cx="2767888" cy="3180358"/>
          </a:xfrm>
          <a:prstGeom prst="rect">
            <a:avLst/>
          </a:prstGeom>
          <a:noFill/>
        </p:spPr>
        <p:txBody>
          <a:bodyPr wrap="square" rtlCol="0">
            <a:spAutoFit/>
          </a:bodyPr>
          <a:lstStyle/>
          <a:p>
            <a:pPr>
              <a:lnSpc>
                <a:spcPct val="120000"/>
              </a:lnSpc>
            </a:pPr>
            <a:r>
              <a:rPr lang="en-US" sz="2800" dirty="0">
                <a:solidFill>
                  <a:srgbClr val="4F6228"/>
                </a:solidFill>
                <a:latin typeface="Helvetica"/>
                <a:cs typeface="Helvetica"/>
              </a:rPr>
              <a:t>H</a:t>
            </a:r>
            <a:r>
              <a:rPr lang="en-US" sz="2800" dirty="0" smtClean="0">
                <a:solidFill>
                  <a:srgbClr val="4F6228"/>
                </a:solidFill>
                <a:latin typeface="Helvetica"/>
                <a:cs typeface="Helvetica"/>
              </a:rPr>
              <a:t>omozygous SNPs are normally distributed around the causal mutation! </a:t>
            </a:r>
            <a:endParaRPr lang="en-US" sz="2800" dirty="0">
              <a:solidFill>
                <a:srgbClr val="4F6228"/>
              </a:solidFill>
              <a:latin typeface="Helvetica"/>
              <a:cs typeface="Helvetica"/>
            </a:endParaRPr>
          </a:p>
        </p:txBody>
      </p:sp>
      <p:pic>
        <p:nvPicPr>
          <p:cNvPr id="23" name="Picture 22" descr="Rplot09.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90148" y="4061429"/>
            <a:ext cx="8453923" cy="4895941"/>
          </a:xfrm>
          <a:prstGeom prst="rect">
            <a:avLst/>
          </a:prstGeom>
        </p:spPr>
      </p:pic>
      <p:sp>
        <p:nvSpPr>
          <p:cNvPr id="27" name="Rectangle 26"/>
          <p:cNvSpPr/>
          <p:nvPr/>
        </p:nvSpPr>
        <p:spPr>
          <a:xfrm>
            <a:off x="25959611" y="306775"/>
            <a:ext cx="3892670" cy="2554545"/>
          </a:xfrm>
          <a:prstGeom prst="rect">
            <a:avLst/>
          </a:prstGeom>
        </p:spPr>
        <p:txBody>
          <a:bodyPr wrap="square">
            <a:spAutoFit/>
          </a:bodyPr>
          <a:lstStyle/>
          <a:p>
            <a:r>
              <a:rPr lang="en-US" sz="3200" dirty="0">
                <a:latin typeface="SimpleKindOfGirl"/>
                <a:cs typeface="SimpleKindOfGirl"/>
              </a:rPr>
              <a:t>I'm a </a:t>
            </a:r>
            <a:r>
              <a:rPr lang="en-US" sz="3200" dirty="0" err="1">
                <a:latin typeface="SimpleKindOfGirl"/>
                <a:cs typeface="SimpleKindOfGirl"/>
              </a:rPr>
              <a:t>predoctoral</a:t>
            </a:r>
            <a:r>
              <a:rPr lang="en-US" sz="3200" dirty="0">
                <a:latin typeface="SimpleKindOfGirl"/>
                <a:cs typeface="SimpleKindOfGirl"/>
              </a:rPr>
              <a:t> intern </a:t>
            </a:r>
            <a:r>
              <a:rPr lang="en-US" sz="3200" dirty="0" smtClean="0">
                <a:latin typeface="SimpleKindOfGirl"/>
                <a:cs typeface="SimpleKindOfGirl"/>
              </a:rPr>
              <a:t>at The </a:t>
            </a:r>
            <a:r>
              <a:rPr lang="en-US" sz="3200" dirty="0">
                <a:latin typeface="SimpleKindOfGirl"/>
                <a:cs typeface="SimpleKindOfGirl"/>
              </a:rPr>
              <a:t>Sainsbury </a:t>
            </a:r>
            <a:r>
              <a:rPr lang="en-US" sz="3200" dirty="0" smtClean="0">
                <a:latin typeface="SimpleKindOfGirl"/>
                <a:cs typeface="SimpleKindOfGirl"/>
              </a:rPr>
              <a:t>Laboratory doing </a:t>
            </a:r>
            <a:r>
              <a:rPr lang="en-US" sz="3200" dirty="0" smtClean="0">
                <a:latin typeface="SimpleKindOfGirl"/>
                <a:cs typeface="SimpleKindOfGirl"/>
              </a:rPr>
              <a:t>Bioinformatics </a:t>
            </a:r>
            <a:r>
              <a:rPr lang="en-US" sz="3200" dirty="0">
                <a:latin typeface="SimpleKindOfGirl"/>
                <a:cs typeface="SimpleKindOfGirl"/>
              </a:rPr>
              <a:t>in T</a:t>
            </a:r>
            <a:r>
              <a:rPr lang="en-US" sz="3200" dirty="0" smtClean="0">
                <a:latin typeface="SimpleKindOfGirl"/>
                <a:cs typeface="SimpleKindOfGirl"/>
              </a:rPr>
              <a:t>eam MacLean. </a:t>
            </a:r>
            <a:endParaRPr lang="en-US" sz="3200" dirty="0">
              <a:latin typeface="SimpleKindOfGirl"/>
              <a:cs typeface="SimpleKindOfGirl"/>
            </a:endParaRPr>
          </a:p>
        </p:txBody>
      </p:sp>
      <p:sp>
        <p:nvSpPr>
          <p:cNvPr id="426" name="Rectangle 425"/>
          <p:cNvSpPr/>
          <p:nvPr/>
        </p:nvSpPr>
        <p:spPr>
          <a:xfrm>
            <a:off x="31239803" y="29636656"/>
            <a:ext cx="3193465" cy="1785103"/>
          </a:xfrm>
          <a:prstGeom prst="rect">
            <a:avLst/>
          </a:prstGeom>
          <a:noFill/>
        </p:spPr>
        <p:txBody>
          <a:bodyPr wrap="square">
            <a:spAutoFit/>
          </a:bodyPr>
          <a:lstStyle/>
          <a:p>
            <a:pPr>
              <a:lnSpc>
                <a:spcPct val="50000"/>
              </a:lnSpc>
            </a:pPr>
            <a:r>
              <a:rPr lang="en-US" sz="2400" dirty="0">
                <a:latin typeface="Helvetica"/>
                <a:cs typeface="Helvetica"/>
              </a:rPr>
              <a:t>Options</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&gt;10%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&gt;20% maximum ratio</a:t>
            </a:r>
          </a:p>
        </p:txBody>
      </p:sp>
      <p:sp>
        <p:nvSpPr>
          <p:cNvPr id="92" name="Rectangle 91"/>
          <p:cNvSpPr/>
          <p:nvPr/>
        </p:nvSpPr>
        <p:spPr>
          <a:xfrm>
            <a:off x="33086122" y="15757148"/>
            <a:ext cx="15135225" cy="5139869"/>
          </a:xfrm>
          <a:prstGeom prst="rect">
            <a:avLst/>
          </a:prstGeom>
        </p:spPr>
        <p:txBody>
          <a:bodyPr>
            <a:spAutoFit/>
          </a:bodyPr>
          <a:lstStyle/>
          <a:p>
            <a:r>
              <a:rPr lang="en-US" dirty="0"/>
              <a:t>We used a set of unordered </a:t>
            </a:r>
            <a:r>
              <a:rPr lang="en-US" dirty="0" err="1"/>
              <a:t>contigs</a:t>
            </a:r>
            <a:r>
              <a:rPr lang="en-US" dirty="0"/>
              <a:t> and the ideal SNP distribution </a:t>
            </a:r>
            <a:r>
              <a:rPr lang="en-US" dirty="0" smtClean="0"/>
              <a:t>as starting point for SDM. We created </a:t>
            </a:r>
            <a:endParaRPr lang="en-US" dirty="0"/>
          </a:p>
        </p:txBody>
      </p:sp>
      <p:sp>
        <p:nvSpPr>
          <p:cNvPr id="133" name="Rectangle 132"/>
          <p:cNvSpPr/>
          <p:nvPr/>
        </p:nvSpPr>
        <p:spPr>
          <a:xfrm>
            <a:off x="33628001" y="25616114"/>
            <a:ext cx="9124370" cy="2862322"/>
          </a:xfrm>
          <a:prstGeom prst="rect">
            <a:avLst/>
          </a:prstGeom>
        </p:spPr>
        <p:txBody>
          <a:bodyPr wrap="square">
            <a:spAutoFit/>
          </a:bodyPr>
          <a:lstStyle/>
          <a:p>
            <a:endParaRPr lang="en-US" sz="3000" dirty="0">
              <a:latin typeface="Helvetica"/>
              <a:cs typeface="Helvetica"/>
            </a:endParaRPr>
          </a:p>
          <a:p>
            <a:r>
              <a:rPr lang="en-US" sz="3000" dirty="0">
                <a:latin typeface="Helvetica"/>
                <a:cs typeface="Helvetica"/>
              </a:rPr>
              <a:t>If the filtering step is required, the threshold astringency is provided as an integer (1, 5, 10, 20). Each integer represents the percentage of the maximum ratio below which a </a:t>
            </a:r>
            <a:r>
              <a:rPr lang="en-US" sz="3000" dirty="0" err="1">
                <a:latin typeface="Helvetica"/>
                <a:cs typeface="Helvetica"/>
              </a:rPr>
              <a:t>contig</a:t>
            </a:r>
            <a:r>
              <a:rPr lang="en-US" sz="3000" dirty="0">
                <a:latin typeface="Helvetica"/>
                <a:cs typeface="Helvetica"/>
              </a:rPr>
              <a:t> will be discarded.</a:t>
            </a:r>
          </a:p>
        </p:txBody>
      </p:sp>
      <p:sp>
        <p:nvSpPr>
          <p:cNvPr id="143" name="Rectangle 142"/>
          <p:cNvSpPr/>
          <p:nvPr/>
        </p:nvSpPr>
        <p:spPr>
          <a:xfrm>
            <a:off x="30570834" y="32161721"/>
            <a:ext cx="3016182" cy="3134705"/>
          </a:xfrm>
          <a:prstGeom prst="rect">
            <a:avLst/>
          </a:prstGeom>
        </p:spPr>
        <p:txBody>
          <a:bodyPr wrap="square">
            <a:spAutoFit/>
          </a:bodyPr>
          <a:lstStyle/>
          <a:p>
            <a:pPr>
              <a:lnSpc>
                <a:spcPct val="110000"/>
              </a:lnSpc>
            </a:pPr>
            <a:r>
              <a:rPr lang="en-US" sz="1800" dirty="0" smtClean="0">
                <a:latin typeface="Helvetica"/>
                <a:cs typeface="Helvetica"/>
              </a:rPr>
              <a:t>Filter </a:t>
            </a:r>
            <a:r>
              <a:rPr lang="en-US" sz="1800" dirty="0" err="1" smtClean="0">
                <a:latin typeface="Helvetica"/>
                <a:cs typeface="Helvetica"/>
              </a:rPr>
              <a:t>contigs</a:t>
            </a:r>
            <a:r>
              <a:rPr lang="en-US" sz="1800" dirty="0" smtClean="0">
                <a:latin typeface="Helvetica"/>
                <a:cs typeface="Helvetica"/>
              </a:rPr>
              <a:t> </a:t>
            </a:r>
            <a:r>
              <a:rPr lang="en-US" sz="1800" dirty="0">
                <a:latin typeface="Helvetica"/>
                <a:cs typeface="Helvetica"/>
              </a:rPr>
              <a:t>with a ratio falling below 1% of the maximum </a:t>
            </a:r>
            <a:r>
              <a:rPr lang="en-US" sz="1800" dirty="0" smtClean="0">
                <a:latin typeface="Helvetica"/>
                <a:cs typeface="Helvetica"/>
              </a:rPr>
              <a:t>ratio</a:t>
            </a:r>
          </a:p>
          <a:p>
            <a:pPr>
              <a:lnSpc>
                <a:spcPct val="110000"/>
              </a:lnSpc>
            </a:pPr>
            <a:endParaRPr lang="en-US" sz="1800" dirty="0">
              <a:latin typeface="Helvetica"/>
              <a:cs typeface="Helvetica"/>
            </a:endParaRPr>
          </a:p>
          <a:p>
            <a:pPr>
              <a:lnSpc>
                <a:spcPct val="110000"/>
              </a:lnSpc>
            </a:pPr>
            <a:r>
              <a:rPr lang="en-US" sz="1800" dirty="0" smtClean="0">
                <a:latin typeface="Helvetica"/>
                <a:cs typeface="Helvetica"/>
              </a:rPr>
              <a:t> </a:t>
            </a:r>
            <a:r>
              <a:rPr lang="en-US" sz="1800" dirty="0">
                <a:latin typeface="Helvetica"/>
                <a:cs typeface="Helvetica"/>
              </a:rPr>
              <a:t>while a value of 20 is more astringent  will discard those </a:t>
            </a:r>
            <a:r>
              <a:rPr lang="en-US" sz="1800" dirty="0" err="1">
                <a:latin typeface="Helvetica"/>
                <a:cs typeface="Helvetica"/>
              </a:rPr>
              <a:t>contigs</a:t>
            </a:r>
            <a:r>
              <a:rPr lang="en-US" sz="1800" dirty="0">
                <a:latin typeface="Helvetica"/>
                <a:cs typeface="Helvetica"/>
              </a:rPr>
              <a:t> with a ratio falling below 20% of the maximum ratio.</a:t>
            </a:r>
          </a:p>
          <a:p>
            <a:pPr>
              <a:lnSpc>
                <a:spcPct val="110000"/>
              </a:lnSpc>
            </a:pPr>
            <a:r>
              <a:rPr lang="en-US" sz="1800" dirty="0" smtClean="0">
                <a:latin typeface="Helvetica"/>
                <a:cs typeface="Helvetica"/>
              </a:rPr>
              <a:t>o</a:t>
            </a:r>
            <a:endParaRPr lang="en-US" sz="1800" dirty="0">
              <a:latin typeface="Helvetica"/>
              <a:cs typeface="Helvetica"/>
            </a:endParaRPr>
          </a:p>
        </p:txBody>
      </p:sp>
      <p:pic>
        <p:nvPicPr>
          <p:cNvPr id="29" name="Picture 28"/>
          <p:cNvPicPr>
            <a:picLocks noChangeAspect="1"/>
          </p:cNvPicPr>
          <p:nvPr/>
        </p:nvPicPr>
        <p:blipFill>
          <a:blip r:embed="rId9">
            <a:duotone>
              <a:prstClr val="black"/>
              <a:schemeClr val="accent2">
                <a:tint val="45000"/>
                <a:satMod val="400000"/>
              </a:schemeClr>
            </a:duotone>
          </a:blip>
          <a:stretch>
            <a:fillRect/>
          </a:stretch>
        </p:blipFill>
        <p:spPr>
          <a:xfrm>
            <a:off x="2932267" y="6221126"/>
            <a:ext cx="1545899" cy="1545899"/>
          </a:xfrm>
          <a:prstGeom prst="rect">
            <a:avLst/>
          </a:prstGeom>
          <a:noFill/>
          <a:ln>
            <a:noFill/>
          </a:ln>
        </p:spPr>
      </p:pic>
      <p:sp>
        <p:nvSpPr>
          <p:cNvPr id="31" name="TextBox 30"/>
          <p:cNvSpPr txBox="1"/>
          <p:nvPr/>
        </p:nvSpPr>
        <p:spPr>
          <a:xfrm>
            <a:off x="1684160" y="6728623"/>
            <a:ext cx="1575426" cy="461665"/>
          </a:xfrm>
          <a:prstGeom prst="rect">
            <a:avLst/>
          </a:prstGeom>
          <a:noFill/>
        </p:spPr>
        <p:txBody>
          <a:bodyPr wrap="square" rtlCol="0">
            <a:spAutoFit/>
          </a:bodyPr>
          <a:lstStyle/>
          <a:p>
            <a:r>
              <a:rPr lang="en-US" sz="2400" dirty="0" smtClean="0">
                <a:solidFill>
                  <a:srgbClr val="744141"/>
                </a:solidFill>
                <a:latin typeface="Helvetica"/>
                <a:cs typeface="Helvetica"/>
              </a:rPr>
              <a:t>Mutant</a:t>
            </a:r>
            <a:endParaRPr lang="en-US" sz="2400" dirty="0">
              <a:solidFill>
                <a:srgbClr val="744141"/>
              </a:solidFill>
              <a:latin typeface="Helvetica"/>
              <a:cs typeface="Helvetica"/>
            </a:endParaRPr>
          </a:p>
        </p:txBody>
      </p:sp>
      <p:pic>
        <p:nvPicPr>
          <p:cNvPr id="262" name="Picture 261"/>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4711836" y="6221126"/>
            <a:ext cx="1545899" cy="1545899"/>
          </a:xfrm>
          <a:prstGeom prst="rect">
            <a:avLst/>
          </a:prstGeom>
          <a:noFill/>
          <a:ln>
            <a:noFill/>
          </a:ln>
        </p:spPr>
      </p:pic>
      <p:sp>
        <p:nvSpPr>
          <p:cNvPr id="263" name="TextBox 262"/>
          <p:cNvSpPr txBox="1"/>
          <p:nvPr/>
        </p:nvSpPr>
        <p:spPr>
          <a:xfrm>
            <a:off x="4403639" y="6728623"/>
            <a:ext cx="409335" cy="584776"/>
          </a:xfrm>
          <a:prstGeom prst="rect">
            <a:avLst/>
          </a:prstGeom>
          <a:noFill/>
        </p:spPr>
        <p:txBody>
          <a:bodyPr wrap="square" rtlCol="0">
            <a:spAutoFit/>
          </a:bodyPr>
          <a:lstStyle/>
          <a:p>
            <a:r>
              <a:rPr lang="en-US" sz="3200" dirty="0" smtClean="0"/>
              <a:t>x</a:t>
            </a:r>
            <a:endParaRPr lang="en-US" sz="3200" dirty="0"/>
          </a:p>
        </p:txBody>
      </p:sp>
      <p:sp>
        <p:nvSpPr>
          <p:cNvPr id="264" name="TextBox 263"/>
          <p:cNvSpPr txBox="1"/>
          <p:nvPr/>
        </p:nvSpPr>
        <p:spPr>
          <a:xfrm>
            <a:off x="6322660" y="6592190"/>
            <a:ext cx="1726241" cy="830997"/>
          </a:xfrm>
          <a:prstGeom prst="rect">
            <a:avLst/>
          </a:prstGeom>
          <a:noFill/>
        </p:spPr>
        <p:txBody>
          <a:bodyPr wrap="square" rtlCol="0">
            <a:spAutoFit/>
          </a:bodyPr>
          <a:lstStyle/>
          <a:p>
            <a:r>
              <a:rPr lang="en-US" sz="2400" dirty="0" smtClean="0">
                <a:solidFill>
                  <a:srgbClr val="229967"/>
                </a:solidFill>
                <a:latin typeface="Helvetica"/>
                <a:cs typeface="Helvetica"/>
              </a:rPr>
              <a:t>Mapping line</a:t>
            </a:r>
            <a:endParaRPr lang="en-US" sz="2400" dirty="0">
              <a:solidFill>
                <a:srgbClr val="229967"/>
              </a:solidFill>
              <a:latin typeface="Helvetica"/>
              <a:cs typeface="Helvetica"/>
            </a:endParaRPr>
          </a:p>
        </p:txBody>
      </p:sp>
      <p:sp>
        <p:nvSpPr>
          <p:cNvPr id="32" name="Lightning Bolt 31"/>
          <p:cNvSpPr/>
          <p:nvPr/>
        </p:nvSpPr>
        <p:spPr>
          <a:xfrm>
            <a:off x="2486960" y="6146090"/>
            <a:ext cx="910721" cy="582533"/>
          </a:xfrm>
          <a:prstGeom prst="lightningBol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TextBox 264"/>
          <p:cNvSpPr txBox="1"/>
          <p:nvPr/>
        </p:nvSpPr>
        <p:spPr>
          <a:xfrm>
            <a:off x="1680056" y="5949020"/>
            <a:ext cx="940737" cy="461665"/>
          </a:xfrm>
          <a:prstGeom prst="rect">
            <a:avLst/>
          </a:prstGeom>
          <a:noFill/>
        </p:spPr>
        <p:txBody>
          <a:bodyPr wrap="square" rtlCol="0">
            <a:spAutoFit/>
          </a:bodyPr>
          <a:lstStyle/>
          <a:p>
            <a:r>
              <a:rPr lang="en-US" sz="2400" dirty="0" smtClean="0">
                <a:solidFill>
                  <a:schemeClr val="accent6">
                    <a:lumMod val="75000"/>
                  </a:schemeClr>
                </a:solidFill>
                <a:latin typeface="Helvetica"/>
                <a:cs typeface="Helvetica"/>
              </a:rPr>
              <a:t>EMS</a:t>
            </a:r>
            <a:endParaRPr lang="en-US" sz="2400" dirty="0">
              <a:solidFill>
                <a:schemeClr val="accent6">
                  <a:lumMod val="75000"/>
                </a:schemeClr>
              </a:solidFill>
              <a:latin typeface="Helvetica"/>
              <a:cs typeface="Helvetica"/>
            </a:endParaRPr>
          </a:p>
        </p:txBody>
      </p:sp>
      <p:cxnSp>
        <p:nvCxnSpPr>
          <p:cNvPr id="42" name="Straight Arrow Connector 41"/>
          <p:cNvCxnSpPr>
            <a:stCxn id="263" idx="2"/>
          </p:cNvCxnSpPr>
          <p:nvPr/>
        </p:nvCxnSpPr>
        <p:spPr>
          <a:xfrm>
            <a:off x="4608307" y="7313399"/>
            <a:ext cx="23944" cy="725577"/>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3859301" y="8092884"/>
            <a:ext cx="1545899" cy="1545899"/>
            <a:chOff x="2416639" y="6767823"/>
            <a:chExt cx="1545899" cy="1545899"/>
          </a:xfrm>
        </p:grpSpPr>
        <p:pic>
          <p:nvPicPr>
            <p:cNvPr id="266" name="Picture 265"/>
            <p:cNvPicPr>
              <a:picLocks noChangeAspect="1"/>
            </p:cNvPicPr>
            <p:nvPr/>
          </p:nvPicPr>
          <p:blipFill>
            <a:blip r:embed="rId9">
              <a:duotone>
                <a:prstClr val="black"/>
                <a:schemeClr val="accent2">
                  <a:tint val="45000"/>
                  <a:satMod val="400000"/>
                </a:schemeClr>
              </a:duotone>
            </a:blip>
            <a:stretch>
              <a:fillRect/>
            </a:stretch>
          </p:blipFill>
          <p:spPr>
            <a:xfrm>
              <a:off x="2416639" y="6767823"/>
              <a:ext cx="1545899" cy="1545899"/>
            </a:xfrm>
            <a:prstGeom prst="rect">
              <a:avLst/>
            </a:prstGeom>
            <a:noFill/>
            <a:ln>
              <a:noFill/>
            </a:ln>
          </p:spPr>
        </p:pic>
        <p:pic>
          <p:nvPicPr>
            <p:cNvPr id="267" name="Picture 266"/>
            <p:cNvPicPr>
              <a:picLocks noChangeAspect="1"/>
            </p:cNvPicPr>
            <p:nvPr/>
          </p:nvPicPr>
          <p:blipFill rotWithShape="1">
            <a:blip r:embed="rId10">
              <a:extLst>
                <a:ext uri="{BEBA8EAE-BF5A-486C-A8C5-ECC9F3942E4B}">
                  <a14:imgProps xmlns:a14="http://schemas.microsoft.com/office/drawing/2010/main">
                    <a14:imgLayer r:embed="rId12">
                      <a14:imgEffect>
                        <a14:saturation sat="400000"/>
                      </a14:imgEffect>
                    </a14:imgLayer>
                  </a14:imgProps>
                </a:ext>
              </a:extLst>
            </a:blip>
            <a:srcRect l="50677"/>
            <a:stretch/>
          </p:blipFill>
          <p:spPr>
            <a:xfrm>
              <a:off x="3200057" y="6767823"/>
              <a:ext cx="762481" cy="1545899"/>
            </a:xfrm>
            <a:prstGeom prst="rect">
              <a:avLst/>
            </a:prstGeom>
            <a:noFill/>
            <a:ln>
              <a:noFill/>
            </a:ln>
          </p:spPr>
        </p:pic>
      </p:grpSp>
      <p:sp>
        <p:nvSpPr>
          <p:cNvPr id="268" name="TextBox 267"/>
          <p:cNvSpPr txBox="1"/>
          <p:nvPr/>
        </p:nvSpPr>
        <p:spPr>
          <a:xfrm>
            <a:off x="3259586" y="8583964"/>
            <a:ext cx="707373" cy="461665"/>
          </a:xfrm>
          <a:prstGeom prst="rect">
            <a:avLst/>
          </a:prstGeom>
          <a:noFill/>
        </p:spPr>
        <p:txBody>
          <a:bodyPr wrap="square" rtlCol="0">
            <a:spAutoFit/>
          </a:bodyPr>
          <a:lstStyle/>
          <a:p>
            <a:r>
              <a:rPr lang="en-US" sz="2400" dirty="0" smtClean="0">
                <a:latin typeface="Helvetica"/>
                <a:cs typeface="Helvetica"/>
              </a:rPr>
              <a:t>F1</a:t>
            </a:r>
            <a:endParaRPr lang="en-US" sz="2400" dirty="0">
              <a:latin typeface="Helvetica"/>
              <a:cs typeface="Helvetica"/>
            </a:endParaRPr>
          </a:p>
        </p:txBody>
      </p:sp>
      <p:grpSp>
        <p:nvGrpSpPr>
          <p:cNvPr id="62" name="Group 61"/>
          <p:cNvGrpSpPr/>
          <p:nvPr/>
        </p:nvGrpSpPr>
        <p:grpSpPr>
          <a:xfrm>
            <a:off x="4519267" y="9612706"/>
            <a:ext cx="385138" cy="343059"/>
            <a:chOff x="4296855" y="7458847"/>
            <a:chExt cx="285266" cy="266937"/>
          </a:xfrm>
        </p:grpSpPr>
        <p:sp>
          <p:nvSpPr>
            <p:cNvPr id="56" name="Oval 55"/>
            <p:cNvSpPr/>
            <p:nvPr/>
          </p:nvSpPr>
          <p:spPr>
            <a:xfrm>
              <a:off x="4296855" y="7458847"/>
              <a:ext cx="285266" cy="266937"/>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a:stCxn id="56" idx="1"/>
              <a:endCxn id="56" idx="5"/>
            </p:cNvCxnSpPr>
            <p:nvPr/>
          </p:nvCxnSpPr>
          <p:spPr>
            <a:xfrm>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56" idx="7"/>
              <a:endCxn id="56" idx="3"/>
            </p:cNvCxnSpPr>
            <p:nvPr/>
          </p:nvCxnSpPr>
          <p:spPr>
            <a:xfrm flipH="1">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2" name="Straight Arrow Connector 271"/>
          <p:cNvCxnSpPr/>
          <p:nvPr/>
        </p:nvCxnSpPr>
        <p:spPr>
          <a:xfrm>
            <a:off x="4711836" y="10044320"/>
            <a:ext cx="23944" cy="409171"/>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74" name="Group 273"/>
          <p:cNvGrpSpPr/>
          <p:nvPr/>
        </p:nvGrpSpPr>
        <p:grpSpPr>
          <a:xfrm>
            <a:off x="2330981" y="13015440"/>
            <a:ext cx="3377588" cy="1419844"/>
            <a:chOff x="3533429" y="4107512"/>
            <a:chExt cx="5183575" cy="2507917"/>
          </a:xfrm>
        </p:grpSpPr>
        <p:pic>
          <p:nvPicPr>
            <p:cNvPr id="276" name="Picture 275"/>
            <p:cNvPicPr>
              <a:picLocks noChangeAspect="1"/>
            </p:cNvPicPr>
            <p:nvPr/>
          </p:nvPicPr>
          <p:blipFill>
            <a:blip r:embed="rId13"/>
            <a:stretch>
              <a:fillRect/>
            </a:stretch>
          </p:blipFill>
          <p:spPr>
            <a:xfrm>
              <a:off x="5449360" y="4107512"/>
              <a:ext cx="3267644" cy="2507917"/>
            </a:xfrm>
            <a:prstGeom prst="rect">
              <a:avLst/>
            </a:prstGeom>
          </p:spPr>
        </p:pic>
        <p:sp>
          <p:nvSpPr>
            <p:cNvPr id="277" name="TextBox 276"/>
            <p:cNvSpPr txBox="1"/>
            <p:nvPr/>
          </p:nvSpPr>
          <p:spPr>
            <a:xfrm>
              <a:off x="3533429" y="5071333"/>
              <a:ext cx="1540747" cy="815454"/>
            </a:xfrm>
            <a:prstGeom prst="rect">
              <a:avLst/>
            </a:prstGeom>
            <a:noFill/>
          </p:spPr>
          <p:txBody>
            <a:bodyPr wrap="square" rtlCol="0">
              <a:spAutoFit/>
            </a:bodyPr>
            <a:lstStyle/>
            <a:p>
              <a:r>
                <a:rPr lang="en-US" sz="2400" dirty="0" smtClean="0">
                  <a:latin typeface="Helvetica"/>
                  <a:cs typeface="Helvetica"/>
                </a:rPr>
                <a:t>NGS</a:t>
              </a:r>
              <a:endParaRPr lang="en-US" sz="2400" dirty="0">
                <a:latin typeface="Helvetica"/>
                <a:cs typeface="Helvetica"/>
              </a:endParaRPr>
            </a:p>
          </p:txBody>
        </p:sp>
      </p:grpSp>
      <p:pic>
        <p:nvPicPr>
          <p:cNvPr id="288" name="Picture 287"/>
          <p:cNvPicPr>
            <a:picLocks noChangeAspect="1"/>
          </p:cNvPicPr>
          <p:nvPr/>
        </p:nvPicPr>
        <p:blipFill>
          <a:blip r:embed="rId5"/>
          <a:stretch>
            <a:fillRect/>
          </a:stretch>
        </p:blipFill>
        <p:spPr>
          <a:xfrm rot="4945790">
            <a:off x="5158589" y="18902145"/>
            <a:ext cx="1697528" cy="1697528"/>
          </a:xfrm>
          <a:prstGeom prst="rect">
            <a:avLst/>
          </a:prstGeom>
        </p:spPr>
      </p:pic>
      <p:pic>
        <p:nvPicPr>
          <p:cNvPr id="293" name="Picture 292"/>
          <p:cNvPicPr>
            <a:picLocks noChangeAspect="1"/>
          </p:cNvPicPr>
          <p:nvPr/>
        </p:nvPicPr>
        <p:blipFill>
          <a:blip r:embed="rId9">
            <a:duotone>
              <a:prstClr val="black"/>
              <a:schemeClr val="accent2">
                <a:tint val="45000"/>
                <a:satMod val="400000"/>
              </a:schemeClr>
            </a:duotone>
          </a:blip>
          <a:stretch>
            <a:fillRect/>
          </a:stretch>
        </p:blipFill>
        <p:spPr>
          <a:xfrm>
            <a:off x="4599475" y="10666766"/>
            <a:ext cx="977368" cy="977368"/>
          </a:xfrm>
          <a:prstGeom prst="rect">
            <a:avLst/>
          </a:prstGeom>
          <a:noFill/>
          <a:ln>
            <a:noFill/>
          </a:ln>
        </p:spPr>
      </p:pic>
      <p:pic>
        <p:nvPicPr>
          <p:cNvPr id="294" name="Picture 293"/>
          <p:cNvPicPr>
            <a:picLocks noChangeAspect="1"/>
          </p:cNvPicPr>
          <p:nvPr/>
        </p:nvPicPr>
        <p:blipFill>
          <a:blip r:embed="rId9">
            <a:duotone>
              <a:prstClr val="black"/>
              <a:schemeClr val="accent2">
                <a:tint val="45000"/>
                <a:satMod val="400000"/>
              </a:schemeClr>
            </a:duotone>
          </a:blip>
          <a:stretch>
            <a:fillRect/>
          </a:stretch>
        </p:blipFill>
        <p:spPr>
          <a:xfrm>
            <a:off x="3775132" y="10657723"/>
            <a:ext cx="977368" cy="977368"/>
          </a:xfrm>
          <a:prstGeom prst="rect">
            <a:avLst/>
          </a:prstGeom>
          <a:noFill/>
          <a:ln>
            <a:noFill/>
          </a:ln>
        </p:spPr>
      </p:pic>
      <p:pic>
        <p:nvPicPr>
          <p:cNvPr id="295" name="Picture 294"/>
          <p:cNvPicPr>
            <a:picLocks noChangeAspect="1"/>
          </p:cNvPicPr>
          <p:nvPr/>
        </p:nvPicPr>
        <p:blipFill>
          <a:blip r:embed="rId9">
            <a:duotone>
              <a:prstClr val="black"/>
              <a:schemeClr val="accent2">
                <a:tint val="45000"/>
                <a:satMod val="400000"/>
              </a:schemeClr>
            </a:duotone>
          </a:blip>
          <a:stretch>
            <a:fillRect/>
          </a:stretch>
        </p:blipFill>
        <p:spPr>
          <a:xfrm>
            <a:off x="4440773" y="11479979"/>
            <a:ext cx="977368" cy="977368"/>
          </a:xfrm>
          <a:prstGeom prst="rect">
            <a:avLst/>
          </a:prstGeom>
          <a:noFill/>
          <a:ln>
            <a:noFill/>
          </a:ln>
        </p:spPr>
      </p:pic>
      <p:pic>
        <p:nvPicPr>
          <p:cNvPr id="296" name="Picture 295"/>
          <p:cNvPicPr>
            <a:picLocks noChangeAspect="1"/>
          </p:cNvPicPr>
          <p:nvPr/>
        </p:nvPicPr>
        <p:blipFill>
          <a:blip r:embed="rId9">
            <a:duotone>
              <a:prstClr val="black"/>
              <a:schemeClr val="accent2">
                <a:tint val="45000"/>
                <a:satMod val="400000"/>
              </a:schemeClr>
            </a:duotone>
          </a:blip>
          <a:stretch>
            <a:fillRect/>
          </a:stretch>
        </p:blipFill>
        <p:spPr>
          <a:xfrm>
            <a:off x="5457841" y="10809969"/>
            <a:ext cx="977368" cy="977368"/>
          </a:xfrm>
          <a:prstGeom prst="rect">
            <a:avLst/>
          </a:prstGeom>
          <a:noFill/>
          <a:ln>
            <a:noFill/>
          </a:ln>
        </p:spPr>
      </p:pic>
      <p:pic>
        <p:nvPicPr>
          <p:cNvPr id="298" name="Picture 297"/>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5405200" y="11541302"/>
            <a:ext cx="977368" cy="977368"/>
          </a:xfrm>
          <a:prstGeom prst="rect">
            <a:avLst/>
          </a:prstGeom>
          <a:noFill/>
          <a:ln>
            <a:noFill/>
          </a:ln>
        </p:spPr>
      </p:pic>
      <p:pic>
        <p:nvPicPr>
          <p:cNvPr id="299" name="Picture 298"/>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2691356" y="11259835"/>
            <a:ext cx="977368" cy="977368"/>
          </a:xfrm>
          <a:prstGeom prst="rect">
            <a:avLst/>
          </a:prstGeom>
          <a:noFill/>
          <a:ln>
            <a:noFill/>
          </a:ln>
        </p:spPr>
      </p:pic>
      <p:sp>
        <p:nvSpPr>
          <p:cNvPr id="300" name="TextBox 299"/>
          <p:cNvSpPr txBox="1"/>
          <p:nvPr/>
        </p:nvSpPr>
        <p:spPr>
          <a:xfrm>
            <a:off x="1914338" y="11299776"/>
            <a:ext cx="707373" cy="461665"/>
          </a:xfrm>
          <a:prstGeom prst="rect">
            <a:avLst/>
          </a:prstGeom>
          <a:noFill/>
        </p:spPr>
        <p:txBody>
          <a:bodyPr wrap="square" rtlCol="0">
            <a:spAutoFit/>
          </a:bodyPr>
          <a:lstStyle/>
          <a:p>
            <a:r>
              <a:rPr lang="en-US" sz="2400" dirty="0" smtClean="0">
                <a:latin typeface="Helvetica"/>
                <a:cs typeface="Helvetica"/>
              </a:rPr>
              <a:t>F2</a:t>
            </a:r>
            <a:endParaRPr lang="en-US" sz="2400" dirty="0">
              <a:latin typeface="Helvetica"/>
              <a:cs typeface="Helvetica"/>
            </a:endParaRPr>
          </a:p>
        </p:txBody>
      </p:sp>
      <p:pic>
        <p:nvPicPr>
          <p:cNvPr id="301" name="Picture 300"/>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2881933" y="10556877"/>
            <a:ext cx="977368" cy="977368"/>
          </a:xfrm>
          <a:prstGeom prst="rect">
            <a:avLst/>
          </a:prstGeom>
          <a:noFill/>
          <a:ln>
            <a:noFill/>
          </a:ln>
        </p:spPr>
      </p:pic>
      <p:pic>
        <p:nvPicPr>
          <p:cNvPr id="302" name="Picture 301"/>
          <p:cNvPicPr>
            <a:picLocks noChangeAspect="1"/>
          </p:cNvPicPr>
          <p:nvPr/>
        </p:nvPicPr>
        <p:blipFill>
          <a:blip r:embed="rId9">
            <a:duotone>
              <a:prstClr val="black"/>
              <a:schemeClr val="accent2">
                <a:tint val="45000"/>
                <a:satMod val="400000"/>
              </a:schemeClr>
            </a:duotone>
          </a:blip>
          <a:stretch>
            <a:fillRect/>
          </a:stretch>
        </p:blipFill>
        <p:spPr>
          <a:xfrm>
            <a:off x="3554021" y="11296590"/>
            <a:ext cx="977368" cy="977368"/>
          </a:xfrm>
          <a:prstGeom prst="rect">
            <a:avLst/>
          </a:prstGeom>
          <a:noFill/>
          <a:ln>
            <a:noFill/>
          </a:ln>
        </p:spPr>
      </p:pic>
      <p:sp>
        <p:nvSpPr>
          <p:cNvPr id="69" name="Freeform 68"/>
          <p:cNvSpPr/>
          <p:nvPr/>
        </p:nvSpPr>
        <p:spPr>
          <a:xfrm>
            <a:off x="3517114" y="10597971"/>
            <a:ext cx="2955970" cy="1734559"/>
          </a:xfrm>
          <a:custGeom>
            <a:avLst/>
            <a:gdLst>
              <a:gd name="connsiteX0" fmla="*/ 454295 w 2922886"/>
              <a:gd name="connsiteY0" fmla="*/ 71150 h 1743353"/>
              <a:gd name="connsiteX1" fmla="*/ 123834 w 2922886"/>
              <a:gd name="connsiteY1" fmla="*/ 1470750 h 1743353"/>
              <a:gd name="connsiteX2" fmla="*/ 1951087 w 2922886"/>
              <a:gd name="connsiteY2" fmla="*/ 1710496 h 1743353"/>
              <a:gd name="connsiteX3" fmla="*/ 1899250 w 2922886"/>
              <a:gd name="connsiteY3" fmla="*/ 1023655 h 1743353"/>
              <a:gd name="connsiteX4" fmla="*/ 2560171 w 2922886"/>
              <a:gd name="connsiteY4" fmla="*/ 1172687 h 1743353"/>
              <a:gd name="connsiteX5" fmla="*/ 2786958 w 2922886"/>
              <a:gd name="connsiteY5" fmla="*/ 304417 h 1743353"/>
              <a:gd name="connsiteX6" fmla="*/ 454295 w 2922886"/>
              <a:gd name="connsiteY6" fmla="*/ 71150 h 174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2886" h="1743353">
                <a:moveTo>
                  <a:pt x="454295" y="71150"/>
                </a:moveTo>
                <a:cubicBezTo>
                  <a:pt x="10441" y="265539"/>
                  <a:pt x="-125631" y="1197526"/>
                  <a:pt x="123834" y="1470750"/>
                </a:cubicBezTo>
                <a:cubicBezTo>
                  <a:pt x="373299" y="1743974"/>
                  <a:pt x="1655184" y="1785012"/>
                  <a:pt x="1951087" y="1710496"/>
                </a:cubicBezTo>
                <a:cubicBezTo>
                  <a:pt x="2246990" y="1635980"/>
                  <a:pt x="1797736" y="1113290"/>
                  <a:pt x="1899250" y="1023655"/>
                </a:cubicBezTo>
                <a:cubicBezTo>
                  <a:pt x="2000764" y="934020"/>
                  <a:pt x="2412220" y="1292560"/>
                  <a:pt x="2560171" y="1172687"/>
                </a:cubicBezTo>
                <a:cubicBezTo>
                  <a:pt x="2708122" y="1052814"/>
                  <a:pt x="3141177" y="485847"/>
                  <a:pt x="2786958" y="304417"/>
                </a:cubicBezTo>
                <a:cubicBezTo>
                  <a:pt x="2432739" y="122988"/>
                  <a:pt x="898149" y="-123239"/>
                  <a:pt x="454295" y="71150"/>
                </a:cubicBezTo>
                <a:close/>
              </a:path>
            </a:pathLst>
          </a:cu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3" name="Straight Arrow Connector 302"/>
          <p:cNvCxnSpPr/>
          <p:nvPr/>
        </p:nvCxnSpPr>
        <p:spPr>
          <a:xfrm>
            <a:off x="4848003" y="12518670"/>
            <a:ext cx="0" cy="428353"/>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0" name="Straight Arrow Connector 319"/>
          <p:cNvCxnSpPr/>
          <p:nvPr/>
        </p:nvCxnSpPr>
        <p:spPr>
          <a:xfrm flipH="1">
            <a:off x="4806383" y="14584131"/>
            <a:ext cx="6591" cy="458026"/>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1" name="TextBox 360"/>
          <p:cNvSpPr txBox="1"/>
          <p:nvPr/>
        </p:nvSpPr>
        <p:spPr>
          <a:xfrm>
            <a:off x="532480" y="15047947"/>
            <a:ext cx="1770191" cy="966418"/>
          </a:xfrm>
          <a:prstGeom prst="rect">
            <a:avLst/>
          </a:prstGeom>
          <a:noFill/>
        </p:spPr>
        <p:txBody>
          <a:bodyPr wrap="square" rtlCol="0">
            <a:spAutoFit/>
          </a:bodyPr>
          <a:lstStyle/>
          <a:p>
            <a:pPr>
              <a:lnSpc>
                <a:spcPct val="120000"/>
              </a:lnSpc>
            </a:pPr>
            <a:r>
              <a:rPr lang="en-US" sz="2400" dirty="0" err="1" smtClean="0">
                <a:latin typeface="Helvetica"/>
                <a:cs typeface="Helvetica"/>
              </a:rPr>
              <a:t>Contig</a:t>
            </a:r>
            <a:r>
              <a:rPr lang="en-US" sz="2400" dirty="0" smtClean="0">
                <a:latin typeface="Helvetica"/>
                <a:cs typeface="Helvetica"/>
              </a:rPr>
              <a:t> assembly</a:t>
            </a:r>
            <a:endParaRPr lang="en-US" sz="2400" dirty="0">
              <a:latin typeface="Helvetica"/>
              <a:cs typeface="Helvetica"/>
            </a:endParaRPr>
          </a:p>
        </p:txBody>
      </p:sp>
      <p:grpSp>
        <p:nvGrpSpPr>
          <p:cNvPr id="2" name="Group 1"/>
          <p:cNvGrpSpPr/>
          <p:nvPr/>
        </p:nvGrpSpPr>
        <p:grpSpPr>
          <a:xfrm>
            <a:off x="2379133" y="15233807"/>
            <a:ext cx="4872451" cy="521758"/>
            <a:chOff x="415679" y="15026547"/>
            <a:chExt cx="5942543" cy="849601"/>
          </a:xfrm>
        </p:grpSpPr>
        <p:grpSp>
          <p:nvGrpSpPr>
            <p:cNvPr id="384" name="Group 383"/>
            <p:cNvGrpSpPr/>
            <p:nvPr/>
          </p:nvGrpSpPr>
          <p:grpSpPr>
            <a:xfrm>
              <a:off x="415679" y="15026547"/>
              <a:ext cx="5942543" cy="44649"/>
              <a:chOff x="648370" y="4307610"/>
              <a:chExt cx="5942543" cy="44649"/>
            </a:xfrm>
          </p:grpSpPr>
          <p:cxnSp>
            <p:nvCxnSpPr>
              <p:cNvPr id="385" name="Straight Connector 384"/>
              <p:cNvCxnSpPr/>
              <p:nvPr/>
            </p:nvCxnSpPr>
            <p:spPr>
              <a:xfrm>
                <a:off x="2099129" y="4339726"/>
                <a:ext cx="1121702" cy="12533"/>
              </a:xfrm>
              <a:prstGeom prst="line">
                <a:avLst/>
              </a:prstGeom>
              <a:ln w="571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flipV="1">
                <a:off x="3614708" y="4307620"/>
                <a:ext cx="1301698" cy="44639"/>
              </a:xfrm>
              <a:prstGeom prst="line">
                <a:avLst/>
              </a:prstGeom>
              <a:ln w="57150" cmpd="sng">
                <a:solidFill>
                  <a:srgbClr val="C0504D"/>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5224421" y="4339725"/>
                <a:ext cx="1366492"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flipV="1">
                <a:off x="648370" y="4307610"/>
                <a:ext cx="1201330" cy="30274"/>
              </a:xfrm>
              <a:prstGeom prst="line">
                <a:avLst/>
              </a:prstGeom>
              <a:ln w="57150" cmpd="sng">
                <a:solidFill>
                  <a:schemeClr val="accent3"/>
                </a:solidFill>
              </a:ln>
              <a:effectLst/>
            </p:spPr>
            <p:style>
              <a:lnRef idx="1">
                <a:schemeClr val="accent2"/>
              </a:lnRef>
              <a:fillRef idx="0">
                <a:schemeClr val="accent2"/>
              </a:fillRef>
              <a:effectRef idx="0">
                <a:schemeClr val="accent2"/>
              </a:effectRef>
              <a:fontRef idx="minor">
                <a:schemeClr val="tx1"/>
              </a:fontRef>
            </p:style>
          </p:cxnSp>
        </p:grpSp>
        <p:grpSp>
          <p:nvGrpSpPr>
            <p:cNvPr id="389" name="Group 388"/>
            <p:cNvGrpSpPr/>
            <p:nvPr/>
          </p:nvGrpSpPr>
          <p:grpSpPr>
            <a:xfrm>
              <a:off x="421153" y="15418948"/>
              <a:ext cx="5937069" cy="457200"/>
              <a:chOff x="648370" y="4586701"/>
              <a:chExt cx="5937069" cy="457200"/>
            </a:xfrm>
            <a:effectLst/>
          </p:grpSpPr>
          <p:cxnSp>
            <p:nvCxnSpPr>
              <p:cNvPr id="390" name="Straight Connector 389"/>
              <p:cNvCxnSpPr/>
              <p:nvPr/>
            </p:nvCxnSpPr>
            <p:spPr>
              <a:xfrm>
                <a:off x="2099129"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p:nvCxnSpPr>
            <p:spPr>
              <a:xfrm>
                <a:off x="2251529"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p:nvCxnSpPr>
            <p:spPr>
              <a:xfrm>
                <a:off x="240392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2132969"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4086067"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868027"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614707"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779827" y="502479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5571473"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a:off x="5332125"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a:off x="521505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p:nvCxnSpPr>
            <p:spPr>
              <a:xfrm>
                <a:off x="5774011"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648370"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1032798"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1038654"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767694"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grpSp>
        <p:cxnSp>
          <p:nvCxnSpPr>
            <p:cNvPr id="408" name="Straight Connector 407"/>
            <p:cNvCxnSpPr/>
            <p:nvPr/>
          </p:nvCxnSpPr>
          <p:spPr>
            <a:xfrm>
              <a:off x="3382016" y="15058662"/>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a:off x="4664804" y="15058662"/>
              <a:ext cx="0" cy="3602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0" name="Straight Connector 409"/>
            <p:cNvCxnSpPr/>
            <p:nvPr/>
          </p:nvCxnSpPr>
          <p:spPr>
            <a:xfrm>
              <a:off x="6358222" y="15058661"/>
              <a:ext cx="0" cy="817487"/>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4985007" y="1505866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flipH="1">
              <a:off x="2982666" y="15043234"/>
              <a:ext cx="5474" cy="6805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3" name="Straight Connector 412"/>
            <p:cNvCxnSpPr/>
            <p:nvPr/>
          </p:nvCxnSpPr>
          <p:spPr>
            <a:xfrm>
              <a:off x="1871912" y="15043234"/>
              <a:ext cx="0" cy="3757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4" name="Straight Connector 413"/>
            <p:cNvCxnSpPr/>
            <p:nvPr/>
          </p:nvCxnSpPr>
          <p:spPr>
            <a:xfrm>
              <a:off x="1617009" y="1506397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5" name="Straight Connector 414"/>
            <p:cNvCxnSpPr/>
            <p:nvPr/>
          </p:nvCxnSpPr>
          <p:spPr>
            <a:xfrm flipH="1">
              <a:off x="421153" y="15058497"/>
              <a:ext cx="5474" cy="360451"/>
            </a:xfrm>
            <a:prstGeom prst="line">
              <a:avLst/>
            </a:prstGeom>
            <a:ln w="3175" cmpd="sng">
              <a:prstDash val="dash"/>
            </a:ln>
          </p:spPr>
          <p:style>
            <a:lnRef idx="2">
              <a:schemeClr val="dk1"/>
            </a:lnRef>
            <a:fillRef idx="0">
              <a:schemeClr val="dk1"/>
            </a:fillRef>
            <a:effectRef idx="1">
              <a:schemeClr val="dk1"/>
            </a:effectRef>
            <a:fontRef idx="minor">
              <a:schemeClr val="tx1"/>
            </a:fontRef>
          </p:style>
        </p:cxnSp>
      </p:grpSp>
      <p:cxnSp>
        <p:nvCxnSpPr>
          <p:cNvPr id="305" name="Straight Arrow Connector 304"/>
          <p:cNvCxnSpPr/>
          <p:nvPr/>
        </p:nvCxnSpPr>
        <p:spPr>
          <a:xfrm>
            <a:off x="4838017" y="15975508"/>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06" name="TextBox 305"/>
          <p:cNvSpPr txBox="1"/>
          <p:nvPr/>
        </p:nvSpPr>
        <p:spPr>
          <a:xfrm>
            <a:off x="2149528" y="16621652"/>
            <a:ext cx="1992001" cy="461665"/>
          </a:xfrm>
          <a:prstGeom prst="rect">
            <a:avLst/>
          </a:prstGeom>
          <a:noFill/>
        </p:spPr>
        <p:txBody>
          <a:bodyPr wrap="square" rtlCol="0">
            <a:spAutoFit/>
          </a:bodyPr>
          <a:lstStyle/>
          <a:p>
            <a:r>
              <a:rPr lang="en-US" sz="2400" dirty="0" smtClean="0">
                <a:latin typeface="Helvetica"/>
                <a:cs typeface="Helvetica"/>
              </a:rPr>
              <a:t>SNP calling </a:t>
            </a:r>
            <a:endParaRPr lang="en-US" sz="2400" dirty="0">
              <a:latin typeface="Helvetica"/>
              <a:cs typeface="Helvetica"/>
            </a:endParaRPr>
          </a:p>
        </p:txBody>
      </p:sp>
      <p:pic>
        <p:nvPicPr>
          <p:cNvPr id="68" name="Picture 67"/>
          <p:cNvPicPr>
            <a:picLocks noChangeAspect="1"/>
          </p:cNvPicPr>
          <p:nvPr/>
        </p:nvPicPr>
        <p:blipFill>
          <a:blip r:embed="rId14"/>
          <a:stretch>
            <a:fillRect/>
          </a:stretch>
        </p:blipFill>
        <p:spPr>
          <a:xfrm>
            <a:off x="4359575" y="16504723"/>
            <a:ext cx="976856" cy="641306"/>
          </a:xfrm>
          <a:prstGeom prst="rect">
            <a:avLst/>
          </a:prstGeom>
        </p:spPr>
      </p:pic>
      <p:sp>
        <p:nvSpPr>
          <p:cNvPr id="430" name="TextBox 429"/>
          <p:cNvSpPr txBox="1"/>
          <p:nvPr/>
        </p:nvSpPr>
        <p:spPr>
          <a:xfrm>
            <a:off x="400990" y="17856943"/>
            <a:ext cx="3686397" cy="1409617"/>
          </a:xfrm>
          <a:prstGeom prst="rect">
            <a:avLst/>
          </a:prstGeom>
          <a:noFill/>
        </p:spPr>
        <p:txBody>
          <a:bodyPr wrap="square" rtlCol="0">
            <a:spAutoFit/>
          </a:bodyPr>
          <a:lstStyle/>
          <a:p>
            <a:pPr algn="r">
              <a:lnSpc>
                <a:spcPct val="120000"/>
              </a:lnSpc>
            </a:pPr>
            <a:r>
              <a:rPr lang="en-US" sz="2400" dirty="0" smtClean="0">
                <a:latin typeface="Helvetica"/>
                <a:cs typeface="Helvetica"/>
              </a:rPr>
              <a:t>Causative mutation identification without a reference genome</a:t>
            </a:r>
            <a:endParaRPr lang="en-US" sz="2400" dirty="0">
              <a:latin typeface="Helvetica"/>
              <a:cs typeface="Helvetica"/>
            </a:endParaRPr>
          </a:p>
        </p:txBody>
      </p:sp>
      <p:cxnSp>
        <p:nvCxnSpPr>
          <p:cNvPr id="431" name="Straight Arrow Connector 430"/>
          <p:cNvCxnSpPr/>
          <p:nvPr/>
        </p:nvCxnSpPr>
        <p:spPr>
          <a:xfrm>
            <a:off x="4834301" y="17249664"/>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16" name="Group 515"/>
          <p:cNvGrpSpPr/>
          <p:nvPr/>
        </p:nvGrpSpPr>
        <p:grpSpPr>
          <a:xfrm>
            <a:off x="4262531" y="17641060"/>
            <a:ext cx="1251782" cy="1825357"/>
            <a:chOff x="3840699" y="16579481"/>
            <a:chExt cx="1251782" cy="1825357"/>
          </a:xfrm>
        </p:grpSpPr>
        <p:grpSp>
          <p:nvGrpSpPr>
            <p:cNvPr id="313" name="Group 312"/>
            <p:cNvGrpSpPr/>
            <p:nvPr/>
          </p:nvGrpSpPr>
          <p:grpSpPr>
            <a:xfrm>
              <a:off x="3840699" y="16579481"/>
              <a:ext cx="1251782" cy="1825357"/>
              <a:chOff x="37417181" y="8759899"/>
              <a:chExt cx="3168178" cy="5438403"/>
            </a:xfrm>
          </p:grpSpPr>
          <p:pic>
            <p:nvPicPr>
              <p:cNvPr id="314" name="Picture 313"/>
              <p:cNvPicPr>
                <a:picLocks noChangeAspect="1"/>
              </p:cNvPicPr>
              <p:nvPr/>
            </p:nvPicPr>
            <p:blipFill>
              <a:blip r:embed="rId4">
                <a:grayscl/>
              </a:blip>
              <a:stretch>
                <a:fillRect/>
              </a:stretch>
            </p:blipFill>
            <p:spPr>
              <a:xfrm>
                <a:off x="37417181" y="8759899"/>
                <a:ext cx="3168178" cy="5438403"/>
              </a:xfrm>
              <a:prstGeom prst="rect">
                <a:avLst/>
              </a:prstGeom>
            </p:spPr>
          </p:pic>
          <p:grpSp>
            <p:nvGrpSpPr>
              <p:cNvPr id="315" name="Group 314"/>
              <p:cNvGrpSpPr/>
              <p:nvPr/>
            </p:nvGrpSpPr>
            <p:grpSpPr>
              <a:xfrm>
                <a:off x="37791996" y="12176183"/>
                <a:ext cx="2250706" cy="1294056"/>
                <a:chOff x="14057775" y="23158374"/>
                <a:chExt cx="4030751" cy="52904830"/>
              </a:xfrm>
            </p:grpSpPr>
            <p:cxnSp>
              <p:nvCxnSpPr>
                <p:cNvPr id="316" name="Straight Connector 315"/>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17" name="Straight Connector 316"/>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18" name="Straight Connector 317"/>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17" name="Straight Connector 416"/>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418" name="Straight Connector 417"/>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19" name="Straight Connector 418"/>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420" name="Straight Connector 419"/>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21" name="Straight Connector 420"/>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422" name="Straight Connector 421"/>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432" name="Straight Connector 431"/>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33" name="Straight Connector 432"/>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35" name="Straight Connector 434"/>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38" name="Straight Connector 437"/>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441" name="Straight Connector 440"/>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443" name="Straight Connector 442"/>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pic>
        <p:nvPicPr>
          <p:cNvPr id="462" name="Picture 461"/>
          <p:cNvPicPr>
            <a:picLocks noChangeAspect="1"/>
          </p:cNvPicPr>
          <p:nvPr/>
        </p:nvPicPr>
        <p:blipFill rotWithShape="1">
          <a:blip r:embed="rId15"/>
          <a:srcRect r="45257"/>
          <a:stretch/>
        </p:blipFill>
        <p:spPr>
          <a:xfrm>
            <a:off x="23384022" y="344705"/>
            <a:ext cx="2303783" cy="2534079"/>
          </a:xfrm>
          <a:prstGeom prst="rect">
            <a:avLst/>
          </a:prstGeom>
        </p:spPr>
      </p:pic>
      <p:sp>
        <p:nvSpPr>
          <p:cNvPr id="132" name="Rectangle 131"/>
          <p:cNvSpPr/>
          <p:nvPr/>
        </p:nvSpPr>
        <p:spPr>
          <a:xfrm>
            <a:off x="791794" y="20323196"/>
            <a:ext cx="16305513"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SNP Distribution Method</a:t>
            </a:r>
            <a:endParaRPr lang="en-US" sz="9600" b="1" dirty="0">
              <a:solidFill>
                <a:srgbClr val="000000"/>
              </a:solidFill>
              <a:latin typeface="SimpleKindOfGirl"/>
              <a:cs typeface="SimpleKindOfGirl"/>
            </a:endParaRPr>
          </a:p>
        </p:txBody>
      </p:sp>
      <p:sp>
        <p:nvSpPr>
          <p:cNvPr id="280" name="Rectangle 279"/>
          <p:cNvSpPr/>
          <p:nvPr/>
        </p:nvSpPr>
        <p:spPr>
          <a:xfrm>
            <a:off x="10658339" y="22526955"/>
            <a:ext cx="6575178" cy="4400179"/>
          </a:xfrm>
          <a:prstGeom prst="rect">
            <a:avLst/>
          </a:prstGeom>
        </p:spPr>
        <p:txBody>
          <a:bodyPr wrap="square">
            <a:spAutoFit/>
          </a:bodyPr>
          <a:lstStyle/>
          <a:p>
            <a:pPr algn="just">
              <a:lnSpc>
                <a:spcPct val="120000"/>
              </a:lnSpc>
            </a:pPr>
            <a:r>
              <a:rPr lang="en-US" sz="2600" dirty="0" smtClean="0">
                <a:latin typeface="Helvetica"/>
                <a:cs typeface="Helvetica"/>
              </a:rPr>
              <a:t>The SNP Distribution Method (SDM) is an approach for </a:t>
            </a:r>
            <a:r>
              <a:rPr lang="en-US" sz="2600" dirty="0">
                <a:latin typeface="Helvetica"/>
                <a:cs typeface="Helvetica"/>
              </a:rPr>
              <a:t>fast causative mutant identification </a:t>
            </a:r>
            <a:r>
              <a:rPr lang="en-US" sz="2600" dirty="0" smtClean="0">
                <a:latin typeface="Helvetica"/>
                <a:cs typeface="Helvetica"/>
              </a:rPr>
              <a:t>based </a:t>
            </a:r>
            <a:r>
              <a:rPr lang="en-US" sz="2600" dirty="0">
                <a:latin typeface="Helvetica"/>
                <a:cs typeface="Helvetica"/>
              </a:rPr>
              <a:t>on a </a:t>
            </a:r>
            <a:r>
              <a:rPr lang="en-US" sz="2600" b="1" dirty="0">
                <a:latin typeface="Helvetica"/>
                <a:cs typeface="Helvetica"/>
              </a:rPr>
              <a:t>simple reference-free </a:t>
            </a:r>
            <a:r>
              <a:rPr lang="en-US" sz="2600" b="1" dirty="0" err="1">
                <a:latin typeface="Helvetica"/>
                <a:cs typeface="Helvetica"/>
              </a:rPr>
              <a:t>contig</a:t>
            </a:r>
            <a:r>
              <a:rPr lang="en-US" sz="2600" b="1" dirty="0">
                <a:latin typeface="Helvetica"/>
                <a:cs typeface="Helvetica"/>
              </a:rPr>
              <a:t> </a:t>
            </a:r>
            <a:r>
              <a:rPr lang="en-US" sz="2600" b="1" dirty="0" smtClean="0">
                <a:latin typeface="Helvetica"/>
                <a:cs typeface="Helvetica"/>
              </a:rPr>
              <a:t>assembly</a:t>
            </a:r>
            <a:r>
              <a:rPr lang="en-US" sz="2600" dirty="0" smtClean="0">
                <a:latin typeface="Helvetica"/>
                <a:cs typeface="Helvetica"/>
              </a:rPr>
              <a:t>. </a:t>
            </a:r>
            <a:r>
              <a:rPr lang="en-US" sz="2600" dirty="0">
                <a:latin typeface="Helvetica"/>
                <a:cs typeface="Helvetica"/>
              </a:rPr>
              <a:t>Instead of relying on a genome comparison</a:t>
            </a:r>
            <a:r>
              <a:rPr lang="en-US" sz="2600" dirty="0" smtClean="0">
                <a:latin typeface="Helvetica"/>
                <a:cs typeface="Helvetica"/>
              </a:rPr>
              <a:t>, it focuses </a:t>
            </a:r>
            <a:r>
              <a:rPr lang="en-US" sz="2600" dirty="0">
                <a:latin typeface="Helvetica"/>
                <a:cs typeface="Helvetica"/>
              </a:rPr>
              <a:t>on the </a:t>
            </a:r>
            <a:r>
              <a:rPr lang="en-US" sz="2600" b="1" dirty="0">
                <a:latin typeface="Helvetica"/>
                <a:cs typeface="Helvetica"/>
              </a:rPr>
              <a:t>SNP linkage around </a:t>
            </a:r>
            <a:r>
              <a:rPr lang="en-US" sz="2600" b="1" dirty="0" smtClean="0">
                <a:latin typeface="Helvetica"/>
                <a:cs typeface="Helvetica"/>
              </a:rPr>
              <a:t>a causal </a:t>
            </a:r>
            <a:r>
              <a:rPr lang="en-US" sz="2600" b="1" dirty="0">
                <a:latin typeface="Helvetica"/>
                <a:cs typeface="Helvetica"/>
              </a:rPr>
              <a:t>mutation </a:t>
            </a:r>
            <a:r>
              <a:rPr lang="en-US" sz="2600" dirty="0">
                <a:latin typeface="Helvetica"/>
                <a:cs typeface="Helvetica"/>
              </a:rPr>
              <a:t>and </a:t>
            </a:r>
            <a:r>
              <a:rPr lang="en-US" sz="2600" dirty="0" smtClean="0">
                <a:latin typeface="Helvetica"/>
                <a:cs typeface="Helvetica"/>
              </a:rPr>
              <a:t>analyses </a:t>
            </a:r>
            <a:r>
              <a:rPr lang="en-US" sz="2600" dirty="0">
                <a:latin typeface="Helvetica"/>
                <a:cs typeface="Helvetica"/>
              </a:rPr>
              <a:t>the SNP distribution to identify the chromosome area where the putative mutated gene is located</a:t>
            </a:r>
            <a:r>
              <a:rPr lang="en-US" sz="2600" dirty="0" smtClean="0">
                <a:latin typeface="Helvetica"/>
                <a:cs typeface="Helvetica"/>
              </a:rPr>
              <a:t>.</a:t>
            </a:r>
            <a:endParaRPr lang="en-US" sz="2600" dirty="0">
              <a:latin typeface="Helvetica"/>
              <a:cs typeface="Helvetica"/>
            </a:endParaRPr>
          </a:p>
        </p:txBody>
      </p:sp>
      <p:grpSp>
        <p:nvGrpSpPr>
          <p:cNvPr id="36" name="Group 35"/>
          <p:cNvGrpSpPr/>
          <p:nvPr/>
        </p:nvGrpSpPr>
        <p:grpSpPr>
          <a:xfrm>
            <a:off x="768631" y="22418360"/>
            <a:ext cx="9493866" cy="14879738"/>
            <a:chOff x="570197" y="21023056"/>
            <a:chExt cx="9493866" cy="14879738"/>
          </a:xfrm>
        </p:grpSpPr>
        <p:grpSp>
          <p:nvGrpSpPr>
            <p:cNvPr id="228" name="Group 227"/>
            <p:cNvGrpSpPr/>
            <p:nvPr/>
          </p:nvGrpSpPr>
          <p:grpSpPr>
            <a:xfrm>
              <a:off x="570197" y="21023056"/>
              <a:ext cx="9493866" cy="14879738"/>
              <a:chOff x="2386075" y="300668"/>
              <a:chExt cx="4039992" cy="5807288"/>
            </a:xfrm>
          </p:grpSpPr>
          <p:sp>
            <p:nvSpPr>
              <p:cNvPr id="229" name="Rounded Rectangle 228"/>
              <p:cNvSpPr/>
              <p:nvPr/>
            </p:nvSpPr>
            <p:spPr>
              <a:xfrm>
                <a:off x="2532980" y="4752683"/>
                <a:ext cx="3800733" cy="1355273"/>
              </a:xfrm>
              <a:prstGeom prst="roundRect">
                <a:avLst>
                  <a:gd name="adj" fmla="val 9715"/>
                </a:avLst>
              </a:prstGeom>
              <a:solidFill>
                <a:schemeClr val="accent5">
                  <a:lumMod val="20000"/>
                  <a:lumOff val="80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0" name="Rounded Rectangle 229"/>
              <p:cNvSpPr/>
              <p:nvPr/>
            </p:nvSpPr>
            <p:spPr>
              <a:xfrm>
                <a:off x="2539642" y="372753"/>
                <a:ext cx="3774588" cy="743564"/>
              </a:xfrm>
              <a:prstGeom prst="roundRect">
                <a:avLst/>
              </a:prstGeom>
              <a:solidFill>
                <a:schemeClr val="accent5">
                  <a:lumMod val="50000"/>
                  <a:alpha val="72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Helvetica"/>
                  <a:cs typeface="Helvetica"/>
                </a:endParaRPr>
              </a:p>
            </p:txBody>
          </p:sp>
          <p:sp>
            <p:nvSpPr>
              <p:cNvPr id="231" name="Rounded Rectangle 4"/>
              <p:cNvSpPr/>
              <p:nvPr/>
            </p:nvSpPr>
            <p:spPr>
              <a:xfrm>
                <a:off x="4329157" y="506808"/>
                <a:ext cx="868794" cy="457995"/>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622300">
                  <a:spcBef>
                    <a:spcPct val="0"/>
                  </a:spcBef>
                  <a:spcAft>
                    <a:spcPct val="35000"/>
                  </a:spcAft>
                </a:pPr>
                <a:r>
                  <a:rPr lang="en-US" sz="2800" dirty="0" err="1" smtClean="0">
                    <a:solidFill>
                      <a:schemeClr val="tx1"/>
                    </a:solidFill>
                    <a:latin typeface="Helvetica"/>
                    <a:cs typeface="Helvetica"/>
                  </a:rPr>
                  <a:t>Contigs</a:t>
                </a:r>
                <a:r>
                  <a:rPr lang="en-US" sz="2800" dirty="0" smtClean="0">
                    <a:solidFill>
                      <a:schemeClr val="tx1"/>
                    </a:solidFill>
                    <a:latin typeface="Helvetica"/>
                    <a:cs typeface="Helvetica"/>
                  </a:rPr>
                  <a:t> in FASTA file</a:t>
                </a:r>
                <a:endParaRPr lang="en-US" sz="2800" dirty="0">
                  <a:solidFill>
                    <a:schemeClr val="tx1"/>
                  </a:solidFill>
                  <a:latin typeface="Helvetica"/>
                  <a:cs typeface="Helvetica"/>
                </a:endParaRPr>
              </a:p>
            </p:txBody>
          </p:sp>
          <p:sp>
            <p:nvSpPr>
              <p:cNvPr id="232" name="Rounded Rectangle 4"/>
              <p:cNvSpPr/>
              <p:nvPr/>
            </p:nvSpPr>
            <p:spPr>
              <a:xfrm>
                <a:off x="2386075" y="2852818"/>
                <a:ext cx="1245058" cy="6360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endParaRPr lang="en-US" sz="2800" kern="1200" dirty="0">
                  <a:latin typeface="Helvetica"/>
                  <a:cs typeface="Helvetica"/>
                </a:endParaRPr>
              </a:p>
            </p:txBody>
          </p:sp>
          <p:sp>
            <p:nvSpPr>
              <p:cNvPr id="233" name="Rounded Rectangle 232"/>
              <p:cNvSpPr/>
              <p:nvPr/>
            </p:nvSpPr>
            <p:spPr>
              <a:xfrm>
                <a:off x="2525772" y="3009926"/>
                <a:ext cx="3807371" cy="1707190"/>
              </a:xfrm>
              <a:prstGeom prst="roundRect">
                <a:avLst>
                  <a:gd name="adj" fmla="val 8509"/>
                </a:avLst>
              </a:prstGeom>
              <a:solidFill>
                <a:schemeClr val="accent5">
                  <a:lumMod val="60000"/>
                  <a:lumOff val="40000"/>
                  <a:alpha val="80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4" name="Rounded Rectangle 4"/>
              <p:cNvSpPr/>
              <p:nvPr/>
            </p:nvSpPr>
            <p:spPr>
              <a:xfrm>
                <a:off x="3464696" y="3127864"/>
                <a:ext cx="1439318" cy="671454"/>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dirty="0" err="1" smtClean="0">
                    <a:latin typeface="Helvetica"/>
                    <a:cs typeface="Helvetica"/>
                  </a:rPr>
                  <a:t>Normalise</a:t>
                </a:r>
                <a:r>
                  <a:rPr lang="en-US" sz="2800" dirty="0" smtClean="0">
                    <a:latin typeface="Helvetica"/>
                    <a:cs typeface="Helvetica"/>
                  </a:rPr>
                  <a:t>  homozygous SNP density by </a:t>
                </a:r>
                <a:r>
                  <a:rPr lang="en-US" sz="2800" dirty="0" err="1" smtClean="0">
                    <a:latin typeface="Helvetica"/>
                    <a:cs typeface="Helvetica"/>
                  </a:rPr>
                  <a:t>contig</a:t>
                </a:r>
                <a:r>
                  <a:rPr lang="en-US" sz="2800" dirty="0" smtClean="0">
                    <a:latin typeface="Helvetica"/>
                    <a:cs typeface="Helvetica"/>
                  </a:rPr>
                  <a:t> length</a:t>
                </a:r>
                <a:endParaRPr lang="en-US" sz="2800" kern="1200" dirty="0">
                  <a:latin typeface="Helvetica"/>
                  <a:cs typeface="Helvetica"/>
                </a:endParaRPr>
              </a:p>
            </p:txBody>
          </p:sp>
          <p:cxnSp>
            <p:nvCxnSpPr>
              <p:cNvPr id="235" name="Straight Arrow Connector 234"/>
              <p:cNvCxnSpPr>
                <a:stCxn id="234" idx="2"/>
              </p:cNvCxnSpPr>
              <p:nvPr/>
            </p:nvCxnSpPr>
            <p:spPr>
              <a:xfrm>
                <a:off x="4184355" y="3799318"/>
                <a:ext cx="3377" cy="17384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236" name="Rounded Rectangle 4"/>
              <p:cNvSpPr/>
              <p:nvPr/>
            </p:nvSpPr>
            <p:spPr>
              <a:xfrm>
                <a:off x="3454440" y="3916177"/>
                <a:ext cx="1444254" cy="74344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algn="ctr" defTabSz="711200">
                  <a:spcBef>
                    <a:spcPct val="0"/>
                  </a:spcBef>
                  <a:spcAft>
                    <a:spcPct val="35000"/>
                  </a:spcAft>
                </a:pPr>
                <a:r>
                  <a:rPr lang="en-US" sz="2800" b="1" dirty="0" smtClean="0">
                    <a:latin typeface="Helvetica"/>
                    <a:cs typeface="Helvetica"/>
                  </a:rPr>
                  <a:t>Sort </a:t>
                </a:r>
                <a:r>
                  <a:rPr lang="en-US" sz="2800" b="1" dirty="0" err="1" smtClean="0">
                    <a:latin typeface="Helvetica"/>
                    <a:cs typeface="Helvetica"/>
                  </a:rPr>
                  <a:t>contigs</a:t>
                </a:r>
                <a:r>
                  <a:rPr lang="en-US" sz="2800" b="1" dirty="0" smtClean="0">
                    <a:latin typeface="Helvetica"/>
                    <a:cs typeface="Helvetica"/>
                  </a:rPr>
                  <a:t> by their SNP density based on a normal distribution</a:t>
                </a:r>
              </a:p>
            </p:txBody>
          </p:sp>
          <p:sp>
            <p:nvSpPr>
              <p:cNvPr id="237" name="Rounded Rectangle 4"/>
              <p:cNvSpPr/>
              <p:nvPr/>
            </p:nvSpPr>
            <p:spPr>
              <a:xfrm>
                <a:off x="5490937" y="2973710"/>
                <a:ext cx="935130" cy="51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SDM</a:t>
                </a:r>
                <a:endParaRPr lang="en-US" sz="2800" b="1" kern="1200" dirty="0">
                  <a:latin typeface="Helvetica"/>
                  <a:cs typeface="Helvetica"/>
                </a:endParaRPr>
              </a:p>
            </p:txBody>
          </p:sp>
          <p:sp>
            <p:nvSpPr>
              <p:cNvPr id="238" name="Rounded Rectangle 237"/>
              <p:cNvSpPr/>
              <p:nvPr/>
            </p:nvSpPr>
            <p:spPr>
              <a:xfrm>
                <a:off x="2545691" y="1150318"/>
                <a:ext cx="3788508" cy="1828851"/>
              </a:xfrm>
              <a:prstGeom prst="roundRect">
                <a:avLst>
                  <a:gd name="adj" fmla="val 10430"/>
                </a:avLst>
              </a:prstGeom>
              <a:solidFill>
                <a:schemeClr val="accent5">
                  <a:lumMod val="75000"/>
                  <a:alpha val="76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Helvetica"/>
                  <a:cs typeface="Helvetica"/>
                </a:endParaRPr>
              </a:p>
            </p:txBody>
          </p:sp>
          <p:sp>
            <p:nvSpPr>
              <p:cNvPr id="239" name="Rounded Rectangle 4"/>
              <p:cNvSpPr/>
              <p:nvPr/>
            </p:nvSpPr>
            <p:spPr>
              <a:xfrm>
                <a:off x="3456128" y="1232626"/>
                <a:ext cx="1444955" cy="711691"/>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a:spcBef>
                    <a:spcPct val="0"/>
                  </a:spcBef>
                  <a:spcAft>
                    <a:spcPct val="35000"/>
                  </a:spcAft>
                </a:pPr>
                <a:r>
                  <a:rPr lang="en-US" sz="2800" kern="1200" dirty="0" smtClean="0">
                    <a:latin typeface="Helvetica"/>
                    <a:cs typeface="Helvetica"/>
                  </a:rPr>
                  <a:t>Calculate homozygous to heterozygous SNP ratio on each </a:t>
                </a:r>
                <a:r>
                  <a:rPr lang="en-US" sz="2800" kern="1200" dirty="0" err="1" smtClean="0">
                    <a:latin typeface="Helvetica"/>
                    <a:cs typeface="Helvetica"/>
                  </a:rPr>
                  <a:t>contig</a:t>
                </a:r>
                <a:endParaRPr lang="en-US" sz="2800" kern="1200" dirty="0">
                  <a:latin typeface="Helvetica"/>
                  <a:cs typeface="Helvetica"/>
                </a:endParaRPr>
              </a:p>
            </p:txBody>
          </p:sp>
          <p:cxnSp>
            <p:nvCxnSpPr>
              <p:cNvPr id="240" name="Straight Arrow Connector 239"/>
              <p:cNvCxnSpPr>
                <a:stCxn id="239" idx="2"/>
                <a:endCxn id="241" idx="0"/>
              </p:cNvCxnSpPr>
              <p:nvPr/>
            </p:nvCxnSpPr>
            <p:spPr>
              <a:xfrm>
                <a:off x="4178606" y="1944317"/>
                <a:ext cx="3377" cy="183205"/>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sp>
            <p:nvSpPr>
              <p:cNvPr id="241" name="Rounded Rectangle 4"/>
              <p:cNvSpPr/>
              <p:nvPr/>
            </p:nvSpPr>
            <p:spPr>
              <a:xfrm>
                <a:off x="3461302" y="2127522"/>
                <a:ext cx="1441361" cy="690196"/>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kern="1200" dirty="0" smtClean="0">
                    <a:latin typeface="Helvetica"/>
                    <a:cs typeface="Helvetica"/>
                  </a:rPr>
                  <a:t>Discard </a:t>
                </a:r>
                <a:r>
                  <a:rPr lang="en-US" sz="2800" kern="1200" dirty="0" err="1" smtClean="0">
                    <a:latin typeface="Helvetica"/>
                    <a:cs typeface="Helvetica"/>
                  </a:rPr>
                  <a:t>contigs</a:t>
                </a:r>
                <a:r>
                  <a:rPr lang="en-US" sz="2800" kern="1200" dirty="0" smtClean="0">
                    <a:latin typeface="Helvetica"/>
                    <a:cs typeface="Helvetica"/>
                  </a:rPr>
                  <a:t> with a ratio below </a:t>
                </a:r>
                <a:r>
                  <a:rPr lang="en-US" sz="2800" dirty="0" smtClean="0">
                    <a:latin typeface="Helvetica"/>
                    <a:cs typeface="Helvetica"/>
                  </a:rPr>
                  <a:t>a given percentage of the maximum ratio</a:t>
                </a:r>
                <a:endParaRPr lang="en-US" sz="2800" kern="1200" dirty="0">
                  <a:latin typeface="Helvetica"/>
                  <a:cs typeface="Helvetica"/>
                </a:endParaRPr>
              </a:p>
            </p:txBody>
          </p:sp>
          <p:sp>
            <p:nvSpPr>
              <p:cNvPr id="242" name="Rounded Rectangle 4"/>
              <p:cNvSpPr/>
              <p:nvPr/>
            </p:nvSpPr>
            <p:spPr>
              <a:xfrm>
                <a:off x="5259924" y="1094169"/>
                <a:ext cx="1019706" cy="63609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Pre-SDM filtering step</a:t>
                </a:r>
                <a:endParaRPr lang="en-US" sz="2800" b="1" kern="1200" dirty="0">
                  <a:latin typeface="Helvetica"/>
                  <a:cs typeface="Helvetica"/>
                </a:endParaRPr>
              </a:p>
            </p:txBody>
          </p:sp>
          <p:sp>
            <p:nvSpPr>
              <p:cNvPr id="243" name="Rectangle 242"/>
              <p:cNvSpPr/>
              <p:nvPr/>
            </p:nvSpPr>
            <p:spPr>
              <a:xfrm>
                <a:off x="4955293" y="2163170"/>
                <a:ext cx="1358938" cy="636634"/>
              </a:xfrm>
              <a:prstGeom prst="rect">
                <a:avLst/>
              </a:prstGeom>
              <a:noFill/>
            </p:spPr>
            <p:txBody>
              <a:bodyPr wrap="square">
                <a:spAutoFit/>
              </a:bodyPr>
              <a:lstStyle/>
              <a:p>
                <a:r>
                  <a:rPr lang="en-US" sz="2000" dirty="0" smtClean="0">
                    <a:latin typeface="Helvetica"/>
                    <a:cs typeface="Helvetica"/>
                  </a:rPr>
                  <a:t>Options</a:t>
                </a:r>
                <a:endParaRPr lang="en-US" sz="2000" dirty="0">
                  <a:latin typeface="Helvetica"/>
                  <a:cs typeface="Helvetica"/>
                </a:endParaRPr>
              </a:p>
              <a:p>
                <a:r>
                  <a:rPr lang="en-US" sz="2000" dirty="0">
                    <a:latin typeface="Helvetica"/>
                    <a:cs typeface="Helvetica"/>
                  </a:rPr>
                  <a:t>&gt;1% maximum </a:t>
                </a:r>
                <a:r>
                  <a:rPr lang="en-US" sz="2000" dirty="0" smtClean="0">
                    <a:latin typeface="Helvetica"/>
                    <a:cs typeface="Helvetica"/>
                  </a:rPr>
                  <a:t>ratio</a:t>
                </a:r>
                <a:endParaRPr lang="en-US" sz="2000" dirty="0">
                  <a:latin typeface="Helvetica"/>
                  <a:cs typeface="Helvetica"/>
                </a:endParaRPr>
              </a:p>
              <a:p>
                <a:r>
                  <a:rPr lang="en-US" sz="2000" dirty="0">
                    <a:latin typeface="Helvetica"/>
                    <a:cs typeface="Helvetica"/>
                  </a:rPr>
                  <a:t>&gt;2% maximum </a:t>
                </a:r>
                <a:r>
                  <a:rPr lang="en-US" sz="2000" dirty="0" smtClean="0">
                    <a:latin typeface="Helvetica"/>
                    <a:cs typeface="Helvetica"/>
                  </a:rPr>
                  <a:t>ratio</a:t>
                </a:r>
                <a:endParaRPr lang="en-US" sz="2000" dirty="0">
                  <a:latin typeface="Helvetica"/>
                  <a:cs typeface="Helvetica"/>
                </a:endParaRPr>
              </a:p>
              <a:p>
                <a:r>
                  <a:rPr lang="en-US" sz="2000" dirty="0">
                    <a:latin typeface="Helvetica"/>
                    <a:cs typeface="Helvetica"/>
                  </a:rPr>
                  <a:t>&gt;10% maximum </a:t>
                </a:r>
                <a:r>
                  <a:rPr lang="en-US" sz="2000" dirty="0" smtClean="0">
                    <a:latin typeface="Helvetica"/>
                    <a:cs typeface="Helvetica"/>
                  </a:rPr>
                  <a:t>ratio</a:t>
                </a:r>
                <a:endParaRPr lang="en-US" sz="2000" dirty="0">
                  <a:latin typeface="Helvetica"/>
                  <a:cs typeface="Helvetica"/>
                </a:endParaRPr>
              </a:p>
              <a:p>
                <a:r>
                  <a:rPr lang="en-US" sz="2000" dirty="0">
                    <a:latin typeface="Helvetica"/>
                    <a:cs typeface="Helvetica"/>
                  </a:rPr>
                  <a:t>&gt;20% maximum ratio</a:t>
                </a:r>
              </a:p>
            </p:txBody>
          </p:sp>
          <p:sp>
            <p:nvSpPr>
              <p:cNvPr id="245" name="Rectangle 244"/>
              <p:cNvSpPr/>
              <p:nvPr/>
            </p:nvSpPr>
            <p:spPr>
              <a:xfrm>
                <a:off x="2689167" y="4928451"/>
                <a:ext cx="1014015" cy="1045040"/>
              </a:xfrm>
              <a:prstGeom prst="rect">
                <a:avLst/>
              </a:prstGeom>
              <a:noFill/>
              <a:ln>
                <a:noFill/>
              </a:ln>
            </p:spPr>
            <p:txBody>
              <a:bodyPr wrap="square">
                <a:spAutoFit/>
              </a:bodyPr>
              <a:lstStyle/>
              <a:p>
                <a:pPr algn="ctr"/>
                <a:r>
                  <a:rPr lang="en-US" sz="2800" dirty="0" smtClean="0">
                    <a:solidFill>
                      <a:srgbClr val="000000"/>
                    </a:solidFill>
                    <a:latin typeface="Helvetica"/>
                    <a:cs typeface="Helvetica"/>
                  </a:rPr>
                  <a:t>Prioritized candidate </a:t>
                </a:r>
                <a:r>
                  <a:rPr lang="en-US" sz="2800" dirty="0" err="1" smtClean="0">
                    <a:solidFill>
                      <a:srgbClr val="000000"/>
                    </a:solidFill>
                    <a:latin typeface="Helvetica"/>
                    <a:cs typeface="Helvetica"/>
                  </a:rPr>
                  <a:t>contigs</a:t>
                </a:r>
                <a:r>
                  <a:rPr lang="en-US" sz="2800" dirty="0" smtClean="0">
                    <a:solidFill>
                      <a:srgbClr val="000000"/>
                    </a:solidFill>
                    <a:latin typeface="Helvetica"/>
                    <a:cs typeface="Helvetica"/>
                  </a:rPr>
                  <a:t> </a:t>
                </a:r>
                <a:r>
                  <a:rPr lang="en-US" sz="2800" dirty="0">
                    <a:solidFill>
                      <a:srgbClr val="000000"/>
                    </a:solidFill>
                    <a:latin typeface="Helvetica"/>
                    <a:cs typeface="Helvetica"/>
                  </a:rPr>
                  <a:t>carrying </a:t>
                </a:r>
                <a:r>
                  <a:rPr lang="en-US" sz="2800" dirty="0" smtClean="0">
                    <a:solidFill>
                      <a:srgbClr val="000000"/>
                    </a:solidFill>
                    <a:latin typeface="Helvetica"/>
                    <a:cs typeface="Helvetica"/>
                  </a:rPr>
                  <a:t>the </a:t>
                </a:r>
                <a:r>
                  <a:rPr lang="en-US" sz="2800" dirty="0">
                    <a:solidFill>
                      <a:srgbClr val="000000"/>
                    </a:solidFill>
                    <a:latin typeface="Helvetica"/>
                    <a:cs typeface="Helvetica"/>
                  </a:rPr>
                  <a:t>causal mutation  </a:t>
                </a:r>
              </a:p>
            </p:txBody>
          </p:sp>
          <p:sp>
            <p:nvSpPr>
              <p:cNvPr id="246" name="Rectangle 245"/>
              <p:cNvSpPr/>
              <p:nvPr/>
            </p:nvSpPr>
            <p:spPr>
              <a:xfrm>
                <a:off x="3765764" y="4940024"/>
                <a:ext cx="904150" cy="10384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Helvetica"/>
                    <a:cs typeface="Helvetica"/>
                  </a:rPr>
                  <a:t>Comparison of theoretical ratio</a:t>
                </a:r>
                <a:endParaRPr lang="en-US" sz="2800" dirty="0">
                  <a:solidFill>
                    <a:srgbClr val="000000"/>
                  </a:solidFill>
                  <a:latin typeface="Helvetica"/>
                  <a:cs typeface="Helvetica"/>
                </a:endParaRPr>
              </a:p>
              <a:p>
                <a:pPr algn="ctr"/>
                <a:r>
                  <a:rPr lang="en-US" sz="2800" dirty="0" smtClean="0">
                    <a:solidFill>
                      <a:srgbClr val="000000"/>
                    </a:solidFill>
                    <a:latin typeface="Helvetica"/>
                    <a:cs typeface="Helvetica"/>
                  </a:rPr>
                  <a:t> and SDM ratio</a:t>
                </a:r>
                <a:endParaRPr lang="en-US" sz="2800" dirty="0">
                  <a:solidFill>
                    <a:srgbClr val="000000"/>
                  </a:solidFill>
                  <a:latin typeface="Helvetica"/>
                  <a:cs typeface="Helvetica"/>
                </a:endParaRPr>
              </a:p>
            </p:txBody>
          </p:sp>
          <p:sp>
            <p:nvSpPr>
              <p:cNvPr id="247" name="Rounded Rectangle 4"/>
              <p:cNvSpPr/>
              <p:nvPr/>
            </p:nvSpPr>
            <p:spPr>
              <a:xfrm>
                <a:off x="5543045" y="300668"/>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Input</a:t>
                </a:r>
                <a:endParaRPr lang="en-US" sz="2800" b="1" kern="1200" dirty="0">
                  <a:latin typeface="Helvetica"/>
                  <a:cs typeface="Helvetica"/>
                </a:endParaRPr>
              </a:p>
            </p:txBody>
          </p:sp>
          <p:sp>
            <p:nvSpPr>
              <p:cNvPr id="249" name="Rectangle 248"/>
              <p:cNvSpPr/>
              <p:nvPr/>
            </p:nvSpPr>
            <p:spPr>
              <a:xfrm>
                <a:off x="4745228" y="4958491"/>
                <a:ext cx="860348" cy="876873"/>
              </a:xfrm>
              <a:prstGeom prst="rect">
                <a:avLst/>
              </a:prstGeom>
              <a:ln>
                <a:noFill/>
              </a:ln>
            </p:spPr>
            <p:txBody>
              <a:bodyPr wrap="square">
                <a:spAutoFit/>
              </a:bodyPr>
              <a:lstStyle/>
              <a:p>
                <a:pPr algn="ctr"/>
                <a:r>
                  <a:rPr lang="en-US" sz="2800" dirty="0" smtClean="0">
                    <a:solidFill>
                      <a:srgbClr val="000000"/>
                    </a:solidFill>
                    <a:latin typeface="Helvetica"/>
                    <a:cs typeface="Helvetica"/>
                  </a:rPr>
                  <a:t>FASTA file with the suggested </a:t>
                </a:r>
                <a:r>
                  <a:rPr lang="en-US" sz="2800" dirty="0" err="1" smtClean="0">
                    <a:solidFill>
                      <a:srgbClr val="000000"/>
                    </a:solidFill>
                    <a:latin typeface="Helvetica"/>
                    <a:cs typeface="Helvetica"/>
                  </a:rPr>
                  <a:t>contig</a:t>
                </a:r>
                <a:r>
                  <a:rPr lang="en-US" sz="2800" dirty="0" smtClean="0">
                    <a:solidFill>
                      <a:srgbClr val="000000"/>
                    </a:solidFill>
                    <a:latin typeface="Helvetica"/>
                    <a:cs typeface="Helvetica"/>
                  </a:rPr>
                  <a:t> order</a:t>
                </a:r>
                <a:endParaRPr lang="en-US" sz="2800" dirty="0">
                  <a:solidFill>
                    <a:srgbClr val="000000"/>
                  </a:solidFill>
                  <a:latin typeface="Helvetica"/>
                  <a:cs typeface="Helvetica"/>
                </a:endParaRPr>
              </a:p>
            </p:txBody>
          </p:sp>
          <p:sp>
            <p:nvSpPr>
              <p:cNvPr id="250" name="Rounded Rectangle 4"/>
              <p:cNvSpPr/>
              <p:nvPr/>
            </p:nvSpPr>
            <p:spPr>
              <a:xfrm>
                <a:off x="5461340" y="4690238"/>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b="1" dirty="0" smtClean="0">
                    <a:latin typeface="Helvetica"/>
                    <a:cs typeface="Helvetica"/>
                  </a:rPr>
                  <a:t>Output</a:t>
                </a:r>
                <a:endParaRPr lang="en-US" sz="2800" b="1" kern="1200" dirty="0">
                  <a:latin typeface="Helvetica"/>
                  <a:cs typeface="Helvetica"/>
                </a:endParaRPr>
              </a:p>
            </p:txBody>
          </p:sp>
          <p:sp>
            <p:nvSpPr>
              <p:cNvPr id="251" name="Rounded Rectangle 4"/>
              <p:cNvSpPr/>
              <p:nvPr/>
            </p:nvSpPr>
            <p:spPr>
              <a:xfrm>
                <a:off x="3050913" y="502750"/>
                <a:ext cx="1030469" cy="473263"/>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spcBef>
                    <a:spcPct val="0"/>
                  </a:spcBef>
                  <a:spcAft>
                    <a:spcPct val="35000"/>
                  </a:spcAft>
                </a:pPr>
                <a:r>
                  <a:rPr lang="en-US" sz="2800" kern="1200" dirty="0" smtClean="0">
                    <a:latin typeface="Helvetica"/>
                    <a:cs typeface="Helvetica"/>
                  </a:rPr>
                  <a:t>SNPs per </a:t>
                </a:r>
                <a:r>
                  <a:rPr lang="en-US" sz="2800" kern="1200" dirty="0" err="1" smtClean="0">
                    <a:latin typeface="Helvetica"/>
                    <a:cs typeface="Helvetica"/>
                  </a:rPr>
                  <a:t>contig</a:t>
                </a:r>
                <a:r>
                  <a:rPr lang="en-US" sz="2800" kern="1200" dirty="0" smtClean="0">
                    <a:latin typeface="Helvetica"/>
                    <a:cs typeface="Helvetica"/>
                  </a:rPr>
                  <a:t> in VCF file</a:t>
                </a:r>
                <a:endParaRPr lang="en-US" sz="2800" kern="1200" dirty="0">
                  <a:latin typeface="Helvetica"/>
                  <a:cs typeface="Helvetica"/>
                </a:endParaRPr>
              </a:p>
            </p:txBody>
          </p:sp>
        </p:grpSp>
        <p:cxnSp>
          <p:nvCxnSpPr>
            <p:cNvPr id="480" name="Straight Arrow Connector 479"/>
            <p:cNvCxnSpPr>
              <a:stCxn id="241" idx="2"/>
              <a:endCxn id="234" idx="0"/>
            </p:cNvCxnSpPr>
            <p:nvPr/>
          </p:nvCxnSpPr>
          <p:spPr>
            <a:xfrm>
              <a:off x="4790529" y="27472373"/>
              <a:ext cx="5575" cy="794673"/>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3" name="Straight Arrow Connector 482"/>
            <p:cNvCxnSpPr>
              <a:endCxn id="245" idx="0"/>
            </p:cNvCxnSpPr>
            <p:nvPr/>
          </p:nvCxnSpPr>
          <p:spPr>
            <a:xfrm flipH="1">
              <a:off x="2473908" y="32176169"/>
              <a:ext cx="691794" cy="704435"/>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6" name="Straight Arrow Connector 485"/>
            <p:cNvCxnSpPr/>
            <p:nvPr/>
          </p:nvCxnSpPr>
          <p:spPr>
            <a:xfrm>
              <a:off x="4855649" y="32230272"/>
              <a:ext cx="12973" cy="573699"/>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9" name="Straight Arrow Connector 488"/>
            <p:cNvCxnSpPr/>
            <p:nvPr/>
          </p:nvCxnSpPr>
          <p:spPr>
            <a:xfrm>
              <a:off x="6450105" y="32191788"/>
              <a:ext cx="727920" cy="655225"/>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506" name="Straight Arrow Connector 505"/>
            <p:cNvCxnSpPr/>
            <p:nvPr/>
          </p:nvCxnSpPr>
          <p:spPr>
            <a:xfrm>
              <a:off x="3520955" y="22801704"/>
              <a:ext cx="494216" cy="572279"/>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508" name="Straight Arrow Connector 507"/>
            <p:cNvCxnSpPr/>
            <p:nvPr/>
          </p:nvCxnSpPr>
          <p:spPr>
            <a:xfrm flipH="1">
              <a:off x="5582611" y="22785275"/>
              <a:ext cx="341924" cy="631374"/>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grpSp>
        <p:nvGrpSpPr>
          <p:cNvPr id="7" name="Group 6"/>
          <p:cNvGrpSpPr/>
          <p:nvPr/>
        </p:nvGrpSpPr>
        <p:grpSpPr>
          <a:xfrm>
            <a:off x="10814825" y="27876761"/>
            <a:ext cx="6575178" cy="9262137"/>
            <a:chOff x="10840224" y="27945137"/>
            <a:chExt cx="6575178" cy="9262137"/>
          </a:xfrm>
        </p:grpSpPr>
        <p:cxnSp>
          <p:nvCxnSpPr>
            <p:cNvPr id="576" name="Straight Arrow Connector 575"/>
            <p:cNvCxnSpPr/>
            <p:nvPr/>
          </p:nvCxnSpPr>
          <p:spPr>
            <a:xfrm>
              <a:off x="14178966" y="33227445"/>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nvGrpSpPr>
            <p:cNvPr id="28" name="Group 27"/>
            <p:cNvGrpSpPr/>
            <p:nvPr/>
          </p:nvGrpSpPr>
          <p:grpSpPr>
            <a:xfrm>
              <a:off x="10840224" y="27945137"/>
              <a:ext cx="6575178" cy="9262137"/>
              <a:chOff x="10840224" y="27818137"/>
              <a:chExt cx="6575178" cy="9262137"/>
            </a:xfrm>
          </p:grpSpPr>
          <p:grpSp>
            <p:nvGrpSpPr>
              <p:cNvPr id="518" name="Group 517"/>
              <p:cNvGrpSpPr/>
              <p:nvPr/>
            </p:nvGrpSpPr>
            <p:grpSpPr>
              <a:xfrm>
                <a:off x="13296734" y="27818137"/>
                <a:ext cx="2206274" cy="2854479"/>
                <a:chOff x="3840699" y="16579480"/>
                <a:chExt cx="1251782" cy="1825357"/>
              </a:xfrm>
            </p:grpSpPr>
            <p:grpSp>
              <p:nvGrpSpPr>
                <p:cNvPr id="519" name="Group 518"/>
                <p:cNvGrpSpPr/>
                <p:nvPr/>
              </p:nvGrpSpPr>
              <p:grpSpPr>
                <a:xfrm>
                  <a:off x="3840699" y="16579480"/>
                  <a:ext cx="1251782" cy="1825357"/>
                  <a:chOff x="37417179" y="8759897"/>
                  <a:chExt cx="3168178" cy="5438403"/>
                </a:xfrm>
              </p:grpSpPr>
              <p:pic>
                <p:nvPicPr>
                  <p:cNvPr id="526" name="Picture 525"/>
                  <p:cNvPicPr>
                    <a:picLocks noChangeAspect="1"/>
                  </p:cNvPicPr>
                  <p:nvPr/>
                </p:nvPicPr>
                <p:blipFill>
                  <a:blip r:embed="rId4">
                    <a:grayscl/>
                  </a:blip>
                  <a:stretch>
                    <a:fillRect/>
                  </a:stretch>
                </p:blipFill>
                <p:spPr>
                  <a:xfrm>
                    <a:off x="37417179" y="8759897"/>
                    <a:ext cx="3168178" cy="5438403"/>
                  </a:xfrm>
                  <a:prstGeom prst="rect">
                    <a:avLst/>
                  </a:prstGeom>
                </p:spPr>
              </p:pic>
              <p:grpSp>
                <p:nvGrpSpPr>
                  <p:cNvPr id="527" name="Group 526"/>
                  <p:cNvGrpSpPr/>
                  <p:nvPr/>
                </p:nvGrpSpPr>
                <p:grpSpPr>
                  <a:xfrm>
                    <a:off x="37791996" y="12176183"/>
                    <a:ext cx="2250706" cy="1294056"/>
                    <a:chOff x="14057775" y="23158374"/>
                    <a:chExt cx="4030751" cy="52904830"/>
                  </a:xfrm>
                </p:grpSpPr>
                <p:cxnSp>
                  <p:nvCxnSpPr>
                    <p:cNvPr id="528" name="Straight Connector 527"/>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29" name="Straight Connector 528"/>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0" name="Straight Connector 529"/>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31" name="Straight Connector 530"/>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32" name="Straight Connector 531"/>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33" name="Straight Connector 532"/>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34" name="Straight Connector 533"/>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35" name="Straight Connector 534"/>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6" name="Straight Connector 535"/>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520" name="Straight Connector 519"/>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21" name="Straight Connector 520"/>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22" name="Straight Connector 521"/>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23" name="Straight Connector 522"/>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524" name="Straight Connector 523"/>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525" name="Straight Connector 524"/>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grpSp>
            <p:nvGrpSpPr>
              <p:cNvPr id="537" name="Group 536"/>
              <p:cNvGrpSpPr/>
              <p:nvPr/>
            </p:nvGrpSpPr>
            <p:grpSpPr>
              <a:xfrm>
                <a:off x="12673350" y="31555931"/>
                <a:ext cx="3133507" cy="1333388"/>
                <a:chOff x="4273218" y="5787302"/>
                <a:chExt cx="5541722" cy="2004674"/>
              </a:xfrm>
            </p:grpSpPr>
            <p:cxnSp>
              <p:nvCxnSpPr>
                <p:cNvPr id="538" name="Straight Connector 537"/>
                <p:cNvCxnSpPr/>
                <p:nvPr/>
              </p:nvCxnSpPr>
              <p:spPr>
                <a:xfrm rot="488229">
                  <a:off x="7831206" y="6632635"/>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39" name="Straight Connector 538"/>
                <p:cNvCxnSpPr/>
                <p:nvPr/>
              </p:nvCxnSpPr>
              <p:spPr>
                <a:xfrm>
                  <a:off x="8227173" y="6130046"/>
                  <a:ext cx="158776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0" name="Straight Connector 539"/>
                <p:cNvCxnSpPr/>
                <p:nvPr/>
              </p:nvCxnSpPr>
              <p:spPr>
                <a:xfrm>
                  <a:off x="6450209" y="6508940"/>
                  <a:ext cx="98507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41" name="Straight Connector 540"/>
                <p:cNvCxnSpPr/>
                <p:nvPr/>
              </p:nvCxnSpPr>
              <p:spPr>
                <a:xfrm>
                  <a:off x="5150887" y="5930440"/>
                  <a:ext cx="1299321" cy="228786"/>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42" name="Straight Connector 541"/>
                <p:cNvCxnSpPr/>
                <p:nvPr/>
              </p:nvCxnSpPr>
              <p:spPr>
                <a:xfrm>
                  <a:off x="5033041" y="7038423"/>
                  <a:ext cx="1018387" cy="137348"/>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43" name="Straight Connector 542"/>
                <p:cNvCxnSpPr>
                  <a:endCxn id="553" idx="2"/>
                </p:cNvCxnSpPr>
                <p:nvPr/>
              </p:nvCxnSpPr>
              <p:spPr>
                <a:xfrm flipV="1">
                  <a:off x="4273218" y="6472162"/>
                  <a:ext cx="1428234" cy="160471"/>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44" name="Straight Connector 543"/>
                <p:cNvCxnSpPr/>
                <p:nvPr/>
              </p:nvCxnSpPr>
              <p:spPr>
                <a:xfrm rot="20951143">
                  <a:off x="7015946" y="5819043"/>
                  <a:ext cx="1228627"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45" name="Straight Connector 544"/>
                <p:cNvCxnSpPr/>
                <p:nvPr/>
              </p:nvCxnSpPr>
              <p:spPr>
                <a:xfrm>
                  <a:off x="7223099" y="7168435"/>
                  <a:ext cx="122862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6" name="Straight Connector 545"/>
                <p:cNvCxnSpPr/>
                <p:nvPr/>
              </p:nvCxnSpPr>
              <p:spPr>
                <a:xfrm rot="688354">
                  <a:off x="6305981" y="7349067"/>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47" name="TextBox 546"/>
                <p:cNvSpPr txBox="1"/>
                <p:nvPr/>
              </p:nvSpPr>
              <p:spPr>
                <a:xfrm rot="488229">
                  <a:off x="8228536" y="6586074"/>
                  <a:ext cx="564861" cy="490275"/>
                </a:xfrm>
                <a:prstGeom prst="rect">
                  <a:avLst/>
                </a:prstGeom>
                <a:noFill/>
              </p:spPr>
              <p:txBody>
                <a:bodyPr wrap="square" rtlCol="0">
                  <a:spAutoFit/>
                </a:bodyPr>
                <a:lstStyle/>
                <a:p>
                  <a:r>
                    <a:rPr lang="en-US" sz="1200" dirty="0" smtClean="0">
                      <a:solidFill>
                        <a:srgbClr val="C0504D"/>
                      </a:solidFill>
                      <a:latin typeface="Helvetica"/>
                      <a:cs typeface="Helvetica"/>
                    </a:rPr>
                    <a:t>1</a:t>
                  </a:r>
                  <a:endParaRPr lang="en-US" sz="1200" dirty="0">
                    <a:solidFill>
                      <a:srgbClr val="C0504D"/>
                    </a:solidFill>
                    <a:latin typeface="Helvetica"/>
                    <a:cs typeface="Helvetica"/>
                  </a:endParaRPr>
                </a:p>
              </p:txBody>
            </p:sp>
            <p:sp>
              <p:nvSpPr>
                <p:cNvPr id="548" name="TextBox 547"/>
                <p:cNvSpPr txBox="1"/>
                <p:nvPr/>
              </p:nvSpPr>
              <p:spPr>
                <a:xfrm rot="688354">
                  <a:off x="6693686" y="7301701"/>
                  <a:ext cx="564861" cy="490275"/>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sp>
              <p:nvSpPr>
                <p:cNvPr id="549" name="TextBox 548"/>
                <p:cNvSpPr txBox="1"/>
                <p:nvPr/>
              </p:nvSpPr>
              <p:spPr>
                <a:xfrm>
                  <a:off x="8834766" y="6089610"/>
                  <a:ext cx="841824" cy="490277"/>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0" name="TextBox 549"/>
                <p:cNvSpPr txBox="1"/>
                <p:nvPr/>
              </p:nvSpPr>
              <p:spPr>
                <a:xfrm rot="20951143">
                  <a:off x="7244851" y="5787302"/>
                  <a:ext cx="790432" cy="490277"/>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sp>
              <p:nvSpPr>
                <p:cNvPr id="551" name="TextBox 550"/>
                <p:cNvSpPr txBox="1"/>
                <p:nvPr/>
              </p:nvSpPr>
              <p:spPr>
                <a:xfrm rot="20928070">
                  <a:off x="4658671" y="6488412"/>
                  <a:ext cx="891917" cy="490277"/>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52" name="TextBox 551"/>
                <p:cNvSpPr txBox="1"/>
                <p:nvPr/>
              </p:nvSpPr>
              <p:spPr>
                <a:xfrm>
                  <a:off x="7486707" y="7124667"/>
                  <a:ext cx="940260" cy="490275"/>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3" name="TextBox 552"/>
                <p:cNvSpPr txBox="1"/>
                <p:nvPr/>
              </p:nvSpPr>
              <p:spPr>
                <a:xfrm rot="927787">
                  <a:off x="5490148" y="5990758"/>
                  <a:ext cx="564862" cy="490277"/>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554" name="TextBox 553"/>
                <p:cNvSpPr txBox="1"/>
                <p:nvPr/>
              </p:nvSpPr>
              <p:spPr>
                <a:xfrm rot="659148">
                  <a:off x="5266178" y="7123467"/>
                  <a:ext cx="564861" cy="490277"/>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sp>
              <p:nvSpPr>
                <p:cNvPr id="555" name="TextBox 554"/>
                <p:cNvSpPr txBox="1"/>
                <p:nvPr/>
              </p:nvSpPr>
              <p:spPr>
                <a:xfrm>
                  <a:off x="6603864" y="6468475"/>
                  <a:ext cx="564861" cy="490277"/>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grpSp>
          <p:grpSp>
            <p:nvGrpSpPr>
              <p:cNvPr id="602" name="Group 601"/>
              <p:cNvGrpSpPr/>
              <p:nvPr/>
            </p:nvGrpSpPr>
            <p:grpSpPr>
              <a:xfrm>
                <a:off x="10840224" y="34056768"/>
                <a:ext cx="6575178" cy="3023506"/>
                <a:chOff x="11249771" y="28269506"/>
                <a:chExt cx="6575178" cy="3023506"/>
              </a:xfrm>
            </p:grpSpPr>
            <p:pic>
              <p:nvPicPr>
                <p:cNvPr id="588" name="Picture 587" descr="Rplot.png"/>
                <p:cNvPicPr>
                  <a:picLocks noChangeAspect="1"/>
                </p:cNvPicPr>
                <p:nvPr/>
              </p:nvPicPr>
              <p:blipFill rotWithShape="1">
                <a:blip r:embed="rId3">
                  <a:extLst>
                    <a:ext uri="{28A0092B-C50C-407E-A947-70E740481C1C}">
                      <a14:useLocalDpi xmlns:a14="http://schemas.microsoft.com/office/drawing/2010/main" val="0"/>
                    </a:ext>
                  </a:extLst>
                </a:blip>
                <a:srcRect l="7177" t="9934" r="6891" b="12000"/>
                <a:stretch/>
              </p:blipFill>
              <p:spPr>
                <a:xfrm>
                  <a:off x="11305100" y="28269506"/>
                  <a:ext cx="6395120" cy="2642966"/>
                </a:xfrm>
                <a:prstGeom prst="rect">
                  <a:avLst/>
                </a:prstGeom>
              </p:spPr>
            </p:pic>
            <p:grpSp>
              <p:nvGrpSpPr>
                <p:cNvPr id="601" name="Group 600"/>
                <p:cNvGrpSpPr/>
                <p:nvPr/>
              </p:nvGrpSpPr>
              <p:grpSpPr>
                <a:xfrm>
                  <a:off x="11249771" y="30968644"/>
                  <a:ext cx="6575178" cy="324368"/>
                  <a:chOff x="11249771" y="30968644"/>
                  <a:chExt cx="6575178" cy="324368"/>
                </a:xfrm>
              </p:grpSpPr>
              <p:cxnSp>
                <p:nvCxnSpPr>
                  <p:cNvPr id="569" name="Straight Connector 568"/>
                  <p:cNvCxnSpPr/>
                  <p:nvPr/>
                </p:nvCxnSpPr>
                <p:spPr>
                  <a:xfrm>
                    <a:off x="12036533" y="31017098"/>
                    <a:ext cx="637864"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0" name="TextBox 569"/>
                  <p:cNvSpPr txBox="1"/>
                  <p:nvPr/>
                </p:nvSpPr>
                <p:spPr>
                  <a:xfrm>
                    <a:off x="12173390" y="30992370"/>
                    <a:ext cx="488153" cy="276999"/>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1" name="Straight Connector 570"/>
                  <p:cNvCxnSpPr/>
                  <p:nvPr/>
                </p:nvCxnSpPr>
                <p:spPr>
                  <a:xfrm>
                    <a:off x="16222443" y="31005818"/>
                    <a:ext cx="82431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2" name="TextBox 571"/>
                  <p:cNvSpPr txBox="1"/>
                  <p:nvPr/>
                </p:nvSpPr>
                <p:spPr>
                  <a:xfrm>
                    <a:off x="16447174" y="30982972"/>
                    <a:ext cx="437048" cy="277000"/>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3" name="Straight Connector 572"/>
                  <p:cNvCxnSpPr/>
                  <p:nvPr/>
                </p:nvCxnSpPr>
                <p:spPr>
                  <a:xfrm>
                    <a:off x="11249771" y="31015216"/>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74" name="TextBox 573"/>
                  <p:cNvSpPr txBox="1"/>
                  <p:nvPr/>
                </p:nvSpPr>
                <p:spPr>
                  <a:xfrm>
                    <a:off x="11489108" y="30989686"/>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6" name="Straight Connector 585"/>
                  <p:cNvCxnSpPr/>
                  <p:nvPr/>
                </p:nvCxnSpPr>
                <p:spPr>
                  <a:xfrm>
                    <a:off x="17090915" y="31005818"/>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87" name="TextBox 586"/>
                  <p:cNvSpPr txBox="1"/>
                  <p:nvPr/>
                </p:nvSpPr>
                <p:spPr>
                  <a:xfrm>
                    <a:off x="17337882" y="30968644"/>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9" name="Straight Connector 588"/>
                  <p:cNvCxnSpPr/>
                  <p:nvPr/>
                </p:nvCxnSpPr>
                <p:spPr>
                  <a:xfrm>
                    <a:off x="12748187" y="31010666"/>
                    <a:ext cx="511420"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sp>
                <p:nvSpPr>
                  <p:cNvPr id="590" name="TextBox 589"/>
                  <p:cNvSpPr txBox="1"/>
                  <p:nvPr/>
                </p:nvSpPr>
                <p:spPr>
                  <a:xfrm>
                    <a:off x="12884655" y="30987804"/>
                    <a:ext cx="293258" cy="277000"/>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cxnSp>
                <p:nvCxnSpPr>
                  <p:cNvPr id="591" name="Straight Connector 590"/>
                  <p:cNvCxnSpPr/>
                  <p:nvPr/>
                </p:nvCxnSpPr>
                <p:spPr>
                  <a:xfrm>
                    <a:off x="15542359" y="31005818"/>
                    <a:ext cx="637864"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92" name="Straight Connector 591"/>
                  <p:cNvCxnSpPr/>
                  <p:nvPr/>
                </p:nvCxnSpPr>
                <p:spPr>
                  <a:xfrm>
                    <a:off x="14686486" y="31007700"/>
                    <a:ext cx="776017"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sp>
                <p:nvSpPr>
                  <p:cNvPr id="595" name="TextBox 594"/>
                  <p:cNvSpPr txBox="1"/>
                  <p:nvPr/>
                </p:nvSpPr>
                <p:spPr>
                  <a:xfrm>
                    <a:off x="14882134" y="31016012"/>
                    <a:ext cx="463055" cy="277000"/>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96" name="TextBox 595"/>
                  <p:cNvSpPr txBox="1"/>
                  <p:nvPr/>
                </p:nvSpPr>
                <p:spPr>
                  <a:xfrm>
                    <a:off x="15660535" y="30985404"/>
                    <a:ext cx="410367" cy="277000"/>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cxnSp>
                <p:nvCxnSpPr>
                  <p:cNvPr id="597" name="Straight Connector 596"/>
                  <p:cNvCxnSpPr/>
                  <p:nvPr/>
                </p:nvCxnSpPr>
                <p:spPr>
                  <a:xfrm>
                    <a:off x="13336578" y="31005818"/>
                    <a:ext cx="637864"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98" name="Straight Connector 597"/>
                  <p:cNvCxnSpPr/>
                  <p:nvPr/>
                </p:nvCxnSpPr>
                <p:spPr>
                  <a:xfrm>
                    <a:off x="14011568" y="31005556"/>
                    <a:ext cx="637864"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sp>
                <p:nvSpPr>
                  <p:cNvPr id="599" name="TextBox 598"/>
                  <p:cNvSpPr txBox="1"/>
                  <p:nvPr/>
                </p:nvSpPr>
                <p:spPr>
                  <a:xfrm>
                    <a:off x="13528677" y="31005940"/>
                    <a:ext cx="293258" cy="277000"/>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600" name="TextBox 599"/>
                  <p:cNvSpPr txBox="1"/>
                  <p:nvPr/>
                </p:nvSpPr>
                <p:spPr>
                  <a:xfrm>
                    <a:off x="14242699" y="30993334"/>
                    <a:ext cx="293258" cy="277000"/>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grpSp>
          </p:grpSp>
        </p:grpSp>
        <p:cxnSp>
          <p:nvCxnSpPr>
            <p:cNvPr id="604" name="Straight Arrow Connector 603"/>
            <p:cNvCxnSpPr/>
            <p:nvPr/>
          </p:nvCxnSpPr>
          <p:spPr>
            <a:xfrm>
              <a:off x="14188706" y="30598434"/>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cxnSp>
        <p:nvCxnSpPr>
          <p:cNvPr id="14" name="Straight Connector 13"/>
          <p:cNvCxnSpPr/>
          <p:nvPr/>
        </p:nvCxnSpPr>
        <p:spPr>
          <a:xfrm>
            <a:off x="30855547" y="36576732"/>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31115194" y="36686707"/>
            <a:ext cx="2879477" cy="253916"/>
          </a:xfrm>
          <a:prstGeom prst="rect">
            <a:avLst/>
          </a:prstGeom>
        </p:spPr>
        <p:txBody>
          <a:bodyPr wrap="none">
            <a:spAutoFit/>
          </a:bodyPr>
          <a:lstStyle/>
          <a:p>
            <a:pPr>
              <a:lnSpc>
                <a:spcPct val="50000"/>
              </a:lnSpc>
            </a:pPr>
            <a:r>
              <a:rPr lang="en-US" sz="1800" dirty="0" smtClean="0">
                <a:solidFill>
                  <a:schemeClr val="accent3">
                    <a:lumMod val="75000"/>
                  </a:schemeClr>
                </a:solidFill>
                <a:latin typeface="Helvetica"/>
                <a:cs typeface="Helvetica"/>
              </a:rPr>
              <a:t>50% of the model genome </a:t>
            </a:r>
            <a:endParaRPr lang="en-US" sz="1800" dirty="0">
              <a:solidFill>
                <a:schemeClr val="accent3">
                  <a:lumMod val="75000"/>
                </a:schemeClr>
              </a:solidFill>
              <a:latin typeface="Helvetica"/>
              <a:cs typeface="Helvetica"/>
            </a:endParaRPr>
          </a:p>
        </p:txBody>
      </p:sp>
      <p:sp>
        <p:nvSpPr>
          <p:cNvPr id="321" name="Rectangle 320"/>
          <p:cNvSpPr/>
          <p:nvPr/>
        </p:nvSpPr>
        <p:spPr>
          <a:xfrm>
            <a:off x="31072143" y="35916887"/>
            <a:ext cx="2879477" cy="253916"/>
          </a:xfrm>
          <a:prstGeom prst="rect">
            <a:avLst/>
          </a:prstGeom>
        </p:spPr>
        <p:txBody>
          <a:bodyPr wrap="none">
            <a:spAutoFit/>
          </a:bodyPr>
          <a:lstStyle/>
          <a:p>
            <a:pPr>
              <a:lnSpc>
                <a:spcPct val="50000"/>
              </a:lnSpc>
            </a:pPr>
            <a:r>
              <a:rPr lang="en-US" sz="1800" dirty="0">
                <a:solidFill>
                  <a:schemeClr val="accent3">
                    <a:lumMod val="75000"/>
                  </a:schemeClr>
                </a:solidFill>
                <a:latin typeface="Helvetica"/>
                <a:cs typeface="Helvetica"/>
              </a:rPr>
              <a:t>2</a:t>
            </a:r>
            <a:r>
              <a:rPr lang="en-US" sz="1800" dirty="0" smtClean="0">
                <a:solidFill>
                  <a:schemeClr val="accent3">
                    <a:lumMod val="75000"/>
                  </a:schemeClr>
                </a:solidFill>
                <a:latin typeface="Helvetica"/>
                <a:cs typeface="Helvetica"/>
              </a:rPr>
              <a:t>0% of the model genome </a:t>
            </a:r>
            <a:endParaRPr lang="en-US" sz="1800" dirty="0">
              <a:solidFill>
                <a:schemeClr val="accent3">
                  <a:lumMod val="75000"/>
                </a:schemeClr>
              </a:solidFill>
              <a:latin typeface="Helvetica"/>
              <a:cs typeface="Helvetica"/>
            </a:endParaRPr>
          </a:p>
        </p:txBody>
      </p:sp>
      <p:cxnSp>
        <p:nvCxnSpPr>
          <p:cNvPr id="322" name="Straight Connector 321"/>
          <p:cNvCxnSpPr/>
          <p:nvPr/>
        </p:nvCxnSpPr>
        <p:spPr>
          <a:xfrm>
            <a:off x="30641188" y="35786563"/>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425" name="Rounded Rectangle 424"/>
          <p:cNvSpPr/>
          <p:nvPr/>
        </p:nvSpPr>
        <p:spPr>
          <a:xfrm>
            <a:off x="18017363" y="19431318"/>
            <a:ext cx="12000266" cy="19038190"/>
          </a:xfrm>
          <a:prstGeom prst="roundRect">
            <a:avLst>
              <a:gd name="adj" fmla="val 4173"/>
            </a:avLst>
          </a:prstGeom>
          <a:solidFill>
            <a:srgbClr val="E5EF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3" name="Rectangle 372"/>
          <p:cNvSpPr/>
          <p:nvPr/>
        </p:nvSpPr>
        <p:spPr>
          <a:xfrm>
            <a:off x="18775642" y="19482118"/>
            <a:ext cx="10738889" cy="1569660"/>
          </a:xfrm>
          <a:prstGeom prst="rect">
            <a:avLst/>
          </a:prstGeom>
          <a:noFill/>
        </p:spPr>
        <p:txBody>
          <a:bodyPr wrap="square">
            <a:spAutoFit/>
          </a:bodyPr>
          <a:lstStyle/>
          <a:p>
            <a:pPr algn="ctr"/>
            <a:r>
              <a:rPr lang="en-US" sz="9600" b="1" dirty="0" err="1" smtClean="0">
                <a:solidFill>
                  <a:srgbClr val="000000"/>
                </a:solidFill>
                <a:latin typeface="SimpleKindOfGirl"/>
                <a:cs typeface="SimpleKindOfGirl"/>
              </a:rPr>
              <a:t>Modelling</a:t>
            </a:r>
            <a:endParaRPr lang="en-US" sz="9600" b="1" dirty="0">
              <a:solidFill>
                <a:srgbClr val="000000"/>
              </a:solidFill>
              <a:latin typeface="SimpleKindOfGirl"/>
              <a:cs typeface="SimpleKindOfGirl"/>
            </a:endParaRPr>
          </a:p>
        </p:txBody>
      </p:sp>
      <p:sp>
        <p:nvSpPr>
          <p:cNvPr id="121" name="Rectangle 120"/>
          <p:cNvSpPr/>
          <p:nvPr/>
        </p:nvSpPr>
        <p:spPr>
          <a:xfrm>
            <a:off x="18762216" y="21191999"/>
            <a:ext cx="10752315" cy="3920048"/>
          </a:xfrm>
          <a:prstGeom prst="rect">
            <a:avLst/>
          </a:prstGeom>
          <a:solidFill>
            <a:srgbClr val="E5EFF0"/>
          </a:solidFill>
        </p:spPr>
        <p:txBody>
          <a:bodyPr wrap="square">
            <a:spAutoFit/>
          </a:bodyPr>
          <a:lstStyle/>
          <a:p>
            <a:pPr algn="just">
              <a:lnSpc>
                <a:spcPct val="120000"/>
              </a:lnSpc>
            </a:pPr>
            <a:r>
              <a:rPr lang="en-US" sz="2600" dirty="0">
                <a:latin typeface="Helvetica"/>
                <a:cs typeface="Helvetica"/>
              </a:rPr>
              <a:t>Model genomes are useful to </a:t>
            </a:r>
            <a:r>
              <a:rPr lang="en-US" sz="2600" dirty="0" smtClean="0">
                <a:latin typeface="Helvetica"/>
                <a:cs typeface="Helvetica"/>
              </a:rPr>
              <a:t>help us </a:t>
            </a:r>
            <a:r>
              <a:rPr lang="en-US" sz="2600" dirty="0" err="1" smtClean="0">
                <a:latin typeface="Helvetica"/>
                <a:cs typeface="Helvetica"/>
              </a:rPr>
              <a:t>develope</a:t>
            </a:r>
            <a:r>
              <a:rPr lang="en-US" sz="2600" dirty="0" smtClean="0">
                <a:latin typeface="Helvetica"/>
                <a:cs typeface="Helvetica"/>
              </a:rPr>
              <a:t> </a:t>
            </a:r>
            <a:r>
              <a:rPr lang="en-US" sz="2600" dirty="0">
                <a:latin typeface="Helvetica"/>
                <a:cs typeface="Helvetica"/>
              </a:rPr>
              <a:t>our method and </a:t>
            </a:r>
            <a:r>
              <a:rPr lang="en-US" sz="2600" dirty="0" smtClean="0">
                <a:latin typeface="Helvetica"/>
                <a:cs typeface="Helvetica"/>
              </a:rPr>
              <a:t>identifying </a:t>
            </a:r>
            <a:r>
              <a:rPr lang="en-US" sz="2600" dirty="0">
                <a:latin typeface="Helvetica"/>
                <a:cs typeface="Helvetica"/>
              </a:rPr>
              <a:t>its limitations. By using </a:t>
            </a:r>
            <a:r>
              <a:rPr lang="en-US" sz="2600" b="1" dirty="0" err="1">
                <a:latin typeface="Helvetica"/>
                <a:cs typeface="Helvetica"/>
              </a:rPr>
              <a:t>idealised</a:t>
            </a:r>
            <a:r>
              <a:rPr lang="en-US" sz="2600" b="1" dirty="0">
                <a:latin typeface="Helvetica"/>
                <a:cs typeface="Helvetica"/>
              </a:rPr>
              <a:t> SNP distributions</a:t>
            </a:r>
            <a:r>
              <a:rPr lang="en-US" sz="2600" dirty="0">
                <a:latin typeface="Helvetica"/>
                <a:cs typeface="Helvetica"/>
              </a:rPr>
              <a:t>, we can predict </a:t>
            </a:r>
            <a:r>
              <a:rPr lang="en-US" sz="2600" dirty="0" smtClean="0">
                <a:latin typeface="Helvetica"/>
                <a:cs typeface="Helvetica"/>
              </a:rPr>
              <a:t>where a </a:t>
            </a:r>
            <a:r>
              <a:rPr lang="en-US" sz="2600" dirty="0">
                <a:latin typeface="Helvetica"/>
                <a:cs typeface="Helvetica"/>
              </a:rPr>
              <a:t>mutation is going to be located and estimate the deviation of SDM from this expected position. A normal distribution was used for the homozygous SNPs while heterozygous SNPs followed a uniform distribution. We </a:t>
            </a:r>
            <a:r>
              <a:rPr lang="en-US" sz="2600" dirty="0" smtClean="0">
                <a:latin typeface="Helvetica"/>
                <a:cs typeface="Helvetica"/>
              </a:rPr>
              <a:t>created different model genomes based on </a:t>
            </a:r>
            <a:r>
              <a:rPr lang="en-US" sz="2600" i="1" dirty="0" smtClean="0">
                <a:latin typeface="Helvetica"/>
                <a:cs typeface="Helvetica"/>
              </a:rPr>
              <a:t>Arabidopsis thaliana </a:t>
            </a:r>
            <a:r>
              <a:rPr lang="en-US" sz="2600" dirty="0" smtClean="0">
                <a:latin typeface="Helvetica"/>
                <a:cs typeface="Helvetica"/>
              </a:rPr>
              <a:t>chromosome </a:t>
            </a:r>
            <a:r>
              <a:rPr lang="en-US" sz="2600" dirty="0">
                <a:latin typeface="Helvetica"/>
                <a:cs typeface="Helvetica"/>
              </a:rPr>
              <a:t>1</a:t>
            </a:r>
            <a:r>
              <a:rPr lang="en-US" sz="2600" dirty="0" smtClean="0">
                <a:latin typeface="Helvetica"/>
                <a:cs typeface="Helvetica"/>
              </a:rPr>
              <a:t>. We tested the effect of genome length and  </a:t>
            </a:r>
            <a:r>
              <a:rPr lang="en-US" sz="2600" dirty="0" err="1" smtClean="0">
                <a:latin typeface="Helvetica"/>
                <a:cs typeface="Helvetica"/>
              </a:rPr>
              <a:t>contig</a:t>
            </a:r>
            <a:r>
              <a:rPr lang="en-US" sz="2600" dirty="0" smtClean="0">
                <a:latin typeface="Helvetica"/>
                <a:cs typeface="Helvetica"/>
              </a:rPr>
              <a:t> size on SDM performance. </a:t>
            </a:r>
            <a:endParaRPr lang="en-US" sz="2600" dirty="0">
              <a:latin typeface="Helvetica"/>
              <a:cs typeface="Helvetica"/>
            </a:endParaRPr>
          </a:p>
        </p:txBody>
      </p:sp>
      <p:sp>
        <p:nvSpPr>
          <p:cNvPr id="427" name="Rectangle 426"/>
          <p:cNvSpPr/>
          <p:nvPr/>
        </p:nvSpPr>
        <p:spPr>
          <a:xfrm>
            <a:off x="18698849" y="29810672"/>
            <a:ext cx="10999606" cy="492443"/>
          </a:xfrm>
          <a:prstGeom prst="rect">
            <a:avLst/>
          </a:prstGeom>
          <a:solidFill>
            <a:srgbClr val="E5EFF0"/>
          </a:solidFill>
        </p:spPr>
        <p:txBody>
          <a:bodyPr wrap="square">
            <a:spAutoFit/>
          </a:bodyPr>
          <a:lstStyle/>
          <a:p>
            <a:r>
              <a:rPr lang="en-US" sz="2600" dirty="0" smtClean="0">
                <a:latin typeface="Helvetica"/>
                <a:cs typeface="Helvetica"/>
              </a:rPr>
              <a:t>We define the homozygous to heterozygous SNP ratio on </a:t>
            </a:r>
            <a:r>
              <a:rPr lang="en-US" sz="2600" dirty="0" err="1" smtClean="0">
                <a:latin typeface="Helvetica"/>
                <a:cs typeface="Helvetica"/>
              </a:rPr>
              <a:t>contig</a:t>
            </a:r>
            <a:r>
              <a:rPr lang="en-US" sz="2600" dirty="0" smtClean="0">
                <a:latin typeface="Helvetica"/>
                <a:cs typeface="Helvetica"/>
              </a:rPr>
              <a:t> n as:</a:t>
            </a:r>
            <a:endParaRPr lang="en-US" sz="2600" dirty="0">
              <a:latin typeface="Helvetica"/>
              <a:cs typeface="Helvetica"/>
            </a:endParaRPr>
          </a:p>
        </p:txBody>
      </p:sp>
      <p:grpSp>
        <p:nvGrpSpPr>
          <p:cNvPr id="145" name="Group 144"/>
          <p:cNvGrpSpPr/>
          <p:nvPr/>
        </p:nvGrpSpPr>
        <p:grpSpPr>
          <a:xfrm>
            <a:off x="30468130" y="36464886"/>
            <a:ext cx="3965138" cy="3396474"/>
            <a:chOff x="18137031" y="33886469"/>
            <a:chExt cx="3965138" cy="3396474"/>
          </a:xfrm>
          <a:solidFill>
            <a:srgbClr val="E5EFF0"/>
          </a:solidFill>
        </p:grpSpPr>
        <p:pic>
          <p:nvPicPr>
            <p:cNvPr id="127" name="Picture 126" descr="ratios.png"/>
            <p:cNvPicPr>
              <a:picLocks noChangeAspect="1"/>
            </p:cNvPicPr>
            <p:nvPr/>
          </p:nvPicPr>
          <p:blipFill rotWithShape="1">
            <a:blip r:embed="rId16">
              <a:extLst>
                <a:ext uri="{28A0092B-C50C-407E-A947-70E740481C1C}">
                  <a14:useLocalDpi xmlns:a14="http://schemas.microsoft.com/office/drawing/2010/main" val="0"/>
                </a:ext>
              </a:extLst>
            </a:blip>
            <a:srcRect l="2918" t="9417" b="7424"/>
            <a:stretch/>
          </p:blipFill>
          <p:spPr>
            <a:xfrm>
              <a:off x="18137031" y="33886469"/>
              <a:ext cx="3965138" cy="3396474"/>
            </a:xfrm>
            <a:prstGeom prst="rect">
              <a:avLst/>
            </a:prstGeom>
            <a:grpFill/>
          </p:spPr>
        </p:pic>
        <p:sp>
          <p:nvSpPr>
            <p:cNvPr id="144" name="Rectangle 143"/>
            <p:cNvSpPr/>
            <p:nvPr/>
          </p:nvSpPr>
          <p:spPr>
            <a:xfrm>
              <a:off x="20725548" y="33998315"/>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4245132" y="36563633"/>
            <a:ext cx="3753930" cy="3327141"/>
            <a:chOff x="22253314" y="31843971"/>
            <a:chExt cx="3753930" cy="3327141"/>
          </a:xfrm>
          <a:solidFill>
            <a:srgbClr val="E5EFF0"/>
          </a:solidFill>
        </p:grpSpPr>
        <p:pic>
          <p:nvPicPr>
            <p:cNvPr id="129" name="Picture 128" descr="ratios.png"/>
            <p:cNvPicPr>
              <a:picLocks noChangeAspect="1"/>
            </p:cNvPicPr>
            <p:nvPr/>
          </p:nvPicPr>
          <p:blipFill rotWithShape="1">
            <a:blip r:embed="rId17">
              <a:extLst>
                <a:ext uri="{28A0092B-C50C-407E-A947-70E740481C1C}">
                  <a14:useLocalDpi xmlns:a14="http://schemas.microsoft.com/office/drawing/2010/main" val="0"/>
                </a:ext>
              </a:extLst>
            </a:blip>
            <a:srcRect l="3471" t="12582" r="6222" b="7379"/>
            <a:stretch/>
          </p:blipFill>
          <p:spPr>
            <a:xfrm>
              <a:off x="22253314" y="31843971"/>
              <a:ext cx="3753930" cy="3327141"/>
            </a:xfrm>
            <a:prstGeom prst="rect">
              <a:avLst/>
            </a:prstGeom>
            <a:noFill/>
            <a:ln>
              <a:noFill/>
            </a:ln>
          </p:spPr>
        </p:pic>
        <p:sp>
          <p:nvSpPr>
            <p:cNvPr id="428" name="Rectangle 427"/>
            <p:cNvSpPr/>
            <p:nvPr/>
          </p:nvSpPr>
          <p:spPr>
            <a:xfrm>
              <a:off x="24888415" y="31843972"/>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8298166" y="36383213"/>
            <a:ext cx="3937952" cy="3478147"/>
            <a:chOff x="26265886" y="31685450"/>
            <a:chExt cx="3937952" cy="3478147"/>
          </a:xfrm>
          <a:solidFill>
            <a:srgbClr val="E5EFF0"/>
          </a:solidFill>
        </p:grpSpPr>
        <p:sp>
          <p:nvSpPr>
            <p:cNvPr id="429" name="Rectangle 428"/>
            <p:cNvSpPr/>
            <p:nvPr/>
          </p:nvSpPr>
          <p:spPr>
            <a:xfrm>
              <a:off x="28833612" y="31843971"/>
              <a:ext cx="1091959" cy="56354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0" name="Picture 129" descr="ratios.png"/>
            <p:cNvPicPr>
              <a:picLocks noChangeAspect="1"/>
            </p:cNvPicPr>
            <p:nvPr/>
          </p:nvPicPr>
          <p:blipFill rotWithShape="1">
            <a:blip r:embed="rId18">
              <a:extLst>
                <a:ext uri="{28A0092B-C50C-407E-A947-70E740481C1C}">
                  <a14:useLocalDpi xmlns:a14="http://schemas.microsoft.com/office/drawing/2010/main" val="0"/>
                </a:ext>
              </a:extLst>
            </a:blip>
            <a:srcRect l="4392" t="9343" b="6214"/>
            <a:stretch/>
          </p:blipFill>
          <p:spPr>
            <a:xfrm>
              <a:off x="26265886" y="31685450"/>
              <a:ext cx="3937952" cy="3478147"/>
            </a:xfrm>
            <a:prstGeom prst="rect">
              <a:avLst/>
            </a:prstGeom>
            <a:grpFill/>
          </p:spPr>
        </p:pic>
      </p:grpSp>
      <p:pic>
        <p:nvPicPr>
          <p:cNvPr id="513" name="Picture 512" descr="deviation2.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874209" y="9570794"/>
            <a:ext cx="10065743" cy="3960651"/>
          </a:xfrm>
          <a:prstGeom prst="rect">
            <a:avLst/>
          </a:prstGeom>
          <a:solidFill>
            <a:srgbClr val="E5EFF0"/>
          </a:solidFill>
        </p:spPr>
      </p:pic>
      <p:sp>
        <p:nvSpPr>
          <p:cNvPr id="611" name="Rectangle 610"/>
          <p:cNvSpPr/>
          <p:nvPr/>
        </p:nvSpPr>
        <p:spPr>
          <a:xfrm>
            <a:off x="18713724" y="31622408"/>
            <a:ext cx="10800808" cy="2479653"/>
          </a:xfrm>
          <a:prstGeom prst="rect">
            <a:avLst/>
          </a:prstGeom>
          <a:solidFill>
            <a:srgbClr val="E5EFF0"/>
          </a:solidFill>
        </p:spPr>
        <p:txBody>
          <a:bodyPr wrap="square">
            <a:spAutoFit/>
          </a:bodyPr>
          <a:lstStyle/>
          <a:p>
            <a:pPr algn="just">
              <a:lnSpc>
                <a:spcPct val="120000"/>
              </a:lnSpc>
            </a:pPr>
            <a:r>
              <a:rPr lang="en-US" sz="2600" dirty="0" err="1" smtClean="0">
                <a:latin typeface="Helvetica"/>
                <a:cs typeface="Helvetica"/>
              </a:rPr>
              <a:t>Contigs</a:t>
            </a:r>
            <a:r>
              <a:rPr lang="en-US" sz="2600" dirty="0" smtClean="0">
                <a:latin typeface="Helvetica"/>
                <a:cs typeface="Helvetica"/>
              </a:rPr>
              <a:t> that </a:t>
            </a:r>
            <a:r>
              <a:rPr lang="en-US" sz="2600" dirty="0">
                <a:latin typeface="Helvetica"/>
                <a:cs typeface="Helvetica"/>
              </a:rPr>
              <a:t>are located </a:t>
            </a:r>
            <a:r>
              <a:rPr lang="en-US" sz="2600" dirty="0" smtClean="0">
                <a:latin typeface="Helvetica"/>
                <a:cs typeface="Helvetica"/>
              </a:rPr>
              <a:t>further away </a:t>
            </a:r>
            <a:r>
              <a:rPr lang="en-US" sz="2600" dirty="0">
                <a:latin typeface="Helvetica"/>
                <a:cs typeface="Helvetica"/>
              </a:rPr>
              <a:t>from the causal mutation </a:t>
            </a:r>
            <a:r>
              <a:rPr lang="en-US" sz="2600" dirty="0" smtClean="0">
                <a:latin typeface="Helvetica"/>
                <a:cs typeface="Helvetica"/>
              </a:rPr>
              <a:t>have a constant homozygous SNP density due to recombination. The low ratio in these regions is used as </a:t>
            </a:r>
            <a:r>
              <a:rPr lang="en-US" sz="2600" dirty="0">
                <a:latin typeface="Helvetica"/>
                <a:cs typeface="Helvetica"/>
              </a:rPr>
              <a:t>a </a:t>
            </a:r>
            <a:r>
              <a:rPr lang="en-US" sz="2600" dirty="0" smtClean="0">
                <a:latin typeface="Helvetica"/>
                <a:cs typeface="Helvetica"/>
              </a:rPr>
              <a:t>filter </a:t>
            </a:r>
            <a:r>
              <a:rPr lang="en-US" sz="2600" dirty="0">
                <a:latin typeface="Helvetica"/>
                <a:cs typeface="Helvetica"/>
              </a:rPr>
              <a:t>to focus on the genomic region where the mutation is likely to be </a:t>
            </a:r>
            <a:r>
              <a:rPr lang="en-US" sz="2600" dirty="0" smtClean="0">
                <a:latin typeface="Helvetica"/>
                <a:cs typeface="Helvetica"/>
              </a:rPr>
              <a:t>found. </a:t>
            </a:r>
            <a:r>
              <a:rPr lang="en-US" sz="2600" b="1" dirty="0" err="1" smtClean="0">
                <a:latin typeface="Helvetica"/>
                <a:cs typeface="Helvetica"/>
              </a:rPr>
              <a:t>Contigs</a:t>
            </a:r>
            <a:r>
              <a:rPr lang="en-US" sz="2600" b="1" dirty="0" smtClean="0">
                <a:latin typeface="Helvetica"/>
                <a:cs typeface="Helvetica"/>
              </a:rPr>
              <a:t> with </a:t>
            </a:r>
            <a:r>
              <a:rPr lang="en-US" sz="2600" b="1" dirty="0">
                <a:latin typeface="Helvetica"/>
                <a:cs typeface="Helvetica"/>
              </a:rPr>
              <a:t>a ratio falling </a:t>
            </a:r>
            <a:r>
              <a:rPr lang="en-US" sz="2600" b="1" dirty="0" smtClean="0">
                <a:latin typeface="Helvetica"/>
                <a:cs typeface="Helvetica"/>
              </a:rPr>
              <a:t>below </a:t>
            </a:r>
            <a:r>
              <a:rPr lang="en-US" sz="2600" b="1" dirty="0">
                <a:latin typeface="Helvetica"/>
                <a:cs typeface="Helvetica"/>
              </a:rPr>
              <a:t>a </a:t>
            </a:r>
            <a:r>
              <a:rPr lang="en-US" sz="2600" b="1" dirty="0" smtClean="0">
                <a:latin typeface="Helvetica"/>
                <a:cs typeface="Helvetica"/>
              </a:rPr>
              <a:t>given percentage </a:t>
            </a:r>
            <a:r>
              <a:rPr lang="en-US" sz="2600" b="1" dirty="0">
                <a:latin typeface="Helvetica"/>
                <a:cs typeface="Helvetica"/>
              </a:rPr>
              <a:t>of the maximum </a:t>
            </a:r>
            <a:r>
              <a:rPr lang="en-US" sz="2600" b="1" dirty="0" smtClean="0">
                <a:latin typeface="Helvetica"/>
                <a:cs typeface="Helvetica"/>
              </a:rPr>
              <a:t>ratio will be discarded</a:t>
            </a:r>
            <a:r>
              <a:rPr lang="en-US" sz="2600" dirty="0" smtClean="0">
                <a:latin typeface="Helvetica"/>
                <a:cs typeface="Helvetica"/>
              </a:rPr>
              <a:t>.</a:t>
            </a:r>
            <a:endParaRPr lang="en-US" sz="2600" dirty="0">
              <a:latin typeface="Helvetica"/>
              <a:cs typeface="Helvetica"/>
            </a:endParaRPr>
          </a:p>
        </p:txBody>
      </p:sp>
      <p:cxnSp>
        <p:nvCxnSpPr>
          <p:cNvPr id="616" name="Straight Arrow Connector 615"/>
          <p:cNvCxnSpPr/>
          <p:nvPr/>
        </p:nvCxnSpPr>
        <p:spPr>
          <a:xfrm>
            <a:off x="26358277" y="34507613"/>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308" name="Straight Arrow Connector 307"/>
          <p:cNvCxnSpPr/>
          <p:nvPr/>
        </p:nvCxnSpPr>
        <p:spPr>
          <a:xfrm>
            <a:off x="22439337" y="34596700"/>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pic>
        <p:nvPicPr>
          <p:cNvPr id="10" name="Picture 9" descr="stata_deviation.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230636" y="25225663"/>
            <a:ext cx="9884289" cy="4599116"/>
          </a:xfrm>
          <a:prstGeom prst="rect">
            <a:avLst/>
          </a:prstGeom>
        </p:spPr>
      </p:pic>
      <p:pic>
        <p:nvPicPr>
          <p:cNvPr id="325" name="Picture 324" descr="wsj_deviation.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2915806" y="2808367"/>
            <a:ext cx="10788161" cy="5731870"/>
          </a:xfrm>
          <a:prstGeom prst="rect">
            <a:avLst/>
          </a:prstGeom>
        </p:spPr>
      </p:pic>
      <p:pic>
        <p:nvPicPr>
          <p:cNvPr id="22" name="Picture 21" descr="ratio100.png"/>
          <p:cNvPicPr>
            <a:picLocks noChangeAspect="1"/>
          </p:cNvPicPr>
          <p:nvPr/>
        </p:nvPicPr>
        <p:blipFill rotWithShape="1">
          <a:blip r:embed="rId22">
            <a:extLst>
              <a:ext uri="{28A0092B-C50C-407E-A947-70E740481C1C}">
                <a14:useLocalDpi xmlns:a14="http://schemas.microsoft.com/office/drawing/2010/main" val="0"/>
              </a:ext>
            </a:extLst>
          </a:blip>
          <a:srcRect l="4836" t="11070" r="3853" b="8827"/>
          <a:stretch/>
        </p:blipFill>
        <p:spPr>
          <a:xfrm>
            <a:off x="34433268" y="36892057"/>
            <a:ext cx="3729591" cy="2639429"/>
          </a:xfrm>
          <a:prstGeom prst="rect">
            <a:avLst/>
          </a:prstGeom>
        </p:spPr>
      </p:pic>
      <p:pic>
        <p:nvPicPr>
          <p:cNvPr id="24" name="Picture 23" descr="ratio0.png"/>
          <p:cNvPicPr>
            <a:picLocks noChangeAspect="1"/>
          </p:cNvPicPr>
          <p:nvPr/>
        </p:nvPicPr>
        <p:blipFill rotWithShape="1">
          <a:blip r:embed="rId23">
            <a:extLst>
              <a:ext uri="{28A0092B-C50C-407E-A947-70E740481C1C}">
                <a14:useLocalDpi xmlns:a14="http://schemas.microsoft.com/office/drawing/2010/main" val="0"/>
              </a:ext>
            </a:extLst>
          </a:blip>
          <a:srcRect l="4521" t="11667" r="2816" b="8152"/>
          <a:stretch/>
        </p:blipFill>
        <p:spPr>
          <a:xfrm>
            <a:off x="35874209" y="33616005"/>
            <a:ext cx="3908900" cy="2728619"/>
          </a:xfrm>
          <a:prstGeom prst="rect">
            <a:avLst/>
          </a:prstGeom>
        </p:spPr>
      </p:pic>
      <p:pic>
        <p:nvPicPr>
          <p:cNvPr id="25" name="Picture 24" descr="ratio50.png"/>
          <p:cNvPicPr>
            <a:picLocks noChangeAspect="1"/>
          </p:cNvPicPr>
          <p:nvPr/>
        </p:nvPicPr>
        <p:blipFill rotWithShape="1">
          <a:blip r:embed="rId24">
            <a:extLst>
              <a:ext uri="{28A0092B-C50C-407E-A947-70E740481C1C}">
                <a14:useLocalDpi xmlns:a14="http://schemas.microsoft.com/office/drawing/2010/main" val="0"/>
              </a:ext>
            </a:extLst>
          </a:blip>
          <a:srcRect l="4330" t="10940" r="3806" b="7509"/>
          <a:stretch/>
        </p:blipFill>
        <p:spPr>
          <a:xfrm>
            <a:off x="38542109" y="36641886"/>
            <a:ext cx="4384269" cy="3139771"/>
          </a:xfrm>
          <a:prstGeom prst="rect">
            <a:avLst/>
          </a:prstGeom>
        </p:spPr>
      </p:pic>
      <p:pic>
        <p:nvPicPr>
          <p:cNvPr id="38" name="Picture 37" descr="ratio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108899" y="36170803"/>
            <a:ext cx="3674210" cy="3674210"/>
          </a:xfrm>
          <a:prstGeom prst="rect">
            <a:avLst/>
          </a:prstGeom>
        </p:spPr>
      </p:pic>
      <p:grpSp>
        <p:nvGrpSpPr>
          <p:cNvPr id="44" name="Group 43"/>
          <p:cNvGrpSpPr/>
          <p:nvPr/>
        </p:nvGrpSpPr>
        <p:grpSpPr>
          <a:xfrm>
            <a:off x="18740566" y="34297830"/>
            <a:ext cx="10825634" cy="3977638"/>
            <a:chOff x="19203432" y="31729389"/>
            <a:chExt cx="10825634" cy="3977638"/>
          </a:xfrm>
        </p:grpSpPr>
        <p:grpSp>
          <p:nvGrpSpPr>
            <p:cNvPr id="43" name="Group 42"/>
            <p:cNvGrpSpPr/>
            <p:nvPr/>
          </p:nvGrpSpPr>
          <p:grpSpPr>
            <a:xfrm>
              <a:off x="19203432" y="31729389"/>
              <a:ext cx="10825634" cy="3977638"/>
              <a:chOff x="33516309" y="20473311"/>
              <a:chExt cx="10825634" cy="3977638"/>
            </a:xfrm>
          </p:grpSpPr>
          <p:pic>
            <p:nvPicPr>
              <p:cNvPr id="39" name="Picture 38" descr="Rplot02.0.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516309" y="20473311"/>
                <a:ext cx="3662649" cy="3977637"/>
              </a:xfrm>
              <a:prstGeom prst="rect">
                <a:avLst/>
              </a:prstGeom>
            </p:spPr>
          </p:pic>
          <p:pic>
            <p:nvPicPr>
              <p:cNvPr id="40" name="Picture 39" descr="Rplot02.50.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0679295" y="20473313"/>
                <a:ext cx="3662648" cy="3977636"/>
              </a:xfrm>
              <a:prstGeom prst="rect">
                <a:avLst/>
              </a:prstGeom>
            </p:spPr>
          </p:pic>
          <p:pic>
            <p:nvPicPr>
              <p:cNvPr id="41" name="Picture 40" descr="Rplot02.100.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178004" y="20473312"/>
                <a:ext cx="3662648" cy="3977636"/>
              </a:xfrm>
              <a:prstGeom prst="rect">
                <a:avLst/>
              </a:prstGeom>
            </p:spPr>
          </p:pic>
        </p:grpSp>
        <p:pic>
          <p:nvPicPr>
            <p:cNvPr id="142" name="Picture 141" descr="ratio100.png"/>
            <p:cNvPicPr>
              <a:picLocks noChangeAspect="1"/>
            </p:cNvPicPr>
            <p:nvPr/>
          </p:nvPicPr>
          <p:blipFill rotWithShape="1">
            <a:blip r:embed="rId22">
              <a:extLst>
                <a:ext uri="{28A0092B-C50C-407E-A947-70E740481C1C}">
                  <a14:useLocalDpi xmlns:a14="http://schemas.microsoft.com/office/drawing/2010/main" val="0"/>
                </a:ext>
              </a:extLst>
            </a:blip>
            <a:srcRect l="63496" t="15254" r="6692" b="79482"/>
            <a:stretch/>
          </p:blipFill>
          <p:spPr>
            <a:xfrm>
              <a:off x="19653394" y="31888736"/>
              <a:ext cx="2011372" cy="286513"/>
            </a:xfrm>
            <a:prstGeom prst="rect">
              <a:avLst/>
            </a:prstGeom>
            <a:solidFill>
              <a:srgbClr val="E5EFF0"/>
            </a:solidFill>
          </p:spPr>
        </p:pic>
        <p:pic>
          <p:nvPicPr>
            <p:cNvPr id="328" name="Picture 327" descr="ratio100.png"/>
            <p:cNvPicPr>
              <a:picLocks noChangeAspect="1"/>
            </p:cNvPicPr>
            <p:nvPr/>
          </p:nvPicPr>
          <p:blipFill rotWithShape="1">
            <a:blip r:embed="rId22">
              <a:extLst>
                <a:ext uri="{28A0092B-C50C-407E-A947-70E740481C1C}">
                  <a14:useLocalDpi xmlns:a14="http://schemas.microsoft.com/office/drawing/2010/main" val="0"/>
                </a:ext>
              </a:extLst>
            </a:blip>
            <a:srcRect l="63496" t="21048" r="6692" b="74868"/>
            <a:stretch/>
          </p:blipFill>
          <p:spPr>
            <a:xfrm>
              <a:off x="21400241" y="31972494"/>
              <a:ext cx="2011372" cy="222293"/>
            </a:xfrm>
            <a:prstGeom prst="rect">
              <a:avLst/>
            </a:prstGeom>
            <a:solidFill>
              <a:srgbClr val="E5EFF0"/>
            </a:solidFill>
          </p:spPr>
        </p:pic>
      </p:grpSp>
      <p:sp>
        <p:nvSpPr>
          <p:cNvPr id="323" name="Rectangle 322"/>
          <p:cNvSpPr/>
          <p:nvPr/>
        </p:nvSpPr>
        <p:spPr>
          <a:xfrm>
            <a:off x="25010977" y="35017187"/>
            <a:ext cx="556563" cy="271869"/>
          </a:xfrm>
          <a:prstGeom prst="rect">
            <a:avLst/>
          </a:prstGeom>
          <a:solidFill>
            <a:srgbClr val="FFFFFF"/>
          </a:solidFill>
        </p:spPr>
        <p:txBody>
          <a:bodyPr wrap="none">
            <a:spAutoFit/>
          </a:bodyPr>
          <a:lstStyle/>
          <a:p>
            <a:pPr>
              <a:lnSpc>
                <a:spcPct val="50000"/>
              </a:lnSpc>
            </a:pPr>
            <a:r>
              <a:rPr lang="en-US" sz="2000" dirty="0" smtClean="0">
                <a:solidFill>
                  <a:schemeClr val="accent3">
                    <a:lumMod val="75000"/>
                  </a:schemeClr>
                </a:solidFill>
                <a:latin typeface="Helvetica"/>
                <a:cs typeface="Helvetica"/>
              </a:rPr>
              <a:t>1%</a:t>
            </a:r>
            <a:endParaRPr lang="en-US" sz="2000" dirty="0">
              <a:solidFill>
                <a:schemeClr val="accent3">
                  <a:lumMod val="75000"/>
                </a:schemeClr>
              </a:solidFill>
              <a:latin typeface="Helvetica"/>
              <a:cs typeface="Helvetica"/>
            </a:endParaRPr>
          </a:p>
        </p:txBody>
      </p:sp>
      <p:sp>
        <p:nvSpPr>
          <p:cNvPr id="324" name="Rectangle 323"/>
          <p:cNvSpPr/>
          <p:nvPr/>
        </p:nvSpPr>
        <p:spPr>
          <a:xfrm>
            <a:off x="28604562" y="35017187"/>
            <a:ext cx="556563" cy="271869"/>
          </a:xfrm>
          <a:prstGeom prst="rect">
            <a:avLst/>
          </a:prstGeom>
          <a:solidFill>
            <a:srgbClr val="FFFFFF"/>
          </a:solidFill>
        </p:spPr>
        <p:txBody>
          <a:bodyPr wrap="none">
            <a:spAutoFit/>
          </a:bodyPr>
          <a:lstStyle/>
          <a:p>
            <a:pPr>
              <a:lnSpc>
                <a:spcPct val="50000"/>
              </a:lnSpc>
            </a:pPr>
            <a:r>
              <a:rPr lang="en-US" sz="2000" dirty="0">
                <a:solidFill>
                  <a:schemeClr val="accent3">
                    <a:lumMod val="75000"/>
                  </a:schemeClr>
                </a:solidFill>
                <a:latin typeface="Helvetica"/>
                <a:cs typeface="Helvetica"/>
              </a:rPr>
              <a:t>2</a:t>
            </a:r>
            <a:r>
              <a:rPr lang="en-US" sz="2000" dirty="0" smtClean="0">
                <a:solidFill>
                  <a:schemeClr val="accent3">
                    <a:lumMod val="75000"/>
                  </a:schemeClr>
                </a:solidFill>
                <a:latin typeface="Helvetica"/>
                <a:cs typeface="Helvetica"/>
              </a:rPr>
              <a:t>%</a:t>
            </a:r>
            <a:endParaRPr lang="en-US" sz="2000" dirty="0">
              <a:solidFill>
                <a:schemeClr val="accent3">
                  <a:lumMod val="75000"/>
                </a:schemeClr>
              </a:solidFill>
              <a:latin typeface="Helvetica"/>
              <a:cs typeface="Helvetica"/>
            </a:endParaRPr>
          </a:p>
        </p:txBody>
      </p:sp>
      <p:pic>
        <p:nvPicPr>
          <p:cNvPr id="123" name="Picture 122" descr="CodeCogsEqn (2).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2754536" y="30594471"/>
            <a:ext cx="3366431" cy="837335"/>
          </a:xfrm>
          <a:prstGeom prst="rect">
            <a:avLst/>
          </a:prstGeom>
          <a:solidFill>
            <a:srgbClr val="E5EFF0"/>
          </a:solidFill>
        </p:spPr>
      </p:pic>
      <p:grpSp>
        <p:nvGrpSpPr>
          <p:cNvPr id="21" name="Group 20"/>
          <p:cNvGrpSpPr/>
          <p:nvPr/>
        </p:nvGrpSpPr>
        <p:grpSpPr>
          <a:xfrm>
            <a:off x="23597467" y="4775228"/>
            <a:ext cx="706963" cy="715263"/>
            <a:chOff x="28535000" y="4533737"/>
            <a:chExt cx="801087" cy="759132"/>
          </a:xfrm>
        </p:grpSpPr>
        <p:sp>
          <p:nvSpPr>
            <p:cNvPr id="13" name="Oval 12"/>
            <p:cNvSpPr/>
            <p:nvPr/>
          </p:nvSpPr>
          <p:spPr>
            <a:xfrm>
              <a:off x="28535000" y="4533737"/>
              <a:ext cx="801087" cy="759132"/>
            </a:xfrm>
            <a:prstGeom prst="ellipse">
              <a:avLst/>
            </a:prstGeom>
            <a:noFill/>
            <a:ln w="76200" cmpd="sng">
              <a:solidFill>
                <a:srgbClr val="3616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sp>
          <p:nvSpPr>
            <p:cNvPr id="19" name="Rounded Rectangle 18"/>
            <p:cNvSpPr/>
            <p:nvPr/>
          </p:nvSpPr>
          <p:spPr>
            <a:xfrm>
              <a:off x="28654522" y="4737137"/>
              <a:ext cx="573501" cy="357338"/>
            </a:xfrm>
            <a:prstGeom prst="roundRect">
              <a:avLst/>
            </a:prstGeom>
            <a:solidFill>
              <a:srgbClr val="D7E4BD"/>
            </a:solidFill>
            <a:ln w="28575" cmpd="sng">
              <a:solidFill>
                <a:srgbClr val="3616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sp>
          <p:nvSpPr>
            <p:cNvPr id="20" name="Isosceles Triangle 19"/>
            <p:cNvSpPr/>
            <p:nvPr/>
          </p:nvSpPr>
          <p:spPr>
            <a:xfrm rot="10800000">
              <a:off x="28654522" y="4737136"/>
              <a:ext cx="573501" cy="178669"/>
            </a:xfrm>
            <a:prstGeom prst="triangle">
              <a:avLst/>
            </a:prstGeom>
            <a:solidFill>
              <a:srgbClr val="D7E4BD"/>
            </a:solidFill>
            <a:ln w="28575" cmpd="sng">
              <a:solidFill>
                <a:srgbClr val="3616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grpSp>
      <p:sp>
        <p:nvSpPr>
          <p:cNvPr id="326" name="TextBox 325"/>
          <p:cNvSpPr txBox="1"/>
          <p:nvPr/>
        </p:nvSpPr>
        <p:spPr>
          <a:xfrm>
            <a:off x="24414673" y="4914076"/>
            <a:ext cx="3809651" cy="461665"/>
          </a:xfrm>
          <a:prstGeom prst="rect">
            <a:avLst/>
          </a:prstGeom>
          <a:noFill/>
        </p:spPr>
        <p:txBody>
          <a:bodyPr wrap="square" rtlCol="0">
            <a:spAutoFit/>
          </a:bodyPr>
          <a:lstStyle/>
          <a:p>
            <a:r>
              <a:rPr lang="en-US" sz="2400" dirty="0" err="1" smtClean="0">
                <a:latin typeface="Helvetica Neue"/>
                <a:cs typeface="Helvetica Neue"/>
              </a:rPr>
              <a:t>Pilar.Moreno@tsl.ac.uk</a:t>
            </a:r>
            <a:endParaRPr lang="en-US" sz="2400" dirty="0">
              <a:latin typeface="Helvetica Neue"/>
              <a:cs typeface="Helvetica Neue"/>
            </a:endParaRPr>
          </a:p>
        </p:txBody>
      </p:sp>
      <p:pic>
        <p:nvPicPr>
          <p:cNvPr id="281" name="Picture 280"/>
          <p:cNvPicPr>
            <a:picLocks noChangeAspect="1"/>
          </p:cNvPicPr>
          <p:nvPr/>
        </p:nvPicPr>
        <p:blipFill>
          <a:blip r:embed="rId5"/>
          <a:stretch>
            <a:fillRect/>
          </a:stretch>
        </p:blipFill>
        <p:spPr>
          <a:xfrm rot="1345628">
            <a:off x="16707836" y="19922572"/>
            <a:ext cx="2068309" cy="2068309"/>
          </a:xfrm>
          <a:prstGeom prst="rect">
            <a:avLst/>
          </a:prstGeom>
        </p:spPr>
      </p:pic>
      <p:pic>
        <p:nvPicPr>
          <p:cNvPr id="329" name="Picture 328"/>
          <p:cNvPicPr>
            <a:picLocks noChangeAspect="1"/>
          </p:cNvPicPr>
          <p:nvPr/>
        </p:nvPicPr>
        <p:blipFill>
          <a:blip r:embed="rId29"/>
          <a:stretch>
            <a:fillRect/>
          </a:stretch>
        </p:blipFill>
        <p:spPr>
          <a:xfrm>
            <a:off x="27836333" y="4201772"/>
            <a:ext cx="2136000" cy="1165091"/>
          </a:xfrm>
          <a:prstGeom prst="rect">
            <a:avLst/>
          </a:prstGeom>
        </p:spPr>
      </p:pic>
      <p:pic>
        <p:nvPicPr>
          <p:cNvPr id="35" name="Picture 34" descr="qqplot_red.png"/>
          <p:cNvPicPr>
            <a:picLocks noChangeAspect="1"/>
          </p:cNvPicPr>
          <p:nvPr/>
        </p:nvPicPr>
        <p:blipFill rotWithShape="1">
          <a:blip r:embed="rId30">
            <a:extLst>
              <a:ext uri="{28A0092B-C50C-407E-A947-70E740481C1C}">
                <a14:useLocalDpi xmlns:a14="http://schemas.microsoft.com/office/drawing/2010/main" val="0"/>
              </a:ext>
            </a:extLst>
          </a:blip>
          <a:srcRect t="11161" r="3705"/>
          <a:stretch/>
        </p:blipFill>
        <p:spPr>
          <a:xfrm>
            <a:off x="21100461" y="13489628"/>
            <a:ext cx="5884129" cy="5292083"/>
          </a:xfrm>
          <a:prstGeom prst="rect">
            <a:avLst/>
          </a:prstGeom>
        </p:spPr>
      </p:pic>
      <p:pic>
        <p:nvPicPr>
          <p:cNvPr id="45" name="Picture 44" descr="densities_red.png"/>
          <p:cNvPicPr>
            <a:picLocks noChangeAspect="1"/>
          </p:cNvPicPr>
          <p:nvPr/>
        </p:nvPicPr>
        <p:blipFill rotWithShape="1">
          <a:blip r:embed="rId31">
            <a:extLst>
              <a:ext uri="{28A0092B-C50C-407E-A947-70E740481C1C}">
                <a14:useLocalDpi xmlns:a14="http://schemas.microsoft.com/office/drawing/2010/main" val="0"/>
              </a:ext>
            </a:extLst>
          </a:blip>
          <a:srcRect t="8781" r="1899" b="6676"/>
          <a:stretch/>
        </p:blipFill>
        <p:spPr>
          <a:xfrm>
            <a:off x="19405275" y="7951751"/>
            <a:ext cx="9551132" cy="5096385"/>
          </a:xfrm>
          <a:prstGeom prst="rect">
            <a:avLst/>
          </a:prstGeom>
        </p:spPr>
      </p:pic>
      <p:cxnSp>
        <p:nvCxnSpPr>
          <p:cNvPr id="330" name="Straight Connector 329"/>
          <p:cNvCxnSpPr/>
          <p:nvPr/>
        </p:nvCxnSpPr>
        <p:spPr>
          <a:xfrm flipV="1">
            <a:off x="23597467" y="9405235"/>
            <a:ext cx="0" cy="637772"/>
          </a:xfrm>
          <a:prstGeom prst="line">
            <a:avLst/>
          </a:prstGeom>
          <a:ln>
            <a:solidFill>
              <a:schemeClr val="accent2">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rot="16200000" flipH="1">
            <a:off x="24203292" y="13153210"/>
            <a:ext cx="298321" cy="230278"/>
          </a:xfrm>
          <a:prstGeom prst="rightArrow">
            <a:avLst/>
          </a:prstGeom>
          <a:solidFill>
            <a:schemeClr val="accent2">
              <a:lumMod val="75000"/>
            </a:schemeClr>
          </a:soli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6" name="Picture 225"/>
          <p:cNvPicPr>
            <a:picLocks noChangeAspect="1"/>
          </p:cNvPicPr>
          <p:nvPr/>
        </p:nvPicPr>
        <p:blipFill>
          <a:blip r:embed="rId5"/>
          <a:stretch>
            <a:fillRect/>
          </a:stretch>
        </p:blipFill>
        <p:spPr>
          <a:xfrm rot="12252028">
            <a:off x="26159593" y="14527911"/>
            <a:ext cx="996664" cy="996664"/>
          </a:xfrm>
          <a:prstGeom prst="rect">
            <a:avLst/>
          </a:prstGeom>
        </p:spPr>
      </p:pic>
    </p:spTree>
    <p:extLst>
      <p:ext uri="{BB962C8B-B14F-4D97-AF65-F5344CB8AC3E}">
        <p14:creationId xmlns:p14="http://schemas.microsoft.com/office/powerpoint/2010/main" val="22594153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9402</TotalTime>
  <Words>1393</Words>
  <Application>Microsoft Macintosh PowerPoint</Application>
  <PresentationFormat>Custom</PresentationFormat>
  <Paragraphs>100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Pilar</dc:creator>
  <cp:lastModifiedBy>Pilar</cp:lastModifiedBy>
  <cp:revision>119</cp:revision>
  <cp:lastPrinted>2015-07-15T09:24:01Z</cp:lastPrinted>
  <dcterms:created xsi:type="dcterms:W3CDTF">2015-07-02T14:36:41Z</dcterms:created>
  <dcterms:modified xsi:type="dcterms:W3CDTF">2015-07-20T09:46:33Z</dcterms:modified>
</cp:coreProperties>
</file>