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041D-E903-4F4A-B695-A9AD2852BFE7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0998-EDBE-2B43-BBCA-7C5DD6B0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7"/>
          <a:stretch/>
        </p:blipFill>
        <p:spPr>
          <a:xfrm>
            <a:off x="6033832" y="1285933"/>
            <a:ext cx="4110820" cy="41581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9"/>
          <a:stretch/>
        </p:blipFill>
        <p:spPr>
          <a:xfrm>
            <a:off x="8737830" y="2503657"/>
            <a:ext cx="2964180" cy="2059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0400" y="93133"/>
            <a:ext cx="241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Yeast two hybrid</a:t>
            </a:r>
            <a:r>
              <a:rPr lang="en-US" u="sng" smtClean="0"/>
              <a:t>: Basics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80800" y="1077489"/>
            <a:ext cx="6277103" cy="552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Method to investigate protein-protein interaction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Based on the transcription factor Gal4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Gal4 consists of a DNA-binding domain (BD) and an activation domain (AD)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Both domains are functional even when </a:t>
            </a:r>
            <a:r>
              <a:rPr lang="en-US" sz="1400" dirty="0" err="1" smtClean="0"/>
              <a:t>seperated</a:t>
            </a: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Both domains need to be in close proximity to activate transcription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Generate fusion proteins in autonomously replicating plasmids (1)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Fusion proteins: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POI-Gal4-BD (Bait) /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POI-Gal4-AD (Prey)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Both plasmids are co-transformed into Gal4-deficient Yeast strain (Y2H Gold; (2))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Plasmids complement Leucine and Tryptophan </a:t>
            </a:r>
            <a:r>
              <a:rPr lang="en-US" sz="1400" dirty="0" err="1" smtClean="0"/>
              <a:t>auxotrophy</a:t>
            </a:r>
            <a:r>
              <a:rPr lang="en-US" sz="1400" dirty="0" smtClean="0"/>
              <a:t> (3)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(Selection on SD </a:t>
            </a:r>
            <a:r>
              <a:rPr lang="mr-IN" sz="1400" dirty="0" smtClean="0"/>
              <a:t>–</a:t>
            </a:r>
            <a:r>
              <a:rPr lang="en-US" sz="1400" dirty="0" err="1" smtClean="0"/>
              <a:t>leu</a:t>
            </a:r>
            <a:r>
              <a:rPr lang="en-US" sz="1400" dirty="0" smtClean="0"/>
              <a:t>/-</a:t>
            </a:r>
            <a:r>
              <a:rPr lang="en-US" sz="1400" dirty="0" err="1" smtClean="0"/>
              <a:t>trp</a:t>
            </a:r>
            <a:r>
              <a:rPr lang="en-US" sz="1400" dirty="0" smtClean="0"/>
              <a:t> medium)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Bait fusion protein can bind to upstream activating sequences (UAS)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of Gal4-responsive promoter regions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Interacting proteins bring BD and AD in close proximity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dirty="0" smtClean="0"/>
              <a:t>POI1-BD/POI-AD complex activate transcription of reporter genes (4)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(</a:t>
            </a:r>
            <a:r>
              <a:rPr lang="en-US" sz="1400" u="sng" dirty="0" smtClean="0"/>
              <a:t>Histidine</a:t>
            </a:r>
            <a:r>
              <a:rPr lang="en-US" sz="1400" dirty="0" smtClean="0"/>
              <a:t> / </a:t>
            </a:r>
            <a:r>
              <a:rPr lang="en-US" sz="1400" u="sng" dirty="0" err="1" smtClean="0"/>
              <a:t>Adinine</a:t>
            </a:r>
            <a:r>
              <a:rPr lang="en-US" sz="1400" dirty="0" smtClean="0"/>
              <a:t> / </a:t>
            </a:r>
            <a:r>
              <a:rPr lang="en-US" sz="1400" u="sng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sz="1400" u="sng" dirty="0" smtClean="0"/>
              <a:t>-Galactosidase</a:t>
            </a:r>
            <a:r>
              <a:rPr lang="en-US" sz="1400" dirty="0" smtClean="0"/>
              <a:t> / </a:t>
            </a:r>
            <a:r>
              <a:rPr lang="en-US" sz="1400" dirty="0" err="1" smtClean="0"/>
              <a:t>Aureobasidine</a:t>
            </a:r>
            <a:r>
              <a:rPr lang="en-US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( </a:t>
            </a:r>
            <a:r>
              <a:rPr lang="en-US" sz="1400" dirty="0" err="1" smtClean="0"/>
              <a:t>slection</a:t>
            </a:r>
            <a:r>
              <a:rPr lang="en-US" sz="1400" dirty="0" smtClean="0"/>
              <a:t> on SD </a:t>
            </a:r>
            <a:r>
              <a:rPr lang="mr-IN" sz="1400" dirty="0" smtClean="0"/>
              <a:t>–</a:t>
            </a:r>
            <a:r>
              <a:rPr lang="en-US" sz="1400" dirty="0" err="1" smtClean="0"/>
              <a:t>leu</a:t>
            </a:r>
            <a:r>
              <a:rPr lang="en-US" sz="1400" dirty="0" smtClean="0"/>
              <a:t>/-</a:t>
            </a:r>
            <a:r>
              <a:rPr lang="en-US" sz="1400" dirty="0" err="1" smtClean="0"/>
              <a:t>trp</a:t>
            </a:r>
            <a:r>
              <a:rPr lang="en-US" sz="1400" dirty="0" smtClean="0"/>
              <a:t>/-his/-</a:t>
            </a:r>
            <a:r>
              <a:rPr lang="en-US" sz="1400" dirty="0" err="1" smtClean="0"/>
              <a:t>ade</a:t>
            </a:r>
            <a:r>
              <a:rPr lang="en-US" sz="1400" dirty="0" smtClean="0"/>
              <a:t> +</a:t>
            </a:r>
            <a:r>
              <a:rPr lang="en-US" sz="14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sz="1400" dirty="0" smtClean="0"/>
              <a:t>-X-Gal)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74709" y="12002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2091" y="24470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77255" y="30455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7024" y="48504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6446" y="6459131"/>
            <a:ext cx="410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Additional information: Matchmaker III user manual (</a:t>
            </a:r>
            <a:r>
              <a:rPr lang="en-US" sz="1200" dirty="0" err="1" smtClean="0"/>
              <a:t>Clontech</a:t>
            </a:r>
            <a:r>
              <a:rPr lang="en-US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99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1575" y="159224"/>
            <a:ext cx="554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Yeast two hybrid: The two main methods (Library Screen)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98880" y="838200"/>
            <a:ext cx="391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Library screen</a:t>
            </a:r>
            <a:endParaRPr lang="en-US" u="sng"/>
          </a:p>
        </p:txBody>
      </p:sp>
      <p:sp>
        <p:nvSpPr>
          <p:cNvPr id="7" name="Oval 6"/>
          <p:cNvSpPr/>
          <p:nvPr/>
        </p:nvSpPr>
        <p:spPr>
          <a:xfrm>
            <a:off x="3661832" y="1614845"/>
            <a:ext cx="635000" cy="3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6333" y="1611868"/>
            <a:ext cx="213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Pre-transform bait plasmid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616200" y="1611868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2072" y="16118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965128" y="1765756"/>
            <a:ext cx="5993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6802" y="1628802"/>
            <a:ext cx="73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Y2H gold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10054" y="2305559"/>
            <a:ext cx="2194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Grow primary </a:t>
            </a:r>
            <a:r>
              <a:rPr lang="en-US" sz="1400" dirty="0" err="1" smtClean="0"/>
              <a:t>transformant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3661831" y="2260601"/>
            <a:ext cx="683377" cy="3713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86394" y="2297949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42266" y="229794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616" y="3248898"/>
            <a:ext cx="1795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Transform prey library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3728935" y="3213979"/>
            <a:ext cx="683377" cy="3713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53498" y="3251327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09370" y="325132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2548757" y="3244068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04629" y="324406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765967" y="2906202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21839" y="290620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3105845" y="3060090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61717" y="306009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2895959" y="3326755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51831" y="332675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2628721" y="3594262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84593" y="359426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31193" y="3448266"/>
            <a:ext cx="331894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0054" y="4078617"/>
            <a:ext cx="2588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positive interactors</a:t>
            </a:r>
          </a:p>
          <a:p>
            <a:r>
              <a:rPr lang="en-US" sz="1400" dirty="0" smtClean="0"/>
              <a:t>(SD </a:t>
            </a:r>
            <a:r>
              <a:rPr lang="mr-IN" sz="1400" dirty="0" smtClean="0"/>
              <a:t>–</a:t>
            </a:r>
            <a:r>
              <a:rPr lang="en-US" sz="1400" dirty="0" err="1" smtClean="0"/>
              <a:t>leu</a:t>
            </a:r>
            <a:r>
              <a:rPr lang="en-US" sz="1400" dirty="0" smtClean="0"/>
              <a:t>/-</a:t>
            </a:r>
            <a:r>
              <a:rPr lang="en-US" sz="1400" dirty="0" err="1" smtClean="0"/>
              <a:t>trp</a:t>
            </a:r>
            <a:r>
              <a:rPr lang="en-US" sz="1400" dirty="0" smtClean="0"/>
              <a:t>/-</a:t>
            </a:r>
            <a:r>
              <a:rPr lang="en-US" sz="1400" dirty="0" err="1" smtClean="0"/>
              <a:t>ade</a:t>
            </a:r>
            <a:r>
              <a:rPr lang="en-US" sz="1400" dirty="0" smtClean="0"/>
              <a:t>/-his +X-</a:t>
            </a:r>
            <a:r>
              <a:rPr lang="en-US" sz="14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sz="1400" dirty="0" smtClean="0"/>
              <a:t>-Gal)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2933521" y="4070697"/>
            <a:ext cx="1045812" cy="5390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58084" y="4174334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13956" y="41743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3531575" y="4174334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487447" y="417433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4081334" y="3902039"/>
            <a:ext cx="1064555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366693" y="4080171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08352" y="4199698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40447" y="4379583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38211" y="4421090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337248" y="4674211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32545" y="4710538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82" y="4597267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90724" y="4371251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35156" y="528882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Extract plasmids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59" y="821745"/>
            <a:ext cx="4639313" cy="509224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692050" y="6036202"/>
            <a:ext cx="4499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From: </a:t>
            </a:r>
            <a:r>
              <a:rPr lang="en-GB" sz="1100" dirty="0"/>
              <a:t>Matchmaker™ GAL4 Two-Hybrid System 3 &amp; Libraries User Manual</a:t>
            </a:r>
            <a:r>
              <a:rPr lang="en-GB" sz="1100" b="1" dirty="0"/>
              <a:t> </a:t>
            </a:r>
            <a:endParaRPr lang="en-GB" sz="1100" dirty="0"/>
          </a:p>
          <a:p>
            <a:endParaRPr lang="en-US" sz="1100" dirty="0"/>
          </a:p>
        </p:txBody>
      </p:sp>
      <p:sp>
        <p:nvSpPr>
          <p:cNvPr id="54" name="Oval 53"/>
          <p:cNvSpPr/>
          <p:nvPr/>
        </p:nvSpPr>
        <p:spPr>
          <a:xfrm>
            <a:off x="2605013" y="5185183"/>
            <a:ext cx="1045812" cy="5390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29576" y="5288820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685448" y="528882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3203067" y="5288820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58939" y="52888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4285035" y="5293029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0907" y="529302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4758526" y="5293029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714398" y="529302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809370" y="5476363"/>
            <a:ext cx="331894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0054" y="6067118"/>
            <a:ext cx="2473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Sequence AD-Plasmid</a:t>
            </a:r>
          </a:p>
          <a:p>
            <a:r>
              <a:rPr lang="en-GB" sz="1400" dirty="0" smtClean="0"/>
              <a:t>(to identify interaction partner)</a:t>
            </a:r>
            <a:endParaRPr lang="en-US" sz="14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68" y="6053470"/>
            <a:ext cx="2617059" cy="7080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151456" y="5817853"/>
            <a:ext cx="173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Your Gene of interest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96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2266" y="177800"/>
            <a:ext cx="593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Yeast two hybrid: The two main methods (Co-transformation)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29547" y="1278467"/>
            <a:ext cx="391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Co-transformation</a:t>
            </a:r>
            <a:endParaRPr lang="en-US" u="sng" dirty="0"/>
          </a:p>
        </p:txBody>
      </p:sp>
      <p:sp>
        <p:nvSpPr>
          <p:cNvPr id="6" name="Oval 5"/>
          <p:cNvSpPr/>
          <p:nvPr/>
        </p:nvSpPr>
        <p:spPr>
          <a:xfrm>
            <a:off x="3661832" y="2136578"/>
            <a:ext cx="635000" cy="304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333" y="2133601"/>
            <a:ext cx="221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Co-transform both plasmids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609788" y="1955801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65660" y="19558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65128" y="2287489"/>
            <a:ext cx="5993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6802" y="2150535"/>
            <a:ext cx="73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Y2H gold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609788" y="2343203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5660" y="234320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333" y="4984550"/>
            <a:ext cx="2534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positive interactors</a:t>
            </a:r>
          </a:p>
          <a:p>
            <a:r>
              <a:rPr lang="en-US" sz="1400" dirty="0" smtClean="0"/>
              <a:t>(SD </a:t>
            </a:r>
            <a:r>
              <a:rPr lang="mr-IN" sz="1400" dirty="0" smtClean="0"/>
              <a:t>–</a:t>
            </a:r>
            <a:r>
              <a:rPr lang="en-US" sz="1400" dirty="0" err="1" smtClean="0"/>
              <a:t>leu</a:t>
            </a:r>
            <a:r>
              <a:rPr lang="en-US" sz="1400" dirty="0" smtClean="0"/>
              <a:t>/-</a:t>
            </a:r>
            <a:r>
              <a:rPr lang="en-US" sz="1400" dirty="0" err="1" smtClean="0"/>
              <a:t>trp</a:t>
            </a:r>
            <a:r>
              <a:rPr lang="en-US" sz="1400" dirty="0" smtClean="0"/>
              <a:t>/-</a:t>
            </a:r>
            <a:r>
              <a:rPr lang="en-US" sz="1400" dirty="0" err="1" smtClean="0"/>
              <a:t>ade</a:t>
            </a:r>
            <a:r>
              <a:rPr lang="en-US" sz="1400" dirty="0" smtClean="0"/>
              <a:t>/-his +X-</a:t>
            </a:r>
            <a:r>
              <a:rPr lang="en-US" sz="1400" dirty="0" smtClean="0"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sz="1400" dirty="0" smtClean="0"/>
              <a:t>-Gal</a:t>
            </a:r>
          </a:p>
          <a:p>
            <a:r>
              <a:rPr lang="en-US" sz="1400" dirty="0" smtClean="0"/>
              <a:t>= 4xDO)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919800" y="4976630"/>
            <a:ext cx="1045812" cy="5390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4363" y="5080267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00235" y="508026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3517854" y="5080267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3726" y="508026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067613" y="4807972"/>
            <a:ext cx="1064555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52972" y="4986104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94631" y="5105631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6726" y="5285516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24490" y="5327023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23527" y="5580144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8824" y="5616471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19161" y="5503200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77003" y="5277184"/>
            <a:ext cx="163701" cy="153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9660" y="3337059"/>
            <a:ext cx="223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positive </a:t>
            </a:r>
            <a:r>
              <a:rPr lang="en-US" sz="1400" dirty="0" err="1" smtClean="0"/>
              <a:t>tranformants</a:t>
            </a:r>
            <a:endParaRPr lang="en-US" sz="1400" dirty="0" smtClean="0"/>
          </a:p>
          <a:p>
            <a:r>
              <a:rPr lang="en-US" sz="1400" dirty="0" smtClean="0"/>
              <a:t>(SD </a:t>
            </a:r>
            <a:r>
              <a:rPr lang="mr-IN" sz="1400" dirty="0" smtClean="0"/>
              <a:t>–</a:t>
            </a:r>
            <a:r>
              <a:rPr lang="en-US" sz="1400" dirty="0" err="1" smtClean="0"/>
              <a:t>leu</a:t>
            </a:r>
            <a:r>
              <a:rPr lang="en-US" sz="1400" dirty="0" smtClean="0"/>
              <a:t>/-</a:t>
            </a:r>
            <a:r>
              <a:rPr lang="en-US" sz="1400" dirty="0" err="1" smtClean="0"/>
              <a:t>trp</a:t>
            </a:r>
            <a:r>
              <a:rPr lang="en-US" sz="1400" dirty="0" smtClean="0"/>
              <a:t> = 2xDO)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2903127" y="3329139"/>
            <a:ext cx="1045812" cy="5390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7690" y="3432776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83562" y="343277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3501181" y="3432776"/>
            <a:ext cx="304800" cy="307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57053" y="34327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4050940" y="3160481"/>
            <a:ext cx="1064555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36299" y="3338613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77958" y="3458140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10053" y="3638025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07817" y="3679532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6854" y="3932653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02151" y="3968980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02488" y="3855709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60330" y="3629693"/>
            <a:ext cx="163701" cy="1538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37570" y="1973871"/>
            <a:ext cx="12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day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54822" y="3414002"/>
            <a:ext cx="8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54822" y="5189896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- 9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81961" y="3245636"/>
            <a:ext cx="163701" cy="1538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87937" y="3525644"/>
            <a:ext cx="163701" cy="1538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652170" y="872182"/>
            <a:ext cx="199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Material provided:</a:t>
            </a:r>
            <a:endParaRPr lang="en-US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8103688" y="1248821"/>
            <a:ext cx="337727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1400" dirty="0" smtClean="0"/>
              <a:t>Y2H Gold o/n culture (in YPDA medium)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Solutions to prepare competent cells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(H2O, </a:t>
            </a:r>
            <a:r>
              <a:rPr lang="en-US" sz="1400" dirty="0" err="1" smtClean="0"/>
              <a:t>Te</a:t>
            </a:r>
            <a:r>
              <a:rPr lang="en-US" sz="1400" dirty="0" smtClean="0"/>
              <a:t>/</a:t>
            </a:r>
            <a:r>
              <a:rPr lang="en-US" sz="1400" dirty="0" err="1" smtClean="0"/>
              <a:t>LiAc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Solutions for Yeast transformation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(PEG/</a:t>
            </a:r>
            <a:r>
              <a:rPr lang="en-US" sz="1400" dirty="0" err="1" smtClean="0"/>
              <a:t>LiAc</a:t>
            </a:r>
            <a:r>
              <a:rPr lang="en-US" sz="1400" dirty="0" smtClean="0"/>
              <a:t>/TE, DMSO)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Plasmids for Yeast Transformation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(3x bait plasmid containing target genes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2x prey plasmid containing effectors)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85000" y="1388533"/>
            <a:ext cx="0" cy="21371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85000" y="3612028"/>
            <a:ext cx="0" cy="21371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5400000">
            <a:off x="6332223" y="2242868"/>
            <a:ext cx="161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Transformation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5400000">
            <a:off x="6582579" y="4475539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Y2H assay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3688" y="4199719"/>
            <a:ext cx="400827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1400" dirty="0" smtClean="0"/>
              <a:t>Test strains o/n culture (in SD 2XDO medium)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1400" dirty="0" smtClean="0"/>
              <a:t>Control strains o/n culture (in SD 2XDO medium)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1400" dirty="0" smtClean="0"/>
              <a:t>Y2H Media (2x DO, 4x DO Medium)</a:t>
            </a:r>
            <a:endParaRPr lang="en-US" sz="1400" dirty="0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8134851" y="3586664"/>
            <a:ext cx="3346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8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400" y="909134"/>
            <a:ext cx="602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smtClean="0"/>
              <a:t>Pros:</a:t>
            </a:r>
            <a:endParaRPr lang="en-US" sz="16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148667" y="76199"/>
            <a:ext cx="317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Yeast two hybrid</a:t>
            </a:r>
            <a:r>
              <a:rPr lang="en-US" u="sng" smtClean="0"/>
              <a:t>: Pros and Cons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86266" y="1552602"/>
            <a:ext cx="57150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Quick and easy screening method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Yeast is easy to handle in the lab (growth, transformation, selection)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Semi </a:t>
            </a:r>
            <a:r>
              <a:rPr lang="en-US" sz="1400" i="1" dirty="0" smtClean="0"/>
              <a:t>in-vivo</a:t>
            </a:r>
            <a:r>
              <a:rPr lang="en-US" sz="1400" dirty="0" smtClean="0"/>
              <a:t> conditions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Allows for post-translational modifications (e.g. Glycosylation, </a:t>
            </a:r>
            <a:r>
              <a:rPr lang="en-US" sz="1400" dirty="0" err="1" smtClean="0"/>
              <a:t>Prenylation</a:t>
            </a:r>
            <a:r>
              <a:rPr lang="en-US" sz="1400" dirty="0" smtClean="0"/>
              <a:t> etc.)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Yeast chaperones support proper protein folding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822266" y="90913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Cons:</a:t>
            </a:r>
            <a:endParaRPr lang="en-US" sz="1600" u="sn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28267" y="909134"/>
            <a:ext cx="0" cy="5452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5400" y="1552601"/>
            <a:ext cx="57150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Depends on nuclear localization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Post-translational modifications in yeast can be different to the natural system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Co-factors might not be present in yeast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False negatives: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/>
              <a:t>Wrong fold of proteins can alter interaction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/>
              <a:t>TM-domains or </a:t>
            </a:r>
            <a:r>
              <a:rPr lang="en-US" sz="1400" dirty="0" err="1" smtClean="0"/>
              <a:t>Prenylation</a:t>
            </a:r>
            <a:r>
              <a:rPr lang="en-US" sz="1400" dirty="0" smtClean="0"/>
              <a:t> can interfere with nuclear localization</a:t>
            </a:r>
          </a:p>
          <a:p>
            <a:pPr lvl="1">
              <a:lnSpc>
                <a:spcPct val="150000"/>
              </a:lnSpc>
            </a:pPr>
            <a:endParaRPr lang="en-U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False positives: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1400" dirty="0" smtClean="0"/>
              <a:t>Wrong fold can cause unnatural interaction</a:t>
            </a:r>
          </a:p>
          <a:p>
            <a:pPr marL="742950" lvl="1" indent="-285750">
              <a:spcAft>
                <a:spcPts val="600"/>
              </a:spcAft>
              <a:buFont typeface="Arial" charset="0"/>
              <a:buChar char="•"/>
            </a:pPr>
            <a:r>
              <a:rPr lang="en-US" sz="1400" dirty="0" smtClean="0"/>
              <a:t>Proteins which are naturally separated (spatial or temporal) can interact in yeast</a:t>
            </a: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1400" dirty="0" smtClean="0"/>
              <a:t>Intrinsic activation domain can cause </a:t>
            </a:r>
            <a:r>
              <a:rPr lang="en-US" sz="1400" dirty="0" err="1" smtClean="0"/>
              <a:t>autoactivation</a:t>
            </a:r>
            <a:r>
              <a:rPr lang="en-US" sz="1400" dirty="0" smtClean="0"/>
              <a:t> in BD-fusion proteins </a:t>
            </a:r>
          </a:p>
          <a:p>
            <a:pPr lvl="1"/>
            <a:r>
              <a:rPr lang="en-US" sz="1400" dirty="0" smtClean="0">
                <a:sym typeface="Wingdings"/>
              </a:rPr>
              <a:t> Needs downstream verification by additional experiments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75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3867" y="93132"/>
            <a:ext cx="433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Yeast two hybrid: Verification </a:t>
            </a:r>
            <a:r>
              <a:rPr lang="en-US" u="sng" smtClean="0"/>
              <a:t>of Interactions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713" y="4040102"/>
            <a:ext cx="11099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Additional Yeast based assays:</a:t>
            </a:r>
            <a:r>
              <a:rPr lang="en-US" sz="1600" dirty="0" smtClean="0"/>
              <a:t>				</a:t>
            </a:r>
            <a:endParaRPr lang="en-US" sz="1600" u="sng" dirty="0" smtClean="0"/>
          </a:p>
          <a:p>
            <a:endParaRPr lang="en-US" sz="1600" u="sng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Yeast-one-Hybrid					- screen for Protein-DNA interaction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Yeast-three-hybrid					- screen for Protein-RNA interaction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Split-ubiquitin system				- screen for Protein-Protein interaction of membrane proteins</a:t>
            </a:r>
            <a:endParaRPr lang="en-GB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712" y="926068"/>
            <a:ext cx="110996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Methods to verify interaction partners:</a:t>
            </a:r>
            <a:r>
              <a:rPr lang="en-US" sz="1600" dirty="0" smtClean="0"/>
              <a:t>					</a:t>
            </a:r>
            <a:r>
              <a:rPr lang="en-US" sz="1600" u="sng" dirty="0" smtClean="0"/>
              <a:t>Pros:</a:t>
            </a:r>
            <a:r>
              <a:rPr lang="en-US" sz="1600" dirty="0" smtClean="0"/>
              <a:t>			</a:t>
            </a:r>
          </a:p>
          <a:p>
            <a:endParaRPr lang="en-US" sz="1600" u="sng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FRET (</a:t>
            </a:r>
            <a:r>
              <a:rPr lang="en-GB" sz="1600" dirty="0" err="1"/>
              <a:t>Förster</a:t>
            </a:r>
            <a:r>
              <a:rPr lang="en-GB" sz="1600" dirty="0"/>
              <a:t> resonance energy </a:t>
            </a:r>
            <a:r>
              <a:rPr lang="en-GB" sz="1600" dirty="0" smtClean="0"/>
              <a:t>transfer)			- </a:t>
            </a:r>
            <a:r>
              <a:rPr lang="en-GB" sz="1600" i="1" dirty="0" smtClean="0"/>
              <a:t>in planta </a:t>
            </a:r>
            <a:r>
              <a:rPr lang="en-GB" sz="1600" dirty="0" smtClean="0"/>
              <a:t>conditions, transient expression, does not require 						protein extraction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Co-Immunoprecipitation (</a:t>
            </a:r>
            <a:r>
              <a:rPr lang="en-GB" sz="1600" dirty="0" err="1" smtClean="0"/>
              <a:t>CoIP</a:t>
            </a:r>
            <a:r>
              <a:rPr lang="en-GB" sz="1600" dirty="0" smtClean="0"/>
              <a:t>)			</a:t>
            </a:r>
            <a:r>
              <a:rPr lang="en-GB" sz="1600" dirty="0" smtClean="0"/>
              <a:t>- </a:t>
            </a:r>
            <a:r>
              <a:rPr lang="en-GB" sz="1600" i="1" dirty="0" smtClean="0"/>
              <a:t>in planta </a:t>
            </a:r>
            <a:r>
              <a:rPr lang="en-GB" sz="1600" dirty="0" smtClean="0"/>
              <a:t>conditions, transient expression, quick</a:t>
            </a:r>
            <a:endParaRPr lang="en-GB" sz="1600" dirty="0" smtClean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i="1" dirty="0" smtClean="0"/>
              <a:t>in-vitro</a:t>
            </a:r>
            <a:r>
              <a:rPr lang="en-GB" sz="1600" dirty="0" smtClean="0"/>
              <a:t> interaction studies (e.g. analytical gel filtration)	- “clean” environment (no protein modifications/additional 						proteins), detection of binding affinity, allows to study the mode 						of interaction (e.g. by protein structure resolution)</a:t>
            </a:r>
            <a:endParaRPr lang="en-GB" sz="1600" dirty="0"/>
          </a:p>
          <a:p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9712" y="3810000"/>
            <a:ext cx="11015021" cy="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567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Mangal</vt:lpstr>
      <vt:lpstr>Symbol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Langner (TSL)</dc:creator>
  <cp:lastModifiedBy>Thorsten Langner (TSL)</cp:lastModifiedBy>
  <cp:revision>20</cp:revision>
  <cp:lastPrinted>2017-08-02T10:52:08Z</cp:lastPrinted>
  <dcterms:created xsi:type="dcterms:W3CDTF">2017-07-28T14:42:04Z</dcterms:created>
  <dcterms:modified xsi:type="dcterms:W3CDTF">2017-08-02T13:22:28Z</dcterms:modified>
</cp:coreProperties>
</file>