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2" r:id="rId2"/>
    <p:sldId id="535" r:id="rId3"/>
    <p:sldId id="536" r:id="rId4"/>
    <p:sldId id="329" r:id="rId5"/>
    <p:sldId id="2316" r:id="rId6"/>
    <p:sldId id="1504" r:id="rId7"/>
    <p:sldId id="2192" r:id="rId8"/>
    <p:sldId id="2366" r:id="rId9"/>
    <p:sldId id="2367" r:id="rId10"/>
    <p:sldId id="2317" r:id="rId11"/>
    <p:sldId id="2341" r:id="rId12"/>
    <p:sldId id="2343" r:id="rId13"/>
    <p:sldId id="2342" r:id="rId14"/>
    <p:sldId id="2318" r:id="rId15"/>
    <p:sldId id="2368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2">
          <p15:clr>
            <a:srgbClr val="A4A3A4"/>
          </p15:clr>
        </p15:guide>
        <p15:guide id="2" pos="2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58" y="72"/>
      </p:cViewPr>
      <p:guideLst>
        <p:guide orient="horz" pos="1662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72951" y="1897596"/>
            <a:ext cx="812968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Using Machine Learning Models to Classify Pneumonia from X-Ray Images </a:t>
            </a:r>
            <a:endParaRPr lang="en-US" altLang="zh-CN" sz="32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2811" y="727041"/>
            <a:ext cx="4493666" cy="90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Pre-presentation on</a:t>
            </a:r>
            <a:endParaRPr lang="zh-CN" altLang="en-US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87886" y="3778676"/>
            <a:ext cx="1455419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787958" y="3516188"/>
            <a:ext cx="3898977" cy="25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4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</a:t>
            </a:r>
            <a:r>
              <a:rPr lang="en-GB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Supervisor</a:t>
            </a:r>
            <a:r>
              <a:rPr lang="en-GB" altLang="zh-CN" sz="14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zh-CN" altLang="en-US" sz="14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4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2831" y="3947492"/>
            <a:ext cx="2735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Tasnim</a:t>
            </a:r>
            <a:r>
              <a:rPr lang="en-GB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GB" altLang="zh-CN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Zahan</a:t>
            </a:r>
            <a:endParaRPr lang="en-US" altLang="zh-CN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Assistant professor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Department of  CSE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North East University Bangladesh</a:t>
            </a:r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5073573" y="3543492"/>
            <a:ext cx="389897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</a:t>
            </a:r>
            <a:r>
              <a:rPr lang="en-GB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Team Member </a:t>
            </a:r>
            <a:r>
              <a:rPr lang="zh-CN" altLang="en-US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400" b="1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矩形 12"/>
          <p:cNvSpPr/>
          <p:nvPr/>
        </p:nvSpPr>
        <p:spPr>
          <a:xfrm>
            <a:off x="4966852" y="3947492"/>
            <a:ext cx="292556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Md. Abdul Mutalib (190303020001)</a:t>
            </a:r>
            <a:br>
              <a:rPr lang="en-GB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</a:br>
            <a:r>
              <a:rPr lang="en-GB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Shahriar Hussain (190303020008)</a:t>
            </a:r>
          </a:p>
          <a:p>
            <a:r>
              <a:rPr lang="en-GB" altLang="zh-CN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Kopil</a:t>
            </a:r>
            <a:r>
              <a:rPr lang="en-GB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lt"/>
              </a:rPr>
              <a:t> Das (190303020009)</a:t>
            </a:r>
            <a:endParaRPr lang="en-US" altLang="zh-CN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5073573" y="3800692"/>
            <a:ext cx="1455419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07448" y="2483225"/>
            <a:ext cx="172910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GB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Discussion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894080" y="1572829"/>
            <a:ext cx="5406390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altLang="en-US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Transfer learning is a technique where a pre-</a:t>
            </a:r>
            <a:r>
              <a:rPr lang="en-GB" altLang="en-US" sz="14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tranied</a:t>
            </a:r>
            <a:r>
              <a:rPr lang="en-GB" altLang="en-US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model is used.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14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Pre-</a:t>
            </a:r>
            <a:r>
              <a:rPr lang="en-GB" altLang="en-US" sz="1400" b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tranied</a:t>
            </a:r>
            <a:r>
              <a:rPr lang="en-GB" altLang="en-US" sz="14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model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DenseNet</a:t>
            </a:r>
            <a:r>
              <a:rPr lang="en-GB" altLang="en-US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161</a:t>
            </a:r>
          </a:p>
        </p:txBody>
      </p: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801005" y="734842"/>
            <a:ext cx="4381500" cy="45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Transfer Learning Based Classifier</a:t>
            </a:r>
            <a:endParaRPr lang="en-US" altLang="zh-CN" sz="2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94080" y="1170874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800663" y="1629601"/>
            <a:ext cx="7054364" cy="146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800" dirty="0">
                <a:latin typeface="+mn-lt"/>
                <a:cs typeface="Calibri" panose="020F0502020204030204" pitchFamily="34" charset="0"/>
              </a:rPr>
              <a:t>Dataset pre-processing: grayscale conversion and image resizing to 100 x 100 pixels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800" dirty="0">
                <a:latin typeface="+mn-lt"/>
                <a:cs typeface="Calibri" panose="020F0502020204030204" pitchFamily="34" charset="0"/>
              </a:rPr>
              <a:t>Naive Bayes requires feature extraction for image classification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800" dirty="0">
                <a:latin typeface="+mn-lt"/>
                <a:cs typeface="Calibri" panose="020F0502020204030204" pitchFamily="34" charset="0"/>
              </a:rPr>
              <a:t>Two techniques were experimented with: DCT and LBP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800" dirty="0">
                <a:latin typeface="+mn-lt"/>
                <a:cs typeface="Calibri" panose="020F0502020204030204" pitchFamily="34" charset="0"/>
              </a:rPr>
              <a:t>DCT is commonly used in image compression</a:t>
            </a:r>
          </a:p>
        </p:txBody>
      </p: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800663" y="775145"/>
            <a:ext cx="2924234" cy="45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Naive Bayes Classifier</a:t>
            </a:r>
            <a:endParaRPr lang="en-US" altLang="zh-CN" sz="2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93532" y="1227562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826405" y="1594409"/>
            <a:ext cx="8405730" cy="211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SVM model </a:t>
            </a:r>
            <a:r>
              <a:rPr lang="en-GB" alt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is commonly used for classification 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wiil use </a:t>
            </a:r>
            <a:r>
              <a:rPr lang="en-US" altLang="zh-CN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three kernels: linear, degree 3 polynomial, and radial basis function (rbf).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SVMs find a line/hyperplane that separates data points of both classes, with the widest margin to the nearest data points of each class.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will use </a:t>
            </a:r>
            <a:r>
              <a:rPr lang="en-US" altLang="zh-CN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DCT, HOG, LBP as a feature extraction technique </a:t>
            </a:r>
            <a:r>
              <a:rPr lang="en-GB" altLang="en-U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to fit the model </a:t>
            </a:r>
          </a:p>
        </p:txBody>
      </p: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826405" y="741192"/>
            <a:ext cx="1848485" cy="45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SVM </a:t>
            </a:r>
            <a:r>
              <a:rPr lang="zh-CN" altLang="en-US" sz="2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Classifier</a:t>
            </a:r>
            <a:endParaRPr lang="en-US" altLang="zh-CN" sz="2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93874" y="119106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661626" y="2483225"/>
            <a:ext cx="1820755" cy="60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GB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References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485357" y="81548"/>
            <a:ext cx="1820755" cy="60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GB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References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157349" y="748913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1015" y="1215390"/>
            <a:ext cx="8141970" cy="399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400" dirty="0">
              <a:cs typeface="Calibri" panose="020F0502020204030204" pitchFamily="34" charset="0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Lerner, A., O'Rahilly, O., &amp; den Otter, J. (2021). Using Machine Learning Models to Classify Pneumonia from X-Ray Images. Retrieved from [https://cs229.stanford.edu/proj2021spr/report2/81999851.pdf].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Kundu, Rohit, et al. "Pneumonia detection in chest X-ray images using an ensemble of deep learning models." </a:t>
            </a:r>
            <a:r>
              <a:rPr lang="en-GB" sz="1600" dirty="0" err="1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PloS</a:t>
            </a:r>
            <a:r>
              <a:rPr lang="en-GB" sz="1600" dirty="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 one 16.9 (2021): e0256630.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Zhou, </a:t>
            </a:r>
            <a:r>
              <a:rPr lang="en-GB" sz="1600" dirty="0" err="1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Changjian</a:t>
            </a:r>
            <a:r>
              <a:rPr lang="en-GB" sz="1600" dirty="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, et al. "COVID-19 detection based on image regrouping and </a:t>
            </a:r>
            <a:r>
              <a:rPr lang="en-GB" sz="1600" dirty="0" err="1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ResNet</a:t>
            </a:r>
            <a:r>
              <a:rPr lang="en-GB" sz="1600" dirty="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-SVM using chest X-ray images." </a:t>
            </a:r>
            <a:r>
              <a:rPr lang="en-GB" sz="1600" dirty="0" err="1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Ieee</a:t>
            </a:r>
            <a:r>
              <a:rPr lang="en-GB" sz="1600" dirty="0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 Access 9 (2021): 81902-81912.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Park, Dong-Chul. "Image Classification Using Naive</a:t>
            </a:r>
            <a:r>
              <a:rPr lang="en-GB" altLang="en-US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 </a:t>
            </a:r>
            <a:r>
              <a:rPr lang="en-US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Bayes Classifier." International Journal of Computer</a:t>
            </a:r>
            <a:r>
              <a:rPr lang="en-GB" altLang="en-US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 </a:t>
            </a:r>
            <a:r>
              <a:rPr lang="en-US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Science and Electronics Engineering (IJCSEE) 4, no.</a:t>
            </a:r>
            <a:r>
              <a:rPr lang="en-GB" altLang="en-US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 </a:t>
            </a:r>
            <a:r>
              <a:rPr lang="en-US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3 (2016).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3">
                    <a:lumMod val="75000"/>
                  </a:schemeClr>
                </a:solidFill>
              </a:rPr>
              <a:t>Huang, Gao, et al. "Densely connected convolutional networks." Proceedings of the IEEE conference on computer vision and pattern recognition. 2017.</a:t>
            </a:r>
            <a:endParaRPr lang="en-US" sz="1600">
              <a:solidFill>
                <a:schemeClr val="accent3">
                  <a:lumMod val="75000"/>
                </a:schemeClr>
              </a:solidFill>
              <a:sym typeface="+mn-ea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400" dirty="0"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42565" y="3221355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657985" y="2095500"/>
            <a:ext cx="21418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CONTENTS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972310" y="2758440"/>
            <a:ext cx="999490" cy="635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301342" y="1077103"/>
            <a:ext cx="1115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zh-CN" altLang="en-US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409950" y="1462837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4614999" y="95005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01342" y="1970935"/>
            <a:ext cx="1188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Methodology</a:t>
            </a:r>
            <a:endParaRPr lang="zh-CN" altLang="en-US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409950" y="2356669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614999" y="184389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301342" y="2864767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Discussion</a:t>
            </a:r>
            <a:endParaRPr lang="zh-CN" altLang="en-US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409950" y="3250501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614999" y="2737722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301342" y="3758600"/>
            <a:ext cx="927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Reference</a:t>
            </a:r>
            <a:endParaRPr lang="zh-CN" altLang="en-US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5409950" y="4144334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614999" y="363155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549767" y="2483225"/>
            <a:ext cx="2044470" cy="60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GB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46"/>
          <p:cNvSpPr>
            <a:spLocks noChangeArrowheads="1"/>
          </p:cNvSpPr>
          <p:nvPr/>
        </p:nvSpPr>
        <p:spPr bwMode="auto">
          <a:xfrm>
            <a:off x="5053330" y="1833880"/>
            <a:ext cx="268605" cy="25654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5598238" y="1582382"/>
            <a:ext cx="965749" cy="29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Challenges</a:t>
            </a: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5598237" y="1903150"/>
            <a:ext cx="2843135" cy="9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altLang="zh-CN" sz="1000" dirty="0">
                <a:latin typeface="+mn-lt"/>
                <a:cs typeface="Calibri" panose="020F0502020204030204" pitchFamily="34" charset="0"/>
                <a:sym typeface="+mn-lt"/>
              </a:rPr>
              <a:t>Access to healthcare professionals who can diagnose pneumonia from X-ray images is a challenge in many parts of the world, creating significant inequality in access to healthcare</a:t>
            </a:r>
            <a:r>
              <a:rPr lang="en-GB" altLang="zh-CN" sz="1000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</a:t>
            </a:r>
            <a:endParaRPr lang="en-US" altLang="zh-CN" sz="1000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690342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5598238" y="3091085"/>
            <a:ext cx="212471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Improve Healthcare Equity</a:t>
            </a:r>
          </a:p>
        </p:txBody>
      </p:sp>
      <p:sp>
        <p:nvSpPr>
          <p:cNvPr id="15" name="TextBox 94"/>
          <p:cNvSpPr txBox="1">
            <a:spLocks noChangeArrowheads="1"/>
          </p:cNvSpPr>
          <p:nvPr/>
        </p:nvSpPr>
        <p:spPr bwMode="auto">
          <a:xfrm>
            <a:off x="5598237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690342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1673352" y="1582382"/>
            <a:ext cx="100584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kumimoji="0" lang="en-US" altLang="zh-CN" sz="1400" b="1" i="0" u="none" strike="noStrike" kern="1200" cap="none" spc="0" normalizeH="0" baseline="0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Pneumonia</a:t>
            </a:r>
          </a:p>
        </p:txBody>
      </p:sp>
      <p:sp>
        <p:nvSpPr>
          <p:cNvPr id="22" name="TextBox 94"/>
          <p:cNvSpPr txBox="1">
            <a:spLocks noChangeArrowheads="1"/>
          </p:cNvSpPr>
          <p:nvPr/>
        </p:nvSpPr>
        <p:spPr bwMode="auto">
          <a:xfrm>
            <a:off x="1681389" y="1913262"/>
            <a:ext cx="2843135" cy="78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1050" dirty="0">
                <a:latin typeface="+mn-lt"/>
                <a:cs typeface="Calibri" panose="020F0502020204030204" pitchFamily="34" charset="0"/>
                <a:sym typeface="+mn-lt"/>
              </a:rPr>
              <a:t>Pneumonia is the fourth leading cause of death worldwide, and COVID-19 has highlighted the importance of accurately diagnosing pneumonia.</a:t>
            </a:r>
            <a:endParaRPr lang="en-US" altLang="zh-CN" sz="1050" dirty="0">
              <a:latin typeface="+mn-lt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1673352" y="3091085"/>
            <a:ext cx="1783409" cy="29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Pneumonia Detection</a:t>
            </a:r>
          </a:p>
        </p:txBody>
      </p:sp>
      <p:sp>
        <p:nvSpPr>
          <p:cNvPr id="25" name="TextBox 94"/>
          <p:cNvSpPr txBox="1">
            <a:spLocks noChangeArrowheads="1"/>
          </p:cNvSpPr>
          <p:nvPr/>
        </p:nvSpPr>
        <p:spPr bwMode="auto">
          <a:xfrm>
            <a:off x="1673351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dirty="0">
                <a:latin typeface="+mn-lt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765456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01005" y="224302"/>
            <a:ext cx="1357075" cy="36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zh-CN" sz="1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en-US" altLang="zh-CN" sz="1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33244" y="55352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neumon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582420"/>
            <a:ext cx="659130" cy="659130"/>
          </a:xfrm>
          <a:prstGeom prst="rect">
            <a:avLst/>
          </a:prstGeom>
        </p:spPr>
      </p:pic>
      <p:pic>
        <p:nvPicPr>
          <p:cNvPr id="7" name="Picture 6" descr="goa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60" y="1583055"/>
            <a:ext cx="658368" cy="658368"/>
          </a:xfrm>
          <a:prstGeom prst="rect">
            <a:avLst/>
          </a:prstGeom>
        </p:spPr>
      </p:pic>
      <p:pic>
        <p:nvPicPr>
          <p:cNvPr id="9" name="Picture 8" descr="x-ra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85" y="3126105"/>
            <a:ext cx="658368" cy="658368"/>
          </a:xfrm>
          <a:prstGeom prst="rect">
            <a:avLst/>
          </a:prstGeom>
        </p:spPr>
      </p:pic>
      <p:pic>
        <p:nvPicPr>
          <p:cNvPr id="10" name="Picture 9" descr="medical-te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385" y="3126105"/>
            <a:ext cx="658368" cy="6583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475804" y="2483225"/>
            <a:ext cx="2192395" cy="60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GB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Methodology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1608825" y="1150338"/>
            <a:ext cx="1698963" cy="29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Image</a:t>
            </a:r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Preprocessing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700929" y="147789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1608825" y="2277650"/>
            <a:ext cx="175450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Naive Bayes Classifier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700929" y="263036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3"/>
          <p:cNvSpPr>
            <a:spLocks noChangeArrowheads="1"/>
          </p:cNvSpPr>
          <p:nvPr/>
        </p:nvSpPr>
        <p:spPr bwMode="auto">
          <a:xfrm>
            <a:off x="1608825" y="1637627"/>
            <a:ext cx="121158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SVM Classifier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700929" y="203986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1624065" y="3907389"/>
            <a:ext cx="119634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CNN Classifier</a:t>
            </a:r>
            <a:endParaRPr lang="zh-CN" altLang="en-US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716169" y="4287405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16"/>
          <p:cNvSpPr/>
          <p:nvPr/>
        </p:nvSpPr>
        <p:spPr bwMode="auto">
          <a:xfrm rot="19803827">
            <a:off x="6224239" y="92085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Freeform 17"/>
          <p:cNvSpPr/>
          <p:nvPr/>
        </p:nvSpPr>
        <p:spPr bwMode="auto">
          <a:xfrm rot="19803827">
            <a:off x="6022500" y="166894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Freeform 20"/>
          <p:cNvSpPr/>
          <p:nvPr/>
        </p:nvSpPr>
        <p:spPr bwMode="auto">
          <a:xfrm rot="19803827">
            <a:off x="6292820" y="3333728"/>
            <a:ext cx="479489" cy="486348"/>
          </a:xfrm>
          <a:custGeom>
            <a:avLst/>
            <a:gdLst>
              <a:gd name="T0" fmla="*/ 143559 w 167"/>
              <a:gd name="T1" fmla="*/ 1287388 h 170"/>
              <a:gd name="T2" fmla="*/ 47853 w 167"/>
              <a:gd name="T3" fmla="*/ 1009249 h 170"/>
              <a:gd name="T4" fmla="*/ 996941 w 167"/>
              <a:gd name="T5" fmla="*/ 47681 h 170"/>
              <a:gd name="T6" fmla="*/ 1284060 w 167"/>
              <a:gd name="T7" fmla="*/ 174831 h 170"/>
              <a:gd name="T8" fmla="*/ 1156451 w 167"/>
              <a:gd name="T9" fmla="*/ 460917 h 170"/>
              <a:gd name="T10" fmla="*/ 462581 w 167"/>
              <a:gd name="T11" fmla="*/ 1184079 h 170"/>
              <a:gd name="T12" fmla="*/ 167486 w 167"/>
              <a:gd name="T13" fmla="*/ 1303282 h 170"/>
              <a:gd name="T14" fmla="*/ 143559 w 167"/>
              <a:gd name="T15" fmla="*/ 1287388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Freeform 16"/>
          <p:cNvSpPr/>
          <p:nvPr/>
        </p:nvSpPr>
        <p:spPr bwMode="auto">
          <a:xfrm rot="1796173" flipH="1">
            <a:off x="5188232" y="92085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Freeform 17"/>
          <p:cNvSpPr/>
          <p:nvPr/>
        </p:nvSpPr>
        <p:spPr bwMode="auto">
          <a:xfrm rot="1796173" flipH="1">
            <a:off x="4857333" y="166894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Freeform 20"/>
          <p:cNvSpPr/>
          <p:nvPr/>
        </p:nvSpPr>
        <p:spPr bwMode="auto">
          <a:xfrm rot="1796173" flipH="1">
            <a:off x="5705441" y="3333728"/>
            <a:ext cx="479489" cy="486348"/>
          </a:xfrm>
          <a:custGeom>
            <a:avLst/>
            <a:gdLst>
              <a:gd name="T0" fmla="*/ 143559 w 167"/>
              <a:gd name="T1" fmla="*/ 1287388 h 170"/>
              <a:gd name="T2" fmla="*/ 47853 w 167"/>
              <a:gd name="T3" fmla="*/ 1009249 h 170"/>
              <a:gd name="T4" fmla="*/ 996941 w 167"/>
              <a:gd name="T5" fmla="*/ 47681 h 170"/>
              <a:gd name="T6" fmla="*/ 1284060 w 167"/>
              <a:gd name="T7" fmla="*/ 174831 h 170"/>
              <a:gd name="T8" fmla="*/ 1156451 w 167"/>
              <a:gd name="T9" fmla="*/ 460917 h 170"/>
              <a:gd name="T10" fmla="*/ 462581 w 167"/>
              <a:gd name="T11" fmla="*/ 1184079 h 170"/>
              <a:gd name="T12" fmla="*/ 167486 w 167"/>
              <a:gd name="T13" fmla="*/ 1303282 h 170"/>
              <a:gd name="T14" fmla="*/ 143559 w 167"/>
              <a:gd name="T15" fmla="*/ 1287388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1005" y="224302"/>
            <a:ext cx="1453383" cy="36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zh-CN" sz="1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Methodology</a:t>
            </a:r>
            <a:endParaRPr lang="en-GB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93874" y="55098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608825" y="2917825"/>
            <a:ext cx="3192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tx2"/>
                </a:solidFill>
                <a:cs typeface="Calibri" panose="020F0502020204030204" pitchFamily="34" charset="0"/>
                <a:sym typeface="+mn-ea"/>
              </a:rPr>
              <a:t>Transfer Learning Based Classifier</a:t>
            </a:r>
          </a:p>
        </p:txBody>
      </p:sp>
      <p:cxnSp>
        <p:nvCxnSpPr>
          <p:cNvPr id="5" name="直接连接符 39"/>
          <p:cNvCxnSpPr/>
          <p:nvPr/>
        </p:nvCxnSpPr>
        <p:spPr>
          <a:xfrm>
            <a:off x="1700929" y="327107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527175" y="822960"/>
            <a:ext cx="123825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dirty="0"/>
              <a:t>On going work: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527175" y="3606165"/>
            <a:ext cx="10880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dirty="0"/>
              <a:t>Future work: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789304" y="1351893"/>
            <a:ext cx="8013173" cy="132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Used chest X-ray scan datasets from Kaggle</a:t>
            </a:r>
            <a:r>
              <a:rPr lang="en-GB" altLang="en-US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(</a:t>
            </a:r>
            <a:r>
              <a:rPr lang="en-US" altLang="zh-CN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5856 images</a:t>
            </a:r>
            <a:r>
              <a:rPr lang="en-GB" altLang="en-US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)</a:t>
            </a:r>
            <a:endParaRPr lang="en-US" altLang="zh-CN" sz="1800" dirty="0">
              <a:solidFill>
                <a:schemeClr val="accent5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Split data into training</a:t>
            </a:r>
            <a:r>
              <a:rPr lang="en-GB" altLang="en-US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(</a:t>
            </a:r>
            <a:r>
              <a:rPr lang="en-US" altLang="zh-CN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4099 images</a:t>
            </a:r>
            <a:r>
              <a:rPr lang="en-GB" altLang="en-US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)</a:t>
            </a:r>
            <a:r>
              <a:rPr lang="en-US" altLang="zh-CN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, validation</a:t>
            </a:r>
            <a:r>
              <a:rPr lang="en-GB" altLang="en-US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(</a:t>
            </a:r>
            <a:r>
              <a:rPr lang="en-US" altLang="zh-CN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878 images</a:t>
            </a:r>
            <a:r>
              <a:rPr lang="en-GB" altLang="en-US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)</a:t>
            </a:r>
            <a:r>
              <a:rPr lang="en-US" altLang="zh-CN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, and testing sets</a:t>
            </a:r>
            <a:r>
              <a:rPr lang="en-GB" altLang="en-US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(</a:t>
            </a:r>
            <a:r>
              <a:rPr lang="en-US" altLang="zh-CN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879 images</a:t>
            </a:r>
            <a:r>
              <a:rPr lang="en-GB" altLang="en-US" sz="1800" dirty="0">
                <a:solidFill>
                  <a:schemeClr val="accent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)</a:t>
            </a:r>
            <a:endParaRPr lang="en-US" altLang="zh-CN" sz="1800" dirty="0">
              <a:solidFill>
                <a:schemeClr val="accent5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789305" y="427990"/>
            <a:ext cx="2636520" cy="63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Data </a:t>
            </a:r>
            <a:r>
              <a:rPr lang="en-GB" altLang="zh-CN" sz="1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Set</a:t>
            </a:r>
            <a:endParaRPr lang="en-US" altLang="zh-CN" sz="1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/>
            <a:endParaRPr lang="en-US" altLang="zh-CN" sz="1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63394" y="71481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791210" y="699517"/>
            <a:ext cx="200533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Image preprocessing</a:t>
            </a: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791210" y="1286510"/>
            <a:ext cx="6587490" cy="69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altLang="zh-CN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</a:t>
            </a:r>
            <a:r>
              <a:rPr lang="en-US" altLang="zh-CN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mages resized into 100 x 100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Converted RGB to Gray Scale </a:t>
            </a:r>
          </a:p>
        </p:txBody>
      </p:sp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791210" y="2080895"/>
            <a:ext cx="200533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Data augmentation</a:t>
            </a:r>
          </a:p>
        </p:txBody>
      </p:sp>
      <p:sp>
        <p:nvSpPr>
          <p:cNvPr id="4" name="TextBox 94"/>
          <p:cNvSpPr txBox="1">
            <a:spLocks noChangeArrowheads="1"/>
          </p:cNvSpPr>
          <p:nvPr/>
        </p:nvSpPr>
        <p:spPr bwMode="auto">
          <a:xfrm>
            <a:off x="791210" y="2469515"/>
            <a:ext cx="6587490" cy="198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GB" altLang="en-US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Data augmentation is the processess of artifically increasing the size of a traning dataset. </a:t>
            </a:r>
          </a:p>
          <a:p>
            <a:pPr eaLnBrk="1" hangingPunct="1">
              <a:lnSpc>
                <a:spcPct val="150000"/>
              </a:lnSpc>
            </a:pPr>
            <a:endParaRPr lang="en-GB" altLang="en-US" sz="14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GB" altLang="en-US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Transformations: 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Random Flip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Rotation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Translation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98" y="1088137"/>
            <a:ext cx="335309" cy="12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98" y="2365247"/>
            <a:ext cx="335309" cy="121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340" y="1727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GB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Augmented</a:t>
            </a:r>
            <a:r>
              <a:rPr lang="en-GB" altLang="zh-CN" sz="12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GB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Images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99" y="539243"/>
            <a:ext cx="4123429" cy="4166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79" y="468323"/>
            <a:ext cx="335309" cy="121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660</Words>
  <Application>Microsoft Office PowerPoint</Application>
  <PresentationFormat>On-screen Show (16:9)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Abdul  Mutalib</cp:lastModifiedBy>
  <cp:revision>141</cp:revision>
  <dcterms:created xsi:type="dcterms:W3CDTF">2017-05-02T06:39:00Z</dcterms:created>
  <dcterms:modified xsi:type="dcterms:W3CDTF">2023-05-11T02:43:56Z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D32980842D374FF092BC93FAE444BEFB</vt:lpwstr>
  </property>
</Properties>
</file>