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ctiveX/activeX1.xml" ContentType="application/vnd.ms-office.activeX+xml"/>
  <Override PartName="/ppt/notesSlides/notesSlide4.xml" ContentType="application/vnd.openxmlformats-officedocument.presentationml.notesSlide+xml"/>
  <Override PartName="/ppt/activeX/activeX2.xml" ContentType="application/vnd.ms-office.activeX+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ctiveX/activeX3.xml" ContentType="application/vnd.ms-office.activeX+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ctiveX/activeX4.xml" ContentType="application/vnd.ms-office.activeX+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60" r:id="rId5"/>
    <p:sldId id="261" r:id="rId6"/>
    <p:sldId id="262" r:id="rId7"/>
    <p:sldId id="263" r:id="rId8"/>
    <p:sldId id="264" r:id="rId9"/>
    <p:sldId id="298" r:id="rId10"/>
    <p:sldId id="299" r:id="rId11"/>
    <p:sldId id="297" r:id="rId12"/>
    <p:sldId id="29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95" autoAdjust="0"/>
  </p:normalViewPr>
  <p:slideViewPr>
    <p:cSldViewPr>
      <p:cViewPr varScale="1">
        <p:scale>
          <a:sx n="70" d="100"/>
          <a:sy n="70" d="100"/>
        </p:scale>
        <p:origin x="-1771" y="-67"/>
      </p:cViewPr>
      <p:guideLst>
        <p:guide orient="horz" pos="2160"/>
        <p:guide pos="2880"/>
      </p:guideLst>
    </p:cSldViewPr>
  </p:slideViewPr>
  <p:notesTextViewPr>
    <p:cViewPr>
      <p:scale>
        <a:sx n="1" d="1"/>
        <a:sy n="1" d="1"/>
      </p:scale>
      <p:origin x="0" y="907"/>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C:\Users\Rinifisu\Documents\Unity\Nogic\プレゼン\動画\中間.mp4"/>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10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2798"/>
  <ax:ocxPr ax:name="_cy" ax:value="14248"/>
</ax:ocx>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C:\Users\Rinifisu\Documents\Unity\Nogic\プレゼン\動画\Nogic.mp4"/>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10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2798"/>
  <ax:ocxPr ax:name="_cy" ax:value="14248"/>
</ax:ocx>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C:\Users\Rinifisu\Documents\Unity\Nogic\プレゼン\動画\Festival.mp4"/>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10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2797"/>
  <ax:ocxPr ax:name="_cy" ax:value="14245"/>
</ax:ocx>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C:\Users\Rinifisu\Documents\Unity\Nogic\プレゼン\動画\Smoke.mp4"/>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10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2797"/>
  <ax:ocxPr ax:name="_cy" ax:value="14245"/>
</ax:ocx>
</file>

<file path=ppt/diagrams/_rels/data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iagrams/_rels/data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3BF5B6-F54E-4A8C-9AC0-4A54CBE699FD}" type="doc">
      <dgm:prSet loTypeId="urn:microsoft.com/office/officeart/2005/8/layout/default" loCatId="list" qsTypeId="urn:microsoft.com/office/officeart/2005/8/quickstyle/3d2" qsCatId="3D" csTypeId="urn:microsoft.com/office/officeart/2005/8/colors/colorful2" csCatId="colorful" phldr="1"/>
      <dgm:spPr/>
      <dgm:t>
        <a:bodyPr/>
        <a:lstStyle/>
        <a:p>
          <a:endParaRPr kumimoji="1" lang="ja-JP" altLang="en-US"/>
        </a:p>
      </dgm:t>
    </dgm:pt>
    <dgm:pt modelId="{DA2AE72B-2FFE-4670-A68B-6E882F4F62FC}">
      <dgm:prSet phldrT="[テキスト]" custT="1"/>
      <dgm:spPr/>
      <dgm:t>
        <a:bodyPr/>
        <a:lstStyle/>
        <a:p>
          <a:r>
            <a:rPr kumimoji="1" lang="ja-JP" altLang="en-US" sz="2800" dirty="0" smtClean="0"/>
            <a:t>「ジャンル」</a:t>
          </a:r>
          <a:endParaRPr kumimoji="1" lang="en-US" altLang="ja-JP" sz="2800" dirty="0" smtClean="0"/>
        </a:p>
        <a:p>
          <a:r>
            <a:rPr kumimoji="1" lang="ja-JP" altLang="en-US" sz="2800" dirty="0" smtClean="0"/>
            <a:t>３</a:t>
          </a:r>
          <a:r>
            <a:rPr kumimoji="1" lang="en-US" altLang="ja-JP" sz="2800" dirty="0" smtClean="0"/>
            <a:t>D</a:t>
          </a:r>
          <a:r>
            <a:rPr kumimoji="1" lang="ja-JP" altLang="en-US" sz="2800" dirty="0" smtClean="0"/>
            <a:t>パズルアクション</a:t>
          </a:r>
          <a:endParaRPr kumimoji="1" lang="ja-JP" altLang="en-US" sz="2800" dirty="0"/>
        </a:p>
      </dgm:t>
    </dgm:pt>
    <dgm:pt modelId="{D7B36357-0977-431C-8C8D-3DDBD55E07FC}" type="parTrans" cxnId="{CAC0EE7B-3A3C-438D-B20F-2C1D9381E8A7}">
      <dgm:prSet/>
      <dgm:spPr/>
      <dgm:t>
        <a:bodyPr/>
        <a:lstStyle/>
        <a:p>
          <a:endParaRPr kumimoji="1" lang="ja-JP" altLang="en-US" sz="2800"/>
        </a:p>
      </dgm:t>
    </dgm:pt>
    <dgm:pt modelId="{93D3311B-E580-4EE0-947D-2A6F5EACD2CB}" type="sibTrans" cxnId="{CAC0EE7B-3A3C-438D-B20F-2C1D9381E8A7}">
      <dgm:prSet/>
      <dgm:spPr/>
      <dgm:t>
        <a:bodyPr/>
        <a:lstStyle/>
        <a:p>
          <a:endParaRPr kumimoji="1" lang="ja-JP" altLang="en-US" sz="2800"/>
        </a:p>
      </dgm:t>
    </dgm:pt>
    <dgm:pt modelId="{AE3D94F6-BC55-4C76-8F68-429E599E8B60}">
      <dgm:prSet phldrT="[テキスト]" custT="1"/>
      <dgm:spPr/>
      <dgm:t>
        <a:bodyPr/>
        <a:lstStyle/>
        <a:p>
          <a:r>
            <a:rPr kumimoji="1" lang="ja-JP" altLang="en-US" sz="2800" dirty="0" smtClean="0"/>
            <a:t>「コンセプト」</a:t>
          </a:r>
          <a:endParaRPr kumimoji="1" lang="en-US" altLang="ja-JP" sz="2800" dirty="0" smtClean="0"/>
        </a:p>
        <a:p>
          <a:r>
            <a:rPr kumimoji="1" lang="ja-JP" altLang="en-US" sz="2800" dirty="0" smtClean="0"/>
            <a:t>攻撃をカスタマイズ</a:t>
          </a:r>
          <a:endParaRPr kumimoji="1" lang="ja-JP" altLang="en-US" sz="2800" dirty="0"/>
        </a:p>
      </dgm:t>
    </dgm:pt>
    <dgm:pt modelId="{B8A9EA63-938D-408D-B3BF-C26F56AC4EB8}" type="parTrans" cxnId="{4C14D3F6-4743-44AC-A0A1-2FB6D0744807}">
      <dgm:prSet/>
      <dgm:spPr/>
      <dgm:t>
        <a:bodyPr/>
        <a:lstStyle/>
        <a:p>
          <a:endParaRPr kumimoji="1" lang="ja-JP" altLang="en-US" sz="2800"/>
        </a:p>
      </dgm:t>
    </dgm:pt>
    <dgm:pt modelId="{56D447F0-0F04-4578-A568-498105B97C9C}" type="sibTrans" cxnId="{4C14D3F6-4743-44AC-A0A1-2FB6D0744807}">
      <dgm:prSet/>
      <dgm:spPr/>
      <dgm:t>
        <a:bodyPr/>
        <a:lstStyle/>
        <a:p>
          <a:endParaRPr kumimoji="1" lang="ja-JP" altLang="en-US" sz="2800"/>
        </a:p>
      </dgm:t>
    </dgm:pt>
    <dgm:pt modelId="{33F0ABBC-E3DC-45F1-8084-11F96AF7B07E}">
      <dgm:prSet phldrT="[テキスト]" custT="1"/>
      <dgm:spPr/>
      <dgm:t>
        <a:bodyPr/>
        <a:lstStyle/>
        <a:p>
          <a:r>
            <a:rPr kumimoji="1" lang="ja-JP" altLang="en-US" sz="2800" dirty="0" smtClean="0"/>
            <a:t>「プレイ人数」</a:t>
          </a:r>
          <a:endParaRPr kumimoji="1" lang="en-US" altLang="ja-JP" sz="2800" dirty="0" smtClean="0"/>
        </a:p>
        <a:p>
          <a:r>
            <a:rPr kumimoji="1" lang="ja-JP" altLang="en-US" sz="2800" dirty="0" smtClean="0"/>
            <a:t>２人</a:t>
          </a:r>
          <a:endParaRPr kumimoji="1" lang="ja-JP" altLang="en-US" sz="2800" dirty="0"/>
        </a:p>
      </dgm:t>
    </dgm:pt>
    <dgm:pt modelId="{D7CCB3DD-5271-48F4-AA2D-B6F3F5B1DE36}" type="parTrans" cxnId="{D593100A-63E5-498A-B5EF-A788B3316A71}">
      <dgm:prSet/>
      <dgm:spPr/>
      <dgm:t>
        <a:bodyPr/>
        <a:lstStyle/>
        <a:p>
          <a:endParaRPr kumimoji="1" lang="ja-JP" altLang="en-US" sz="2800"/>
        </a:p>
      </dgm:t>
    </dgm:pt>
    <dgm:pt modelId="{5ECB1B1C-AD26-46FD-80A0-D914A10D1145}" type="sibTrans" cxnId="{D593100A-63E5-498A-B5EF-A788B3316A71}">
      <dgm:prSet/>
      <dgm:spPr/>
      <dgm:t>
        <a:bodyPr/>
        <a:lstStyle/>
        <a:p>
          <a:endParaRPr kumimoji="1" lang="ja-JP" altLang="en-US" sz="2800"/>
        </a:p>
      </dgm:t>
    </dgm:pt>
    <dgm:pt modelId="{4656D7CF-BFE4-4B22-A197-4DCBE14F571E}">
      <dgm:prSet phldrT="[テキスト]" custT="1"/>
      <dgm:spPr/>
      <dgm:t>
        <a:bodyPr/>
        <a:lstStyle/>
        <a:p>
          <a:r>
            <a:rPr kumimoji="1" lang="ja-JP" altLang="en-US" sz="2800" dirty="0" smtClean="0"/>
            <a:t>「制作期間」</a:t>
          </a:r>
          <a:endParaRPr kumimoji="1" lang="en-US" altLang="ja-JP" sz="2800" dirty="0" smtClean="0"/>
        </a:p>
        <a:p>
          <a:r>
            <a:rPr kumimoji="1" lang="ja-JP" altLang="en-US" sz="2800" dirty="0" smtClean="0"/>
            <a:t>３ヵ月</a:t>
          </a:r>
          <a:endParaRPr kumimoji="1" lang="ja-JP" altLang="en-US" sz="2800" dirty="0"/>
        </a:p>
      </dgm:t>
    </dgm:pt>
    <dgm:pt modelId="{FD60DB87-F1C9-4F51-9559-C0D949BBE421}" type="parTrans" cxnId="{01035B61-C251-42B7-B7CC-373015491342}">
      <dgm:prSet/>
      <dgm:spPr/>
      <dgm:t>
        <a:bodyPr/>
        <a:lstStyle/>
        <a:p>
          <a:endParaRPr kumimoji="1" lang="ja-JP" altLang="en-US" sz="2800"/>
        </a:p>
      </dgm:t>
    </dgm:pt>
    <dgm:pt modelId="{3FCCBED9-3AEF-4098-8F63-79FFD8E32A1D}" type="sibTrans" cxnId="{01035B61-C251-42B7-B7CC-373015491342}">
      <dgm:prSet/>
      <dgm:spPr/>
      <dgm:t>
        <a:bodyPr/>
        <a:lstStyle/>
        <a:p>
          <a:endParaRPr kumimoji="1" lang="ja-JP" altLang="en-US" sz="2800"/>
        </a:p>
      </dgm:t>
    </dgm:pt>
    <dgm:pt modelId="{E7FC7E6A-3797-40C0-8030-961400443B0A}" type="pres">
      <dgm:prSet presAssocID="{D63BF5B6-F54E-4A8C-9AC0-4A54CBE699FD}" presName="diagram" presStyleCnt="0">
        <dgm:presLayoutVars>
          <dgm:dir/>
          <dgm:resizeHandles val="exact"/>
        </dgm:presLayoutVars>
      </dgm:prSet>
      <dgm:spPr/>
      <dgm:t>
        <a:bodyPr/>
        <a:lstStyle/>
        <a:p>
          <a:endParaRPr kumimoji="1" lang="ja-JP" altLang="en-US"/>
        </a:p>
      </dgm:t>
    </dgm:pt>
    <dgm:pt modelId="{F88A95B6-5612-4938-8715-64BC6C8C0F8F}" type="pres">
      <dgm:prSet presAssocID="{DA2AE72B-2FFE-4670-A68B-6E882F4F62FC}" presName="node" presStyleLbl="node1" presStyleIdx="0" presStyleCnt="4">
        <dgm:presLayoutVars>
          <dgm:bulletEnabled val="1"/>
        </dgm:presLayoutVars>
      </dgm:prSet>
      <dgm:spPr/>
      <dgm:t>
        <a:bodyPr/>
        <a:lstStyle/>
        <a:p>
          <a:endParaRPr kumimoji="1" lang="ja-JP" altLang="en-US"/>
        </a:p>
      </dgm:t>
    </dgm:pt>
    <dgm:pt modelId="{E4C48CC1-139C-4A4F-A955-258613B23AA3}" type="pres">
      <dgm:prSet presAssocID="{93D3311B-E580-4EE0-947D-2A6F5EACD2CB}" presName="sibTrans" presStyleCnt="0"/>
      <dgm:spPr/>
      <dgm:t>
        <a:bodyPr/>
        <a:lstStyle/>
        <a:p>
          <a:endParaRPr kumimoji="1" lang="ja-JP" altLang="en-US"/>
        </a:p>
      </dgm:t>
    </dgm:pt>
    <dgm:pt modelId="{AA6E677B-C50B-4E70-ADFB-D3C528C844E1}" type="pres">
      <dgm:prSet presAssocID="{AE3D94F6-BC55-4C76-8F68-429E599E8B60}" presName="node" presStyleLbl="node1" presStyleIdx="1" presStyleCnt="4">
        <dgm:presLayoutVars>
          <dgm:bulletEnabled val="1"/>
        </dgm:presLayoutVars>
      </dgm:prSet>
      <dgm:spPr/>
      <dgm:t>
        <a:bodyPr/>
        <a:lstStyle/>
        <a:p>
          <a:endParaRPr kumimoji="1" lang="ja-JP" altLang="en-US"/>
        </a:p>
      </dgm:t>
    </dgm:pt>
    <dgm:pt modelId="{47E20B1C-ADE9-498E-99A3-771F99172043}" type="pres">
      <dgm:prSet presAssocID="{56D447F0-0F04-4578-A568-498105B97C9C}" presName="sibTrans" presStyleCnt="0"/>
      <dgm:spPr/>
      <dgm:t>
        <a:bodyPr/>
        <a:lstStyle/>
        <a:p>
          <a:endParaRPr kumimoji="1" lang="ja-JP" altLang="en-US"/>
        </a:p>
      </dgm:t>
    </dgm:pt>
    <dgm:pt modelId="{0B20EE18-FB9E-4EE1-BAD0-F3ADF187A793}" type="pres">
      <dgm:prSet presAssocID="{33F0ABBC-E3DC-45F1-8084-11F96AF7B07E}" presName="node" presStyleLbl="node1" presStyleIdx="2" presStyleCnt="4">
        <dgm:presLayoutVars>
          <dgm:bulletEnabled val="1"/>
        </dgm:presLayoutVars>
      </dgm:prSet>
      <dgm:spPr/>
      <dgm:t>
        <a:bodyPr/>
        <a:lstStyle/>
        <a:p>
          <a:endParaRPr kumimoji="1" lang="ja-JP" altLang="en-US"/>
        </a:p>
      </dgm:t>
    </dgm:pt>
    <dgm:pt modelId="{DEC715E7-89D8-4293-9AF0-B46F31CF246B}" type="pres">
      <dgm:prSet presAssocID="{5ECB1B1C-AD26-46FD-80A0-D914A10D1145}" presName="sibTrans" presStyleCnt="0"/>
      <dgm:spPr/>
      <dgm:t>
        <a:bodyPr/>
        <a:lstStyle/>
        <a:p>
          <a:endParaRPr kumimoji="1" lang="ja-JP" altLang="en-US"/>
        </a:p>
      </dgm:t>
    </dgm:pt>
    <dgm:pt modelId="{13B90462-051A-45B1-B55D-B2D7F14FE6F9}" type="pres">
      <dgm:prSet presAssocID="{4656D7CF-BFE4-4B22-A197-4DCBE14F571E}" presName="node" presStyleLbl="node1" presStyleIdx="3" presStyleCnt="4">
        <dgm:presLayoutVars>
          <dgm:bulletEnabled val="1"/>
        </dgm:presLayoutVars>
      </dgm:prSet>
      <dgm:spPr/>
      <dgm:t>
        <a:bodyPr/>
        <a:lstStyle/>
        <a:p>
          <a:endParaRPr kumimoji="1" lang="ja-JP" altLang="en-US"/>
        </a:p>
      </dgm:t>
    </dgm:pt>
  </dgm:ptLst>
  <dgm:cxnLst>
    <dgm:cxn modelId="{CAC0EE7B-3A3C-438D-B20F-2C1D9381E8A7}" srcId="{D63BF5B6-F54E-4A8C-9AC0-4A54CBE699FD}" destId="{DA2AE72B-2FFE-4670-A68B-6E882F4F62FC}" srcOrd="0" destOrd="0" parTransId="{D7B36357-0977-431C-8C8D-3DDBD55E07FC}" sibTransId="{93D3311B-E580-4EE0-947D-2A6F5EACD2CB}"/>
    <dgm:cxn modelId="{D593100A-63E5-498A-B5EF-A788B3316A71}" srcId="{D63BF5B6-F54E-4A8C-9AC0-4A54CBE699FD}" destId="{33F0ABBC-E3DC-45F1-8084-11F96AF7B07E}" srcOrd="2" destOrd="0" parTransId="{D7CCB3DD-5271-48F4-AA2D-B6F3F5B1DE36}" sibTransId="{5ECB1B1C-AD26-46FD-80A0-D914A10D1145}"/>
    <dgm:cxn modelId="{6D83DB1B-062F-4DA8-8325-B0EABF3B169B}" type="presOf" srcId="{4656D7CF-BFE4-4B22-A197-4DCBE14F571E}" destId="{13B90462-051A-45B1-B55D-B2D7F14FE6F9}" srcOrd="0" destOrd="0" presId="urn:microsoft.com/office/officeart/2005/8/layout/default"/>
    <dgm:cxn modelId="{F128DFCC-A07A-45C0-AD04-8240506C573C}" type="presOf" srcId="{DA2AE72B-2FFE-4670-A68B-6E882F4F62FC}" destId="{F88A95B6-5612-4938-8715-64BC6C8C0F8F}" srcOrd="0" destOrd="0" presId="urn:microsoft.com/office/officeart/2005/8/layout/default"/>
    <dgm:cxn modelId="{37DD5E1F-8129-4C25-A103-293F66757D60}" type="presOf" srcId="{33F0ABBC-E3DC-45F1-8084-11F96AF7B07E}" destId="{0B20EE18-FB9E-4EE1-BAD0-F3ADF187A793}" srcOrd="0" destOrd="0" presId="urn:microsoft.com/office/officeart/2005/8/layout/default"/>
    <dgm:cxn modelId="{F608841A-A039-4DD3-8F8E-246340494FD1}" type="presOf" srcId="{AE3D94F6-BC55-4C76-8F68-429E599E8B60}" destId="{AA6E677B-C50B-4E70-ADFB-D3C528C844E1}" srcOrd="0" destOrd="0" presId="urn:microsoft.com/office/officeart/2005/8/layout/default"/>
    <dgm:cxn modelId="{4C14D3F6-4743-44AC-A0A1-2FB6D0744807}" srcId="{D63BF5B6-F54E-4A8C-9AC0-4A54CBE699FD}" destId="{AE3D94F6-BC55-4C76-8F68-429E599E8B60}" srcOrd="1" destOrd="0" parTransId="{B8A9EA63-938D-408D-B3BF-C26F56AC4EB8}" sibTransId="{56D447F0-0F04-4578-A568-498105B97C9C}"/>
    <dgm:cxn modelId="{1EE8BBD4-B070-4EDE-875E-8A296BEFA241}" type="presOf" srcId="{D63BF5B6-F54E-4A8C-9AC0-4A54CBE699FD}" destId="{E7FC7E6A-3797-40C0-8030-961400443B0A}" srcOrd="0" destOrd="0" presId="urn:microsoft.com/office/officeart/2005/8/layout/default"/>
    <dgm:cxn modelId="{01035B61-C251-42B7-B7CC-373015491342}" srcId="{D63BF5B6-F54E-4A8C-9AC0-4A54CBE699FD}" destId="{4656D7CF-BFE4-4B22-A197-4DCBE14F571E}" srcOrd="3" destOrd="0" parTransId="{FD60DB87-F1C9-4F51-9559-C0D949BBE421}" sibTransId="{3FCCBED9-3AEF-4098-8F63-79FFD8E32A1D}"/>
    <dgm:cxn modelId="{E6232280-7EAD-497E-A3CE-4DED42CCCB2B}" type="presParOf" srcId="{E7FC7E6A-3797-40C0-8030-961400443B0A}" destId="{F88A95B6-5612-4938-8715-64BC6C8C0F8F}" srcOrd="0" destOrd="0" presId="urn:microsoft.com/office/officeart/2005/8/layout/default"/>
    <dgm:cxn modelId="{5A860303-96A4-4393-BF52-01BBB60166FD}" type="presParOf" srcId="{E7FC7E6A-3797-40C0-8030-961400443B0A}" destId="{E4C48CC1-139C-4A4F-A955-258613B23AA3}" srcOrd="1" destOrd="0" presId="urn:microsoft.com/office/officeart/2005/8/layout/default"/>
    <dgm:cxn modelId="{E174D9E6-A720-4D4A-B250-E02ECF7A0FAD}" type="presParOf" srcId="{E7FC7E6A-3797-40C0-8030-961400443B0A}" destId="{AA6E677B-C50B-4E70-ADFB-D3C528C844E1}" srcOrd="2" destOrd="0" presId="urn:microsoft.com/office/officeart/2005/8/layout/default"/>
    <dgm:cxn modelId="{9DB95CB7-4AF8-44AF-945D-C0A9048DE30D}" type="presParOf" srcId="{E7FC7E6A-3797-40C0-8030-961400443B0A}" destId="{47E20B1C-ADE9-498E-99A3-771F99172043}" srcOrd="3" destOrd="0" presId="urn:microsoft.com/office/officeart/2005/8/layout/default"/>
    <dgm:cxn modelId="{EFA9D97A-A9F6-415D-9E9D-E2A1D7556A96}" type="presParOf" srcId="{E7FC7E6A-3797-40C0-8030-961400443B0A}" destId="{0B20EE18-FB9E-4EE1-BAD0-F3ADF187A793}" srcOrd="4" destOrd="0" presId="urn:microsoft.com/office/officeart/2005/8/layout/default"/>
    <dgm:cxn modelId="{AEF27E7B-DA79-42AB-9308-3441080DD866}" type="presParOf" srcId="{E7FC7E6A-3797-40C0-8030-961400443B0A}" destId="{DEC715E7-89D8-4293-9AF0-B46F31CF246B}" srcOrd="5" destOrd="0" presId="urn:microsoft.com/office/officeart/2005/8/layout/default"/>
    <dgm:cxn modelId="{41DE1AA0-246C-4C89-99E3-95D290BFC24C}" type="presParOf" srcId="{E7FC7E6A-3797-40C0-8030-961400443B0A}" destId="{13B90462-051A-45B1-B55D-B2D7F14FE6F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C9064A-9932-4BBA-859A-7FBC3328FE68}" type="doc">
      <dgm:prSet loTypeId="urn:microsoft.com/office/officeart/2005/8/layout/pList2" loCatId="list" qsTypeId="urn:microsoft.com/office/officeart/2005/8/quickstyle/simple1" qsCatId="simple" csTypeId="urn:microsoft.com/office/officeart/2005/8/colors/colorful1" csCatId="colorful" phldr="1"/>
      <dgm:spPr/>
    </dgm:pt>
    <dgm:pt modelId="{539024CC-1478-412E-BA1B-8396A853D633}">
      <dgm:prSet phldrT="[テキスト]" custT="1"/>
      <dgm:spPr/>
      <dgm:t>
        <a:bodyPr/>
        <a:lstStyle/>
        <a:p>
          <a:r>
            <a:rPr kumimoji="1" lang="ja-JP" altLang="en-US" sz="2800" dirty="0" smtClean="0"/>
            <a:t>ホールド</a:t>
          </a:r>
          <a:endParaRPr kumimoji="1" lang="en-US" altLang="ja-JP" sz="2800" dirty="0" smtClean="0"/>
        </a:p>
        <a:p>
          <a:endParaRPr kumimoji="1" lang="en-US" altLang="ja-JP" sz="2800" dirty="0" smtClean="0"/>
        </a:p>
        <a:p>
          <a:r>
            <a:rPr kumimoji="1" lang="ja-JP" altLang="en-US" sz="2800" dirty="0" smtClean="0"/>
            <a:t>ノードを長押し選択する手間が増える</a:t>
          </a:r>
          <a:endParaRPr kumimoji="1" lang="en-US" altLang="ja-JP" sz="2800" dirty="0" smtClean="0"/>
        </a:p>
      </dgm:t>
    </dgm:pt>
    <dgm:pt modelId="{E0C81FE2-8D7B-49DB-9D7D-52B6B38E1CC5}" type="parTrans" cxnId="{0AAA5C8A-5680-4344-BC7D-8DB73178DB29}">
      <dgm:prSet/>
      <dgm:spPr/>
      <dgm:t>
        <a:bodyPr/>
        <a:lstStyle/>
        <a:p>
          <a:endParaRPr kumimoji="1" lang="ja-JP" altLang="en-US"/>
        </a:p>
      </dgm:t>
    </dgm:pt>
    <dgm:pt modelId="{BE728A42-D195-4666-9A79-F59B4470680E}" type="sibTrans" cxnId="{0AAA5C8A-5680-4344-BC7D-8DB73178DB29}">
      <dgm:prSet/>
      <dgm:spPr/>
      <dgm:t>
        <a:bodyPr/>
        <a:lstStyle/>
        <a:p>
          <a:endParaRPr kumimoji="1" lang="ja-JP" altLang="en-US"/>
        </a:p>
      </dgm:t>
    </dgm:pt>
    <dgm:pt modelId="{FE8A01AD-F7D3-4E1C-8332-FE036F0ED2E7}">
      <dgm:prSet phldrT="[テキスト]" custT="1"/>
      <dgm:spPr/>
      <dgm:t>
        <a:bodyPr/>
        <a:lstStyle/>
        <a:p>
          <a:r>
            <a:rPr kumimoji="1" lang="ja-JP" altLang="en-US" sz="2800" dirty="0" smtClean="0"/>
            <a:t>フェスティバル</a:t>
          </a:r>
          <a:endParaRPr kumimoji="1" lang="en-US" altLang="ja-JP" sz="2800" dirty="0" smtClean="0"/>
        </a:p>
        <a:p>
          <a:endParaRPr kumimoji="1" lang="en-US" altLang="ja-JP" sz="2800" dirty="0" smtClean="0"/>
        </a:p>
        <a:p>
          <a:r>
            <a:rPr kumimoji="1" lang="ja-JP" altLang="en-US" sz="2800" dirty="0" smtClean="0"/>
            <a:t>紙吹雪や音符などのお祭り騒ぎ妨害</a:t>
          </a:r>
          <a:endParaRPr kumimoji="1" lang="en-US" altLang="ja-JP" sz="2800" dirty="0" smtClean="0"/>
        </a:p>
      </dgm:t>
    </dgm:pt>
    <dgm:pt modelId="{0D521F61-F4B1-4151-A16F-A94EC98F8153}" type="parTrans" cxnId="{8C9EB1B3-4A00-44BA-A508-BC793EE6D0AC}">
      <dgm:prSet/>
      <dgm:spPr/>
      <dgm:t>
        <a:bodyPr/>
        <a:lstStyle/>
        <a:p>
          <a:endParaRPr kumimoji="1" lang="ja-JP" altLang="en-US"/>
        </a:p>
      </dgm:t>
    </dgm:pt>
    <dgm:pt modelId="{F5BD8597-C7BB-492A-AECD-45C91A55920B}" type="sibTrans" cxnId="{8C9EB1B3-4A00-44BA-A508-BC793EE6D0AC}">
      <dgm:prSet/>
      <dgm:spPr/>
      <dgm:t>
        <a:bodyPr/>
        <a:lstStyle/>
        <a:p>
          <a:endParaRPr kumimoji="1" lang="ja-JP" altLang="en-US"/>
        </a:p>
      </dgm:t>
    </dgm:pt>
    <dgm:pt modelId="{D4898671-BBB1-431E-A5F5-E28DF8C4413F}" type="pres">
      <dgm:prSet presAssocID="{23C9064A-9932-4BBA-859A-7FBC3328FE68}" presName="Name0" presStyleCnt="0">
        <dgm:presLayoutVars>
          <dgm:dir/>
          <dgm:resizeHandles val="exact"/>
        </dgm:presLayoutVars>
      </dgm:prSet>
      <dgm:spPr/>
    </dgm:pt>
    <dgm:pt modelId="{FA256960-A758-4D5F-BCDA-F496A77645AA}" type="pres">
      <dgm:prSet presAssocID="{23C9064A-9932-4BBA-859A-7FBC3328FE68}" presName="bkgdShp" presStyleLbl="alignAccFollowNode1" presStyleIdx="0" presStyleCnt="1" custLinFactNeighborX="-669" custLinFactNeighborY="-3419"/>
      <dgm:spPr/>
    </dgm:pt>
    <dgm:pt modelId="{45337FB8-9AEF-40D4-A799-97DAE46DD6B8}" type="pres">
      <dgm:prSet presAssocID="{23C9064A-9932-4BBA-859A-7FBC3328FE68}" presName="linComp" presStyleCnt="0"/>
      <dgm:spPr/>
    </dgm:pt>
    <dgm:pt modelId="{54070BE1-DF83-48C7-BE34-7CCC19C0CE5B}" type="pres">
      <dgm:prSet presAssocID="{539024CC-1478-412E-BA1B-8396A853D633}" presName="compNode" presStyleCnt="0"/>
      <dgm:spPr/>
    </dgm:pt>
    <dgm:pt modelId="{222EB681-34AE-4951-ADE8-13FC11316E2E}" type="pres">
      <dgm:prSet presAssocID="{539024CC-1478-412E-BA1B-8396A853D633}" presName="node" presStyleLbl="node1" presStyleIdx="0" presStyleCnt="2">
        <dgm:presLayoutVars>
          <dgm:bulletEnabled val="1"/>
        </dgm:presLayoutVars>
      </dgm:prSet>
      <dgm:spPr/>
      <dgm:t>
        <a:bodyPr/>
        <a:lstStyle/>
        <a:p>
          <a:endParaRPr kumimoji="1" lang="ja-JP" altLang="en-US"/>
        </a:p>
      </dgm:t>
    </dgm:pt>
    <dgm:pt modelId="{E4DF268D-D861-410C-8BA7-D308054897F5}" type="pres">
      <dgm:prSet presAssocID="{539024CC-1478-412E-BA1B-8396A853D633}" presName="invisiNode" presStyleLbl="node1" presStyleIdx="0" presStyleCnt="2"/>
      <dgm:spPr/>
    </dgm:pt>
    <dgm:pt modelId="{50A0E703-5A48-4B28-968A-B8EA3E94915F}" type="pres">
      <dgm:prSet presAssocID="{539024CC-1478-412E-BA1B-8396A853D633}" presName="imagNod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pt>
    <dgm:pt modelId="{C9163141-DEA8-480E-8919-FF9980782EB1}" type="pres">
      <dgm:prSet presAssocID="{BE728A42-D195-4666-9A79-F59B4470680E}" presName="sibTrans" presStyleLbl="sibTrans2D1" presStyleIdx="0" presStyleCnt="0"/>
      <dgm:spPr/>
      <dgm:t>
        <a:bodyPr/>
        <a:lstStyle/>
        <a:p>
          <a:endParaRPr kumimoji="1" lang="ja-JP" altLang="en-US"/>
        </a:p>
      </dgm:t>
    </dgm:pt>
    <dgm:pt modelId="{3EBA4B17-67FB-4B4E-8C3E-5260F21527CC}" type="pres">
      <dgm:prSet presAssocID="{FE8A01AD-F7D3-4E1C-8332-FE036F0ED2E7}" presName="compNode" presStyleCnt="0"/>
      <dgm:spPr/>
    </dgm:pt>
    <dgm:pt modelId="{CFC32893-750B-49D2-A855-80BCFE9F1475}" type="pres">
      <dgm:prSet presAssocID="{FE8A01AD-F7D3-4E1C-8332-FE036F0ED2E7}" presName="node" presStyleLbl="node1" presStyleIdx="1" presStyleCnt="2">
        <dgm:presLayoutVars>
          <dgm:bulletEnabled val="1"/>
        </dgm:presLayoutVars>
      </dgm:prSet>
      <dgm:spPr/>
      <dgm:t>
        <a:bodyPr/>
        <a:lstStyle/>
        <a:p>
          <a:endParaRPr kumimoji="1" lang="ja-JP" altLang="en-US"/>
        </a:p>
      </dgm:t>
    </dgm:pt>
    <dgm:pt modelId="{88AB1BC1-3668-431B-AE6D-6030FDC88263}" type="pres">
      <dgm:prSet presAssocID="{FE8A01AD-F7D3-4E1C-8332-FE036F0ED2E7}" presName="invisiNode" presStyleLbl="node1" presStyleIdx="1" presStyleCnt="2"/>
      <dgm:spPr/>
    </dgm:pt>
    <dgm:pt modelId="{11C5B782-B711-407D-BD0C-6121D1E38052}" type="pres">
      <dgm:prSet presAssocID="{FE8A01AD-F7D3-4E1C-8332-FE036F0ED2E7}" presName="imagNod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Lst>
  <dgm:cxnLst>
    <dgm:cxn modelId="{42F76CC1-CDCB-4DD5-B147-23D56D504BD8}" type="presOf" srcId="{FE8A01AD-F7D3-4E1C-8332-FE036F0ED2E7}" destId="{CFC32893-750B-49D2-A855-80BCFE9F1475}" srcOrd="0" destOrd="0" presId="urn:microsoft.com/office/officeart/2005/8/layout/pList2"/>
    <dgm:cxn modelId="{1E3318DE-A08A-43F3-BC78-1A1F90E5D96A}" type="presOf" srcId="{539024CC-1478-412E-BA1B-8396A853D633}" destId="{222EB681-34AE-4951-ADE8-13FC11316E2E}" srcOrd="0" destOrd="0" presId="urn:microsoft.com/office/officeart/2005/8/layout/pList2"/>
    <dgm:cxn modelId="{85DCF52B-1C06-438C-8918-67BEDC3768CC}" type="presOf" srcId="{BE728A42-D195-4666-9A79-F59B4470680E}" destId="{C9163141-DEA8-480E-8919-FF9980782EB1}" srcOrd="0" destOrd="0" presId="urn:microsoft.com/office/officeart/2005/8/layout/pList2"/>
    <dgm:cxn modelId="{4FE2F56F-E12E-454D-9770-06A2F2C282FB}" type="presOf" srcId="{23C9064A-9932-4BBA-859A-7FBC3328FE68}" destId="{D4898671-BBB1-431E-A5F5-E28DF8C4413F}" srcOrd="0" destOrd="0" presId="urn:microsoft.com/office/officeart/2005/8/layout/pList2"/>
    <dgm:cxn modelId="{8C9EB1B3-4A00-44BA-A508-BC793EE6D0AC}" srcId="{23C9064A-9932-4BBA-859A-7FBC3328FE68}" destId="{FE8A01AD-F7D3-4E1C-8332-FE036F0ED2E7}" srcOrd="1" destOrd="0" parTransId="{0D521F61-F4B1-4151-A16F-A94EC98F8153}" sibTransId="{F5BD8597-C7BB-492A-AECD-45C91A55920B}"/>
    <dgm:cxn modelId="{0AAA5C8A-5680-4344-BC7D-8DB73178DB29}" srcId="{23C9064A-9932-4BBA-859A-7FBC3328FE68}" destId="{539024CC-1478-412E-BA1B-8396A853D633}" srcOrd="0" destOrd="0" parTransId="{E0C81FE2-8D7B-49DB-9D7D-52B6B38E1CC5}" sibTransId="{BE728A42-D195-4666-9A79-F59B4470680E}"/>
    <dgm:cxn modelId="{D50F2D38-2FDD-4AA3-B7B6-53D6DD5F42DF}" type="presParOf" srcId="{D4898671-BBB1-431E-A5F5-E28DF8C4413F}" destId="{FA256960-A758-4D5F-BCDA-F496A77645AA}" srcOrd="0" destOrd="0" presId="urn:microsoft.com/office/officeart/2005/8/layout/pList2"/>
    <dgm:cxn modelId="{5EF59DA6-DAFB-450A-A38C-0184E57B383A}" type="presParOf" srcId="{D4898671-BBB1-431E-A5F5-E28DF8C4413F}" destId="{45337FB8-9AEF-40D4-A799-97DAE46DD6B8}" srcOrd="1" destOrd="0" presId="urn:microsoft.com/office/officeart/2005/8/layout/pList2"/>
    <dgm:cxn modelId="{4589CD95-18E9-468A-A0E5-8025B1854F46}" type="presParOf" srcId="{45337FB8-9AEF-40D4-A799-97DAE46DD6B8}" destId="{54070BE1-DF83-48C7-BE34-7CCC19C0CE5B}" srcOrd="0" destOrd="0" presId="urn:microsoft.com/office/officeart/2005/8/layout/pList2"/>
    <dgm:cxn modelId="{AFA9EF64-398A-43FB-97C6-8CB69F6FFC68}" type="presParOf" srcId="{54070BE1-DF83-48C7-BE34-7CCC19C0CE5B}" destId="{222EB681-34AE-4951-ADE8-13FC11316E2E}" srcOrd="0" destOrd="0" presId="urn:microsoft.com/office/officeart/2005/8/layout/pList2"/>
    <dgm:cxn modelId="{5A9863D1-26D0-4F3B-910B-8219C739EB84}" type="presParOf" srcId="{54070BE1-DF83-48C7-BE34-7CCC19C0CE5B}" destId="{E4DF268D-D861-410C-8BA7-D308054897F5}" srcOrd="1" destOrd="0" presId="urn:microsoft.com/office/officeart/2005/8/layout/pList2"/>
    <dgm:cxn modelId="{9366641D-A67E-4CF5-92E1-6C1DD70F350A}" type="presParOf" srcId="{54070BE1-DF83-48C7-BE34-7CCC19C0CE5B}" destId="{50A0E703-5A48-4B28-968A-B8EA3E94915F}" srcOrd="2" destOrd="0" presId="urn:microsoft.com/office/officeart/2005/8/layout/pList2"/>
    <dgm:cxn modelId="{22657489-ED44-4AAF-9C76-CFD75FAF861D}" type="presParOf" srcId="{45337FB8-9AEF-40D4-A799-97DAE46DD6B8}" destId="{C9163141-DEA8-480E-8919-FF9980782EB1}" srcOrd="1" destOrd="0" presId="urn:microsoft.com/office/officeart/2005/8/layout/pList2"/>
    <dgm:cxn modelId="{0BF8761A-5247-40F8-AB4E-34B00D98CCFF}" type="presParOf" srcId="{45337FB8-9AEF-40D4-A799-97DAE46DD6B8}" destId="{3EBA4B17-67FB-4B4E-8C3E-5260F21527CC}" srcOrd="2" destOrd="0" presId="urn:microsoft.com/office/officeart/2005/8/layout/pList2"/>
    <dgm:cxn modelId="{8428279C-E0B1-430A-A938-EDE7AF0FFAA2}" type="presParOf" srcId="{3EBA4B17-67FB-4B4E-8C3E-5260F21527CC}" destId="{CFC32893-750B-49D2-A855-80BCFE9F1475}" srcOrd="0" destOrd="0" presId="urn:microsoft.com/office/officeart/2005/8/layout/pList2"/>
    <dgm:cxn modelId="{0235BE62-F1EE-48D9-9D62-01CEE38C251D}" type="presParOf" srcId="{3EBA4B17-67FB-4B4E-8C3E-5260F21527CC}" destId="{88AB1BC1-3668-431B-AE6D-6030FDC88263}" srcOrd="1" destOrd="0" presId="urn:microsoft.com/office/officeart/2005/8/layout/pList2"/>
    <dgm:cxn modelId="{6DBE5547-3EFB-420A-AFBE-A5F7D0B37EC8}" type="presParOf" srcId="{3EBA4B17-67FB-4B4E-8C3E-5260F21527CC}" destId="{11C5B782-B711-407D-BD0C-6121D1E38052}"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C9064A-9932-4BBA-859A-7FBC3328FE68}" type="doc">
      <dgm:prSet loTypeId="urn:microsoft.com/office/officeart/2005/8/layout/pList2" loCatId="list" qsTypeId="urn:microsoft.com/office/officeart/2005/8/quickstyle/simple1" qsCatId="simple" csTypeId="urn:microsoft.com/office/officeart/2005/8/colors/colorful1" csCatId="colorful" phldr="1"/>
      <dgm:spPr/>
    </dgm:pt>
    <dgm:pt modelId="{539024CC-1478-412E-BA1B-8396A853D633}">
      <dgm:prSet phldrT="[テキスト]" custT="1"/>
      <dgm:spPr/>
      <dgm:t>
        <a:bodyPr/>
        <a:lstStyle/>
        <a:p>
          <a:r>
            <a:rPr kumimoji="1" lang="ja-JP" altLang="en-US" sz="2800" dirty="0" smtClean="0"/>
            <a:t>カオス</a:t>
          </a:r>
          <a:endParaRPr kumimoji="1" lang="en-US" altLang="ja-JP" sz="2800" dirty="0" smtClean="0"/>
        </a:p>
        <a:p>
          <a:endParaRPr kumimoji="1" lang="en-US" altLang="ja-JP" sz="2800" dirty="0" smtClean="0"/>
        </a:p>
        <a:p>
          <a:r>
            <a:rPr kumimoji="1" lang="ja-JP" altLang="en-US" sz="2800" dirty="0" smtClean="0"/>
            <a:t>ノードが様々な方向に動き回る選択妨害</a:t>
          </a:r>
          <a:endParaRPr kumimoji="1" lang="en-US" altLang="ja-JP" sz="2800" dirty="0" smtClean="0"/>
        </a:p>
      </dgm:t>
    </dgm:pt>
    <dgm:pt modelId="{E0C81FE2-8D7B-49DB-9D7D-52B6B38E1CC5}" type="parTrans" cxnId="{0AAA5C8A-5680-4344-BC7D-8DB73178DB29}">
      <dgm:prSet/>
      <dgm:spPr/>
      <dgm:t>
        <a:bodyPr/>
        <a:lstStyle/>
        <a:p>
          <a:endParaRPr kumimoji="1" lang="ja-JP" altLang="en-US"/>
        </a:p>
      </dgm:t>
    </dgm:pt>
    <dgm:pt modelId="{BE728A42-D195-4666-9A79-F59B4470680E}" type="sibTrans" cxnId="{0AAA5C8A-5680-4344-BC7D-8DB73178DB29}">
      <dgm:prSet/>
      <dgm:spPr/>
      <dgm:t>
        <a:bodyPr/>
        <a:lstStyle/>
        <a:p>
          <a:endParaRPr kumimoji="1" lang="ja-JP" altLang="en-US"/>
        </a:p>
      </dgm:t>
    </dgm:pt>
    <dgm:pt modelId="{FE8A01AD-F7D3-4E1C-8332-FE036F0ED2E7}">
      <dgm:prSet phldrT="[テキスト]" custT="1"/>
      <dgm:spPr/>
      <dgm:t>
        <a:bodyPr/>
        <a:lstStyle/>
        <a:p>
          <a:r>
            <a:rPr kumimoji="1" lang="ja-JP" altLang="en-US" sz="2800" dirty="0" smtClean="0"/>
            <a:t>スモーク</a:t>
          </a:r>
          <a:endParaRPr kumimoji="1" lang="en-US" altLang="ja-JP" sz="2800" dirty="0" smtClean="0"/>
        </a:p>
        <a:p>
          <a:endParaRPr kumimoji="1" lang="en-US" altLang="ja-JP" sz="2800" dirty="0" smtClean="0"/>
        </a:p>
        <a:p>
          <a:r>
            <a:rPr kumimoji="1" lang="ja-JP" altLang="en-US" sz="2800" dirty="0" smtClean="0"/>
            <a:t>煙で視界を悪くされ選択効率が落ちる</a:t>
          </a:r>
          <a:endParaRPr kumimoji="1" lang="en-US" altLang="ja-JP" sz="2800" dirty="0" smtClean="0"/>
        </a:p>
      </dgm:t>
    </dgm:pt>
    <dgm:pt modelId="{0D521F61-F4B1-4151-A16F-A94EC98F8153}" type="parTrans" cxnId="{8C9EB1B3-4A00-44BA-A508-BC793EE6D0AC}">
      <dgm:prSet/>
      <dgm:spPr/>
      <dgm:t>
        <a:bodyPr/>
        <a:lstStyle/>
        <a:p>
          <a:endParaRPr kumimoji="1" lang="ja-JP" altLang="en-US"/>
        </a:p>
      </dgm:t>
    </dgm:pt>
    <dgm:pt modelId="{F5BD8597-C7BB-492A-AECD-45C91A55920B}" type="sibTrans" cxnId="{8C9EB1B3-4A00-44BA-A508-BC793EE6D0AC}">
      <dgm:prSet/>
      <dgm:spPr/>
      <dgm:t>
        <a:bodyPr/>
        <a:lstStyle/>
        <a:p>
          <a:endParaRPr kumimoji="1" lang="ja-JP" altLang="en-US"/>
        </a:p>
      </dgm:t>
    </dgm:pt>
    <dgm:pt modelId="{D4898671-BBB1-431E-A5F5-E28DF8C4413F}" type="pres">
      <dgm:prSet presAssocID="{23C9064A-9932-4BBA-859A-7FBC3328FE68}" presName="Name0" presStyleCnt="0">
        <dgm:presLayoutVars>
          <dgm:dir/>
          <dgm:resizeHandles val="exact"/>
        </dgm:presLayoutVars>
      </dgm:prSet>
      <dgm:spPr/>
    </dgm:pt>
    <dgm:pt modelId="{FA256960-A758-4D5F-BCDA-F496A77645AA}" type="pres">
      <dgm:prSet presAssocID="{23C9064A-9932-4BBA-859A-7FBC3328FE68}" presName="bkgdShp" presStyleLbl="alignAccFollowNode1" presStyleIdx="0" presStyleCnt="1" custLinFactNeighborX="-669" custLinFactNeighborY="-3419"/>
      <dgm:spPr/>
    </dgm:pt>
    <dgm:pt modelId="{45337FB8-9AEF-40D4-A799-97DAE46DD6B8}" type="pres">
      <dgm:prSet presAssocID="{23C9064A-9932-4BBA-859A-7FBC3328FE68}" presName="linComp" presStyleCnt="0"/>
      <dgm:spPr/>
    </dgm:pt>
    <dgm:pt modelId="{54070BE1-DF83-48C7-BE34-7CCC19C0CE5B}" type="pres">
      <dgm:prSet presAssocID="{539024CC-1478-412E-BA1B-8396A853D633}" presName="compNode" presStyleCnt="0"/>
      <dgm:spPr/>
    </dgm:pt>
    <dgm:pt modelId="{222EB681-34AE-4951-ADE8-13FC11316E2E}" type="pres">
      <dgm:prSet presAssocID="{539024CC-1478-412E-BA1B-8396A853D633}" presName="node" presStyleLbl="node1" presStyleIdx="0" presStyleCnt="2">
        <dgm:presLayoutVars>
          <dgm:bulletEnabled val="1"/>
        </dgm:presLayoutVars>
      </dgm:prSet>
      <dgm:spPr/>
      <dgm:t>
        <a:bodyPr/>
        <a:lstStyle/>
        <a:p>
          <a:endParaRPr kumimoji="1" lang="ja-JP" altLang="en-US"/>
        </a:p>
      </dgm:t>
    </dgm:pt>
    <dgm:pt modelId="{E4DF268D-D861-410C-8BA7-D308054897F5}" type="pres">
      <dgm:prSet presAssocID="{539024CC-1478-412E-BA1B-8396A853D633}" presName="invisiNode" presStyleLbl="node1" presStyleIdx="0" presStyleCnt="2"/>
      <dgm:spPr/>
    </dgm:pt>
    <dgm:pt modelId="{50A0E703-5A48-4B28-968A-B8EA3E94915F}" type="pres">
      <dgm:prSet presAssocID="{539024CC-1478-412E-BA1B-8396A853D633}" presName="imagNod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pt>
    <dgm:pt modelId="{C9163141-DEA8-480E-8919-FF9980782EB1}" type="pres">
      <dgm:prSet presAssocID="{BE728A42-D195-4666-9A79-F59B4470680E}" presName="sibTrans" presStyleLbl="sibTrans2D1" presStyleIdx="0" presStyleCnt="0"/>
      <dgm:spPr/>
      <dgm:t>
        <a:bodyPr/>
        <a:lstStyle/>
        <a:p>
          <a:endParaRPr kumimoji="1" lang="ja-JP" altLang="en-US"/>
        </a:p>
      </dgm:t>
    </dgm:pt>
    <dgm:pt modelId="{3EBA4B17-67FB-4B4E-8C3E-5260F21527CC}" type="pres">
      <dgm:prSet presAssocID="{FE8A01AD-F7D3-4E1C-8332-FE036F0ED2E7}" presName="compNode" presStyleCnt="0"/>
      <dgm:spPr/>
    </dgm:pt>
    <dgm:pt modelId="{CFC32893-750B-49D2-A855-80BCFE9F1475}" type="pres">
      <dgm:prSet presAssocID="{FE8A01AD-F7D3-4E1C-8332-FE036F0ED2E7}" presName="node" presStyleLbl="node1" presStyleIdx="1" presStyleCnt="2">
        <dgm:presLayoutVars>
          <dgm:bulletEnabled val="1"/>
        </dgm:presLayoutVars>
      </dgm:prSet>
      <dgm:spPr/>
      <dgm:t>
        <a:bodyPr/>
        <a:lstStyle/>
        <a:p>
          <a:endParaRPr kumimoji="1" lang="ja-JP" altLang="en-US"/>
        </a:p>
      </dgm:t>
    </dgm:pt>
    <dgm:pt modelId="{88AB1BC1-3668-431B-AE6D-6030FDC88263}" type="pres">
      <dgm:prSet presAssocID="{FE8A01AD-F7D3-4E1C-8332-FE036F0ED2E7}" presName="invisiNode" presStyleLbl="node1" presStyleIdx="1" presStyleCnt="2"/>
      <dgm:spPr/>
    </dgm:pt>
    <dgm:pt modelId="{11C5B782-B711-407D-BD0C-6121D1E38052}" type="pres">
      <dgm:prSet presAssocID="{FE8A01AD-F7D3-4E1C-8332-FE036F0ED2E7}" presName="imagNod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Lst>
  <dgm:cxnLst>
    <dgm:cxn modelId="{4F100317-D620-4854-ADAB-5BD024E4B9D7}" type="presOf" srcId="{BE728A42-D195-4666-9A79-F59B4470680E}" destId="{C9163141-DEA8-480E-8919-FF9980782EB1}" srcOrd="0" destOrd="0" presId="urn:microsoft.com/office/officeart/2005/8/layout/pList2"/>
    <dgm:cxn modelId="{41AEF5F5-6519-4B5B-93D2-FCC49A71A8C5}" type="presOf" srcId="{539024CC-1478-412E-BA1B-8396A853D633}" destId="{222EB681-34AE-4951-ADE8-13FC11316E2E}" srcOrd="0" destOrd="0" presId="urn:microsoft.com/office/officeart/2005/8/layout/pList2"/>
    <dgm:cxn modelId="{738A8F47-DC33-43F0-9D58-0D00665E7BC5}" type="presOf" srcId="{FE8A01AD-F7D3-4E1C-8332-FE036F0ED2E7}" destId="{CFC32893-750B-49D2-A855-80BCFE9F1475}" srcOrd="0" destOrd="0" presId="urn:microsoft.com/office/officeart/2005/8/layout/pList2"/>
    <dgm:cxn modelId="{24861F89-8A43-4A1F-99B2-2DF20B372EDA}" type="presOf" srcId="{23C9064A-9932-4BBA-859A-7FBC3328FE68}" destId="{D4898671-BBB1-431E-A5F5-E28DF8C4413F}" srcOrd="0" destOrd="0" presId="urn:microsoft.com/office/officeart/2005/8/layout/pList2"/>
    <dgm:cxn modelId="{8C9EB1B3-4A00-44BA-A508-BC793EE6D0AC}" srcId="{23C9064A-9932-4BBA-859A-7FBC3328FE68}" destId="{FE8A01AD-F7D3-4E1C-8332-FE036F0ED2E7}" srcOrd="1" destOrd="0" parTransId="{0D521F61-F4B1-4151-A16F-A94EC98F8153}" sibTransId="{F5BD8597-C7BB-492A-AECD-45C91A55920B}"/>
    <dgm:cxn modelId="{0AAA5C8A-5680-4344-BC7D-8DB73178DB29}" srcId="{23C9064A-9932-4BBA-859A-7FBC3328FE68}" destId="{539024CC-1478-412E-BA1B-8396A853D633}" srcOrd="0" destOrd="0" parTransId="{E0C81FE2-8D7B-49DB-9D7D-52B6B38E1CC5}" sibTransId="{BE728A42-D195-4666-9A79-F59B4470680E}"/>
    <dgm:cxn modelId="{25A4223F-79AF-4176-BF8E-03BA2A64DE5D}" type="presParOf" srcId="{D4898671-BBB1-431E-A5F5-E28DF8C4413F}" destId="{FA256960-A758-4D5F-BCDA-F496A77645AA}" srcOrd="0" destOrd="0" presId="urn:microsoft.com/office/officeart/2005/8/layout/pList2"/>
    <dgm:cxn modelId="{521475EA-875F-4233-A216-EB050AD537FC}" type="presParOf" srcId="{D4898671-BBB1-431E-A5F5-E28DF8C4413F}" destId="{45337FB8-9AEF-40D4-A799-97DAE46DD6B8}" srcOrd="1" destOrd="0" presId="urn:microsoft.com/office/officeart/2005/8/layout/pList2"/>
    <dgm:cxn modelId="{DBE85451-A6E8-4180-9C10-6EE67B7B7E9A}" type="presParOf" srcId="{45337FB8-9AEF-40D4-A799-97DAE46DD6B8}" destId="{54070BE1-DF83-48C7-BE34-7CCC19C0CE5B}" srcOrd="0" destOrd="0" presId="urn:microsoft.com/office/officeart/2005/8/layout/pList2"/>
    <dgm:cxn modelId="{D47D3CDA-1269-4D18-9300-3FA9F6E9C1D6}" type="presParOf" srcId="{54070BE1-DF83-48C7-BE34-7CCC19C0CE5B}" destId="{222EB681-34AE-4951-ADE8-13FC11316E2E}" srcOrd="0" destOrd="0" presId="urn:microsoft.com/office/officeart/2005/8/layout/pList2"/>
    <dgm:cxn modelId="{00B6DAFD-B916-43F2-BC0D-BBA4966737D9}" type="presParOf" srcId="{54070BE1-DF83-48C7-BE34-7CCC19C0CE5B}" destId="{E4DF268D-D861-410C-8BA7-D308054897F5}" srcOrd="1" destOrd="0" presId="urn:microsoft.com/office/officeart/2005/8/layout/pList2"/>
    <dgm:cxn modelId="{73003175-854E-4784-9746-4E4AB3647CB3}" type="presParOf" srcId="{54070BE1-DF83-48C7-BE34-7CCC19C0CE5B}" destId="{50A0E703-5A48-4B28-968A-B8EA3E94915F}" srcOrd="2" destOrd="0" presId="urn:microsoft.com/office/officeart/2005/8/layout/pList2"/>
    <dgm:cxn modelId="{CE308F3B-9DFA-4CDD-8735-3A1A35251779}" type="presParOf" srcId="{45337FB8-9AEF-40D4-A799-97DAE46DD6B8}" destId="{C9163141-DEA8-480E-8919-FF9980782EB1}" srcOrd="1" destOrd="0" presId="urn:microsoft.com/office/officeart/2005/8/layout/pList2"/>
    <dgm:cxn modelId="{AF59E197-B647-40DB-BE6E-473E2279243B}" type="presParOf" srcId="{45337FB8-9AEF-40D4-A799-97DAE46DD6B8}" destId="{3EBA4B17-67FB-4B4E-8C3E-5260F21527CC}" srcOrd="2" destOrd="0" presId="urn:microsoft.com/office/officeart/2005/8/layout/pList2"/>
    <dgm:cxn modelId="{A8661075-B613-4897-8979-88CD92A0F7B0}" type="presParOf" srcId="{3EBA4B17-67FB-4B4E-8C3E-5260F21527CC}" destId="{CFC32893-750B-49D2-A855-80BCFE9F1475}" srcOrd="0" destOrd="0" presId="urn:microsoft.com/office/officeart/2005/8/layout/pList2"/>
    <dgm:cxn modelId="{5AF31AC2-246B-4CA8-8DD7-D7E4078CED55}" type="presParOf" srcId="{3EBA4B17-67FB-4B4E-8C3E-5260F21527CC}" destId="{88AB1BC1-3668-431B-AE6D-6030FDC88263}" srcOrd="1" destOrd="0" presId="urn:microsoft.com/office/officeart/2005/8/layout/pList2"/>
    <dgm:cxn modelId="{88D52EC8-3F87-4868-815C-197FF6FD0A28}" type="presParOf" srcId="{3EBA4B17-67FB-4B4E-8C3E-5260F21527CC}" destId="{11C5B782-B711-407D-BD0C-6121D1E38052}"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A95B6-5612-4938-8715-64BC6C8C0F8F}">
      <dsp:nvSpPr>
        <dsp:cNvPr id="0" name=""/>
        <dsp:cNvSpPr/>
      </dsp:nvSpPr>
      <dsp:spPr>
        <a:xfrm>
          <a:off x="460905" y="1047"/>
          <a:ext cx="3479899" cy="208793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「ジャンル」</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３</a:t>
          </a:r>
          <a:r>
            <a:rPr kumimoji="1" lang="en-US" altLang="ja-JP" sz="2800" kern="1200" dirty="0" smtClean="0"/>
            <a:t>D</a:t>
          </a:r>
          <a:r>
            <a:rPr kumimoji="1" lang="ja-JP" altLang="en-US" sz="2800" kern="1200" dirty="0" smtClean="0"/>
            <a:t>パズルアクション</a:t>
          </a:r>
          <a:endParaRPr kumimoji="1" lang="ja-JP" altLang="en-US" sz="2800" kern="1200" dirty="0"/>
        </a:p>
      </dsp:txBody>
      <dsp:txXfrm>
        <a:off x="460905" y="1047"/>
        <a:ext cx="3479899" cy="2087939"/>
      </dsp:txXfrm>
    </dsp:sp>
    <dsp:sp modelId="{AA6E677B-C50B-4E70-ADFB-D3C528C844E1}">
      <dsp:nvSpPr>
        <dsp:cNvPr id="0" name=""/>
        <dsp:cNvSpPr/>
      </dsp:nvSpPr>
      <dsp:spPr>
        <a:xfrm>
          <a:off x="4288794" y="1047"/>
          <a:ext cx="3479899" cy="2087939"/>
        </a:xfrm>
        <a:prstGeom prst="rect">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「コンセプト」</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攻撃をカスタマイズ</a:t>
          </a:r>
          <a:endParaRPr kumimoji="1" lang="ja-JP" altLang="en-US" sz="2800" kern="1200" dirty="0"/>
        </a:p>
      </dsp:txBody>
      <dsp:txXfrm>
        <a:off x="4288794" y="1047"/>
        <a:ext cx="3479899" cy="2087939"/>
      </dsp:txXfrm>
    </dsp:sp>
    <dsp:sp modelId="{0B20EE18-FB9E-4EE1-BAD0-F3ADF187A793}">
      <dsp:nvSpPr>
        <dsp:cNvPr id="0" name=""/>
        <dsp:cNvSpPr/>
      </dsp:nvSpPr>
      <dsp:spPr>
        <a:xfrm>
          <a:off x="460905" y="2436976"/>
          <a:ext cx="3479899" cy="2087939"/>
        </a:xfrm>
        <a:prstGeom prst="rect">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「プレイ人数」</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２人</a:t>
          </a:r>
          <a:endParaRPr kumimoji="1" lang="ja-JP" altLang="en-US" sz="2800" kern="1200" dirty="0"/>
        </a:p>
      </dsp:txBody>
      <dsp:txXfrm>
        <a:off x="460905" y="2436976"/>
        <a:ext cx="3479899" cy="2087939"/>
      </dsp:txXfrm>
    </dsp:sp>
    <dsp:sp modelId="{13B90462-051A-45B1-B55D-B2D7F14FE6F9}">
      <dsp:nvSpPr>
        <dsp:cNvPr id="0" name=""/>
        <dsp:cNvSpPr/>
      </dsp:nvSpPr>
      <dsp:spPr>
        <a:xfrm>
          <a:off x="4288794" y="2436976"/>
          <a:ext cx="3479899" cy="2087939"/>
        </a:xfrm>
        <a:prstGeom prst="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「制作期間」</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３ヵ月</a:t>
          </a:r>
          <a:endParaRPr kumimoji="1" lang="ja-JP" altLang="en-US" sz="2800" kern="1200" dirty="0"/>
        </a:p>
      </dsp:txBody>
      <dsp:txXfrm>
        <a:off x="4288794" y="2436976"/>
        <a:ext cx="3479899" cy="2087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56960-A758-4D5F-BCDA-F496A77645AA}">
      <dsp:nvSpPr>
        <dsp:cNvPr id="0" name=""/>
        <dsp:cNvSpPr/>
      </dsp:nvSpPr>
      <dsp:spPr>
        <a:xfrm>
          <a:off x="0" y="0"/>
          <a:ext cx="8206604" cy="2333059"/>
        </a:xfrm>
        <a:prstGeom prst="roundRect">
          <a:avLst>
            <a:gd name="adj" fmla="val 1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A0E703-5A48-4B28-968A-B8EA3E94915F}">
      <dsp:nvSpPr>
        <dsp:cNvPr id="0" name=""/>
        <dsp:cNvSpPr/>
      </dsp:nvSpPr>
      <dsp:spPr>
        <a:xfrm>
          <a:off x="247139" y="311074"/>
          <a:ext cx="3672535" cy="171091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B681-34AE-4951-ADE8-13FC11316E2E}">
      <dsp:nvSpPr>
        <dsp:cNvPr id="0" name=""/>
        <dsp:cNvSpPr/>
      </dsp:nvSpPr>
      <dsp:spPr>
        <a:xfrm rot="10800000">
          <a:off x="247139" y="2333059"/>
          <a:ext cx="3672535" cy="2851516"/>
        </a:xfrm>
        <a:prstGeom prst="round2SameRect">
          <a:avLst>
            <a:gd name="adj1" fmla="val 10500"/>
            <a:gd name="adj2" fmla="val 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kumimoji="1" lang="ja-JP" altLang="en-US" sz="2800" kern="1200" dirty="0" smtClean="0"/>
            <a:t>ホールド</a:t>
          </a:r>
          <a:endParaRPr kumimoji="1" lang="en-US" altLang="ja-JP" sz="2800" kern="1200" dirty="0" smtClean="0"/>
        </a:p>
        <a:p>
          <a:pPr lvl="0" algn="ctr" defTabSz="1244600">
            <a:lnSpc>
              <a:spcPct val="90000"/>
            </a:lnSpc>
            <a:spcBef>
              <a:spcPct val="0"/>
            </a:spcBef>
            <a:spcAft>
              <a:spcPct val="35000"/>
            </a:spcAft>
          </a:pP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ノードを長押し選択する手間が増える</a:t>
          </a:r>
          <a:endParaRPr kumimoji="1" lang="en-US" altLang="ja-JP" sz="2800" kern="1200" dirty="0" smtClean="0"/>
        </a:p>
      </dsp:txBody>
      <dsp:txXfrm rot="10800000">
        <a:off x="334833" y="2333059"/>
        <a:ext cx="3497147" cy="2763822"/>
      </dsp:txXfrm>
    </dsp:sp>
    <dsp:sp modelId="{11C5B782-B711-407D-BD0C-6121D1E38052}">
      <dsp:nvSpPr>
        <dsp:cNvPr id="0" name=""/>
        <dsp:cNvSpPr/>
      </dsp:nvSpPr>
      <dsp:spPr>
        <a:xfrm>
          <a:off x="4286928" y="311074"/>
          <a:ext cx="3672535" cy="171091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C32893-750B-49D2-A855-80BCFE9F1475}">
      <dsp:nvSpPr>
        <dsp:cNvPr id="0" name=""/>
        <dsp:cNvSpPr/>
      </dsp:nvSpPr>
      <dsp:spPr>
        <a:xfrm rot="10800000">
          <a:off x="4286928" y="2333059"/>
          <a:ext cx="3672535" cy="2851516"/>
        </a:xfrm>
        <a:prstGeom prst="round2SameRect">
          <a:avLst>
            <a:gd name="adj1" fmla="val 10500"/>
            <a:gd name="adj2" fmla="val 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kumimoji="1" lang="ja-JP" altLang="en-US" sz="2800" kern="1200" dirty="0" smtClean="0"/>
            <a:t>フェスティバル</a:t>
          </a:r>
          <a:endParaRPr kumimoji="1" lang="en-US" altLang="ja-JP" sz="2800" kern="1200" dirty="0" smtClean="0"/>
        </a:p>
        <a:p>
          <a:pPr lvl="0" algn="ctr" defTabSz="1244600">
            <a:lnSpc>
              <a:spcPct val="90000"/>
            </a:lnSpc>
            <a:spcBef>
              <a:spcPct val="0"/>
            </a:spcBef>
            <a:spcAft>
              <a:spcPct val="35000"/>
            </a:spcAft>
          </a:pP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紙吹雪や音符などのお祭り騒ぎ妨害</a:t>
          </a:r>
          <a:endParaRPr kumimoji="1" lang="en-US" altLang="ja-JP" sz="2800" kern="1200" dirty="0" smtClean="0"/>
        </a:p>
      </dsp:txBody>
      <dsp:txXfrm rot="10800000">
        <a:off x="4374622" y="2333059"/>
        <a:ext cx="3497147" cy="2763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56960-A758-4D5F-BCDA-F496A77645AA}">
      <dsp:nvSpPr>
        <dsp:cNvPr id="0" name=""/>
        <dsp:cNvSpPr/>
      </dsp:nvSpPr>
      <dsp:spPr>
        <a:xfrm>
          <a:off x="0" y="0"/>
          <a:ext cx="8206604" cy="2333059"/>
        </a:xfrm>
        <a:prstGeom prst="roundRect">
          <a:avLst>
            <a:gd name="adj" fmla="val 1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A0E703-5A48-4B28-968A-B8EA3E94915F}">
      <dsp:nvSpPr>
        <dsp:cNvPr id="0" name=""/>
        <dsp:cNvSpPr/>
      </dsp:nvSpPr>
      <dsp:spPr>
        <a:xfrm>
          <a:off x="247139" y="311074"/>
          <a:ext cx="3672535" cy="171091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B681-34AE-4951-ADE8-13FC11316E2E}">
      <dsp:nvSpPr>
        <dsp:cNvPr id="0" name=""/>
        <dsp:cNvSpPr/>
      </dsp:nvSpPr>
      <dsp:spPr>
        <a:xfrm rot="10800000">
          <a:off x="247139" y="2333059"/>
          <a:ext cx="3672535" cy="2851516"/>
        </a:xfrm>
        <a:prstGeom prst="round2SameRect">
          <a:avLst>
            <a:gd name="adj1" fmla="val 10500"/>
            <a:gd name="adj2" fmla="val 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kumimoji="1" lang="ja-JP" altLang="en-US" sz="2800" kern="1200" dirty="0" smtClean="0"/>
            <a:t>カオス</a:t>
          </a:r>
          <a:endParaRPr kumimoji="1" lang="en-US" altLang="ja-JP" sz="2800" kern="1200" dirty="0" smtClean="0"/>
        </a:p>
        <a:p>
          <a:pPr lvl="0" algn="ctr" defTabSz="1244600">
            <a:lnSpc>
              <a:spcPct val="90000"/>
            </a:lnSpc>
            <a:spcBef>
              <a:spcPct val="0"/>
            </a:spcBef>
            <a:spcAft>
              <a:spcPct val="35000"/>
            </a:spcAft>
          </a:pP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ノードが様々な方向に動き回る選択妨害</a:t>
          </a:r>
          <a:endParaRPr kumimoji="1" lang="en-US" altLang="ja-JP" sz="2800" kern="1200" dirty="0" smtClean="0"/>
        </a:p>
      </dsp:txBody>
      <dsp:txXfrm rot="10800000">
        <a:off x="334833" y="2333059"/>
        <a:ext cx="3497147" cy="2763822"/>
      </dsp:txXfrm>
    </dsp:sp>
    <dsp:sp modelId="{11C5B782-B711-407D-BD0C-6121D1E38052}">
      <dsp:nvSpPr>
        <dsp:cNvPr id="0" name=""/>
        <dsp:cNvSpPr/>
      </dsp:nvSpPr>
      <dsp:spPr>
        <a:xfrm>
          <a:off x="4286928" y="311074"/>
          <a:ext cx="3672535" cy="171091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C32893-750B-49D2-A855-80BCFE9F1475}">
      <dsp:nvSpPr>
        <dsp:cNvPr id="0" name=""/>
        <dsp:cNvSpPr/>
      </dsp:nvSpPr>
      <dsp:spPr>
        <a:xfrm rot="10800000">
          <a:off x="4286928" y="2333059"/>
          <a:ext cx="3672535" cy="2851516"/>
        </a:xfrm>
        <a:prstGeom prst="round2SameRect">
          <a:avLst>
            <a:gd name="adj1" fmla="val 10500"/>
            <a:gd name="adj2" fmla="val 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kumimoji="1" lang="ja-JP" altLang="en-US" sz="2800" kern="1200" dirty="0" smtClean="0"/>
            <a:t>スモーク</a:t>
          </a:r>
          <a:endParaRPr kumimoji="1" lang="en-US" altLang="ja-JP" sz="2800" kern="1200" dirty="0" smtClean="0"/>
        </a:p>
        <a:p>
          <a:pPr lvl="0" algn="ctr" defTabSz="1244600">
            <a:lnSpc>
              <a:spcPct val="90000"/>
            </a:lnSpc>
            <a:spcBef>
              <a:spcPct val="0"/>
            </a:spcBef>
            <a:spcAft>
              <a:spcPct val="35000"/>
            </a:spcAft>
          </a:pP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煙で視界を悪くされ選択効率が落ちる</a:t>
          </a:r>
          <a:endParaRPr kumimoji="1" lang="en-US" altLang="ja-JP" sz="2800" kern="1200" dirty="0" smtClean="0"/>
        </a:p>
      </dsp:txBody>
      <dsp:txXfrm rot="10800000">
        <a:off x="4374622" y="2333059"/>
        <a:ext cx="3497147" cy="27638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FFC3D7-996F-42EC-9CA3-4DB33DB48B9A}" type="datetimeFigureOut">
              <a:rPr kumimoji="1" lang="ja-JP" altLang="en-US" smtClean="0"/>
              <a:t>2016/7/29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76FFE-9BD8-4D84-BDA6-0EB78EAF3B68}" type="slidenum">
              <a:rPr kumimoji="1" lang="ja-JP" altLang="en-US" smtClean="0"/>
              <a:t>‹#›</a:t>
            </a:fld>
            <a:endParaRPr kumimoji="1" lang="ja-JP" altLang="en-US"/>
          </a:p>
        </p:txBody>
      </p:sp>
    </p:spTree>
    <p:extLst>
      <p:ext uri="{BB962C8B-B14F-4D97-AF65-F5344CB8AC3E}">
        <p14:creationId xmlns:p14="http://schemas.microsoft.com/office/powerpoint/2010/main" val="2557818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今から、制作した「</a:t>
            </a:r>
            <a:r>
              <a:rPr kumimoji="1" lang="en-US" altLang="ja-JP" dirty="0" err="1" smtClean="0"/>
              <a:t>Nogic</a:t>
            </a:r>
            <a:r>
              <a:rPr kumimoji="1" lang="ja-JP" altLang="en-US" dirty="0" smtClean="0"/>
              <a:t>」を発表します。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1</a:t>
            </a:fld>
            <a:endParaRPr kumimoji="1" lang="ja-JP" altLang="en-US"/>
          </a:p>
        </p:txBody>
      </p:sp>
    </p:spTree>
    <p:extLst>
      <p:ext uri="{BB962C8B-B14F-4D97-AF65-F5344CB8AC3E}">
        <p14:creationId xmlns:p14="http://schemas.microsoft.com/office/powerpoint/2010/main" val="2722644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あと２つ紹介します。</a:t>
            </a:r>
            <a:endParaRPr kumimoji="1" lang="en-US" altLang="ja-JP" dirty="0" smtClean="0"/>
          </a:p>
          <a:p>
            <a:endParaRPr kumimoji="1" lang="en-US" altLang="ja-JP" dirty="0" smtClean="0"/>
          </a:p>
          <a:p>
            <a:r>
              <a:rPr kumimoji="1" lang="ja-JP" altLang="en-US" dirty="0" smtClean="0"/>
              <a:t>カオスはノードが様々な方向に動き回り、選択ミスする可能性が上昇します。</a:t>
            </a:r>
            <a:endParaRPr kumimoji="1" lang="en-US" altLang="ja-JP" dirty="0" smtClean="0"/>
          </a:p>
          <a:p>
            <a:r>
              <a:rPr kumimoji="1" lang="ja-JP" altLang="en-US" dirty="0" smtClean="0"/>
              <a:t>スモークは煙が選択画面を包み込み、視界が非常に悪くなります。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こちらも</a:t>
            </a:r>
            <a:r>
              <a:rPr kumimoji="1" lang="ja-JP" altLang="en-US" dirty="0" smtClean="0"/>
              <a:t>星４つ</a:t>
            </a:r>
            <a:r>
              <a:rPr kumimoji="1" lang="ja-JP" altLang="en-US" dirty="0" smtClean="0"/>
              <a:t>で強力です。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この効果を同時に受けるとこのようになります。</a:t>
            </a:r>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10</a:t>
            </a:fld>
            <a:endParaRPr kumimoji="1" lang="ja-JP" altLang="en-US"/>
          </a:p>
        </p:txBody>
      </p:sp>
    </p:spTree>
    <p:extLst>
      <p:ext uri="{BB962C8B-B14F-4D97-AF65-F5344CB8AC3E}">
        <p14:creationId xmlns:p14="http://schemas.microsoft.com/office/powerpoint/2010/main" val="2731953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カオスは先ほどのプレイ動画と同じくノードが色々な方向に動き回ります。</a:t>
            </a:r>
            <a:endParaRPr kumimoji="1" lang="en-US" altLang="ja-JP" dirty="0" smtClean="0"/>
          </a:p>
          <a:p>
            <a:r>
              <a:rPr kumimoji="1" lang="ja-JP" altLang="en-US" dirty="0" smtClean="0"/>
              <a:t>スモークは視界が悪くなります。</a:t>
            </a:r>
            <a:endParaRPr kumimoji="1" lang="en-US" altLang="ja-JP" dirty="0" smtClean="0"/>
          </a:p>
          <a:p>
            <a:r>
              <a:rPr kumimoji="1" lang="ja-JP" altLang="en-US" dirty="0" smtClean="0"/>
              <a:t>こういった効果を同時に受けてしまうと、まともに選択ができずに、ペナルティノードを間違えて選んでしまうことも多くあります。</a:t>
            </a:r>
            <a:endParaRPr kumimoji="1" lang="en-US" altLang="ja-JP" dirty="0" smtClean="0"/>
          </a:p>
          <a:p>
            <a:endParaRPr kumimoji="1" lang="en-US" altLang="ja-JP" dirty="0" smtClean="0"/>
          </a:p>
          <a:p>
            <a:r>
              <a:rPr kumimoji="1" lang="ja-JP" altLang="en-US" dirty="0" smtClean="0"/>
              <a:t>（</a:t>
            </a:r>
            <a:r>
              <a:rPr kumimoji="1" lang="ja-JP" altLang="en-US" dirty="0" smtClean="0"/>
              <a:t>動画が終わったら）</a:t>
            </a:r>
            <a:endParaRPr kumimoji="1" lang="en-US" altLang="ja-JP" dirty="0" smtClean="0"/>
          </a:p>
          <a:p>
            <a:r>
              <a:rPr kumimoji="1" lang="ja-JP" altLang="en-US" dirty="0" smtClean="0"/>
              <a:t>このようにノード選択の正確さや素早さ、妨害の内容によって勝敗が大きく変わります。</a:t>
            </a:r>
            <a:endParaRPr kumimoji="1" lang="en-US" altLang="ja-JP" dirty="0" smtClean="0"/>
          </a:p>
          <a:p>
            <a:endParaRPr kumimoji="1" lang="en-US" altLang="ja-JP" dirty="0" smtClean="0"/>
          </a:p>
          <a:p>
            <a:r>
              <a:rPr kumimoji="1" lang="ja-JP" altLang="en-US" dirty="0" smtClean="0"/>
              <a:t>他にもターンごとに少量のダメージを受ける「ポイズン」や「パラサイト」や</a:t>
            </a:r>
            <a:endParaRPr kumimoji="1" lang="en-US" altLang="ja-JP" dirty="0" smtClean="0"/>
          </a:p>
          <a:p>
            <a:r>
              <a:rPr kumimoji="1" lang="ja-JP" altLang="en-US" dirty="0" smtClean="0"/>
              <a:t>ノード選択の入力が反転してしまう「リバース」</a:t>
            </a:r>
            <a:endParaRPr kumimoji="1" lang="en-US" altLang="ja-JP" dirty="0" smtClean="0"/>
          </a:p>
          <a:p>
            <a:r>
              <a:rPr kumimoji="1" lang="ja-JP" altLang="en-US" dirty="0" smtClean="0"/>
              <a:t>一部のノードが封印される「フリーズ」など、沢山の妨害があります。</a:t>
            </a:r>
            <a:endParaRPr kumimoji="1" lang="en-US" altLang="ja-JP" dirty="0" smtClean="0"/>
          </a:p>
          <a:p>
            <a:endParaRPr kumimoji="1" lang="en-US" altLang="ja-JP" dirty="0" smtClean="0"/>
          </a:p>
          <a:p>
            <a:r>
              <a:rPr kumimoji="1" lang="ja-JP" altLang="en-US" dirty="0" smtClean="0"/>
              <a:t>これらをうまく利用し、最終的に一番ダメージを与えたプレイヤーが勝利、</a:t>
            </a:r>
            <a:endParaRPr kumimoji="1" lang="en-US" altLang="ja-JP" dirty="0" smtClean="0"/>
          </a:p>
          <a:p>
            <a:r>
              <a:rPr kumimoji="1" lang="ja-JP" altLang="en-US" dirty="0" smtClean="0"/>
              <a:t>逆に言えば一番ダメージを受けてしまったプレイヤーが敗北します</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11</a:t>
            </a:fld>
            <a:endParaRPr kumimoji="1" lang="ja-JP" altLang="en-US"/>
          </a:p>
        </p:txBody>
      </p:sp>
    </p:spTree>
    <p:extLst>
      <p:ext uri="{BB962C8B-B14F-4D97-AF65-F5344CB8AC3E}">
        <p14:creationId xmlns:p14="http://schemas.microsoft.com/office/powerpoint/2010/main" val="723439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12</a:t>
            </a:fld>
            <a:endParaRPr kumimoji="1" lang="ja-JP" altLang="en-US"/>
          </a:p>
        </p:txBody>
      </p:sp>
    </p:spTree>
    <p:extLst>
      <p:ext uri="{BB962C8B-B14F-4D97-AF65-F5344CB8AC3E}">
        <p14:creationId xmlns:p14="http://schemas.microsoft.com/office/powerpoint/2010/main" val="465683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今回の発表の流れです。</a:t>
            </a:r>
            <a:endParaRPr kumimoji="1" lang="en-US" altLang="ja-JP" dirty="0" smtClean="0"/>
          </a:p>
          <a:p>
            <a:r>
              <a:rPr kumimoji="1" lang="ja-JP" altLang="en-US" dirty="0" smtClean="0"/>
              <a:t>この</a:t>
            </a:r>
            <a:r>
              <a:rPr kumimoji="1" lang="ja-JP" altLang="en-US" dirty="0" smtClean="0"/>
              <a:t>ような流れに</a:t>
            </a:r>
            <a:r>
              <a:rPr kumimoji="1" lang="ja-JP" altLang="en-US" dirty="0" smtClean="0"/>
              <a:t>なっています。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都合により収まりきらなかった、各メンバーごとの技術紹介資料は配布した資料に載せていますので、空いている時間にご覧ください。</a:t>
            </a:r>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2</a:t>
            </a:fld>
            <a:endParaRPr kumimoji="1" lang="ja-JP" altLang="en-US"/>
          </a:p>
        </p:txBody>
      </p:sp>
    </p:spTree>
    <p:extLst>
      <p:ext uri="{BB962C8B-B14F-4D97-AF65-F5344CB8AC3E}">
        <p14:creationId xmlns:p14="http://schemas.microsoft.com/office/powerpoint/2010/main" val="294895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a:t>
            </a:r>
            <a:r>
              <a:rPr kumimoji="1" lang="en-US" altLang="ja-JP" dirty="0" err="1" smtClean="0"/>
              <a:t>Nogic</a:t>
            </a:r>
            <a:r>
              <a:rPr kumimoji="1" lang="ja-JP" altLang="en-US" dirty="0" smtClean="0"/>
              <a:t>」とは何かを紹介したいと思います。（クリック）</a:t>
            </a:r>
            <a:endParaRPr kumimoji="1" lang="en-US" altLang="ja-JP" dirty="0" smtClean="0"/>
          </a:p>
          <a:p>
            <a:r>
              <a:rPr kumimoji="1" lang="ja-JP" altLang="en-US" dirty="0" smtClean="0"/>
              <a:t>このゲームは「ノード」と呼ばれるものをベースにしています。（クリック）</a:t>
            </a:r>
            <a:endParaRPr kumimoji="1" lang="en-US" altLang="ja-JP" dirty="0" smtClean="0"/>
          </a:p>
          <a:p>
            <a:endParaRPr kumimoji="1" lang="en-US" altLang="ja-JP" dirty="0" smtClean="0"/>
          </a:p>
          <a:p>
            <a:r>
              <a:rPr kumimoji="1" lang="en-US" altLang="ja-JP" dirty="0" smtClean="0"/>
              <a:t>1</a:t>
            </a:r>
            <a:r>
              <a:rPr kumimoji="1" lang="ja-JP" altLang="en-US" dirty="0" smtClean="0"/>
              <a:t>枚の画像にノードを使って様々な効果が出るように設定しています。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左上に記載している効果がノード１つ１つにあり、繋げることによって画像に変化が起こります。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細かな説明は時間の都合で割愛しますが、右の画像の組み合わせで実行すると、</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四角形に張り付けた画像が様々な変形を起こしながら０</a:t>
            </a:r>
            <a:r>
              <a:rPr kumimoji="1" lang="en-US" altLang="ja-JP" dirty="0" smtClean="0"/>
              <a:t>%</a:t>
            </a:r>
            <a:r>
              <a:rPr kumimoji="1" lang="ja-JP" altLang="en-US" dirty="0" smtClean="0"/>
              <a:t>～１００％の状態変化でループする結果が出力されます。（クリック）</a:t>
            </a:r>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このノードで（クリック）ファイヤーやアイスなどの魔法を組み合わせて、強力な技を生み出して戦うゲームを作れば面白いのではと思い（クリック）</a:t>
            </a:r>
            <a:endParaRPr kumimoji="1" lang="en-US" altLang="ja-JP" dirty="0" smtClean="0"/>
          </a:p>
          <a:p>
            <a:r>
              <a:rPr kumimoji="1" lang="ja-JP" altLang="en-US" dirty="0" smtClean="0"/>
              <a:t>このゲームの企画と「</a:t>
            </a:r>
            <a:r>
              <a:rPr kumimoji="1" lang="en-US" altLang="ja-JP" dirty="0" err="1" smtClean="0"/>
              <a:t>Nogic</a:t>
            </a:r>
            <a:r>
              <a:rPr kumimoji="1" lang="ja-JP" altLang="en-US" dirty="0" smtClean="0"/>
              <a:t>」というタイトル名が出来上がりました。（クリック）</a:t>
            </a:r>
            <a:endParaRPr kumimoji="1" lang="en-US" altLang="ja-JP" dirty="0" smtClean="0"/>
          </a:p>
          <a:p>
            <a:endParaRPr kumimoji="1" lang="en-US" altLang="ja-JP" dirty="0" smtClean="0"/>
          </a:p>
          <a:p>
            <a:r>
              <a:rPr kumimoji="1" lang="ja-JP" altLang="en-US" dirty="0" smtClean="0"/>
              <a:t>次のスライドでは、中間発表時点での動画をお見せします。</a:t>
            </a:r>
            <a:endParaRPr kumimoji="1" lang="en-US" altLang="ja-JP" dirty="0" smtClean="0"/>
          </a:p>
          <a:p>
            <a:r>
              <a:rPr kumimoji="1" lang="ja-JP" altLang="en-US" dirty="0" smtClean="0"/>
              <a:t>その後、完成した</a:t>
            </a:r>
            <a:r>
              <a:rPr kumimoji="1" lang="en-US" altLang="ja-JP" dirty="0" err="1" smtClean="0"/>
              <a:t>Nogic</a:t>
            </a:r>
            <a:r>
              <a:rPr kumimoji="1" lang="ja-JP" altLang="en-US" dirty="0" smtClean="0"/>
              <a:t>の動画をお見せして、どれだけ変わっているか比較を行いたいと思います。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3</a:t>
            </a:fld>
            <a:endParaRPr kumimoji="1" lang="ja-JP" altLang="en-US"/>
          </a:p>
        </p:txBody>
      </p:sp>
    </p:spTree>
    <p:extLst>
      <p:ext uri="{BB962C8B-B14F-4D97-AF65-F5344CB8AC3E}">
        <p14:creationId xmlns:p14="http://schemas.microsoft.com/office/powerpoint/2010/main" val="4010581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まず始めにプレイヤーの登場演出があります。</a:t>
            </a:r>
            <a:endParaRPr kumimoji="1" lang="en-US" altLang="ja-JP" dirty="0" smtClean="0"/>
          </a:p>
          <a:p>
            <a:endParaRPr kumimoji="1" lang="en-US" altLang="ja-JP" dirty="0" smtClean="0"/>
          </a:p>
          <a:p>
            <a:r>
              <a:rPr kumimoji="1" lang="ja-JP" altLang="en-US" dirty="0" smtClean="0"/>
              <a:t>この画面が先ほどの説明にあったノードとノードを組み合わせる画面です。</a:t>
            </a:r>
            <a:endParaRPr kumimoji="1" lang="en-US" altLang="ja-JP" dirty="0" smtClean="0"/>
          </a:p>
          <a:p>
            <a:r>
              <a:rPr kumimoji="1" lang="ja-JP" altLang="en-US" dirty="0" smtClean="0"/>
              <a:t>キーボードの上下左右で素早く選んでいきます。</a:t>
            </a:r>
            <a:endParaRPr kumimoji="1" lang="en-US" altLang="ja-JP" dirty="0" smtClean="0"/>
          </a:p>
          <a:p>
            <a:endParaRPr kumimoji="1" lang="en-US" altLang="ja-JP" dirty="0" smtClean="0"/>
          </a:p>
          <a:p>
            <a:r>
              <a:rPr kumimoji="1" lang="ja-JP" altLang="en-US" dirty="0" smtClean="0"/>
              <a:t>ノードを組み合わせた結果が表示されます。</a:t>
            </a:r>
            <a:endParaRPr kumimoji="1" lang="en-US" altLang="ja-JP" dirty="0" smtClean="0"/>
          </a:p>
          <a:p>
            <a:endParaRPr kumimoji="1" lang="en-US" altLang="ja-JP" dirty="0" smtClean="0"/>
          </a:p>
          <a:p>
            <a:r>
              <a:rPr kumimoji="1" lang="ja-JP" altLang="en-US" dirty="0" smtClean="0"/>
              <a:t>技で攻撃します。</a:t>
            </a:r>
            <a:endParaRPr kumimoji="1" lang="en-US" altLang="ja-JP" dirty="0" smtClean="0"/>
          </a:p>
          <a:p>
            <a:endParaRPr kumimoji="1" lang="en-US" altLang="ja-JP" dirty="0" smtClean="0"/>
          </a:p>
          <a:p>
            <a:r>
              <a:rPr kumimoji="1" lang="ja-JP" altLang="en-US" dirty="0" smtClean="0"/>
              <a:t>中間発表時は相手プレイヤーの攻撃に移ることはなく、一方的な攻撃を行うだけでした。</a:t>
            </a:r>
            <a:endParaRPr kumimoji="1" lang="en-US" altLang="ja-JP" dirty="0" smtClean="0"/>
          </a:p>
          <a:p>
            <a:endParaRPr kumimoji="1" lang="en-US" altLang="ja-JP" dirty="0" smtClean="0"/>
          </a:p>
          <a:p>
            <a:r>
              <a:rPr kumimoji="1" lang="ja-JP" altLang="en-US" dirty="0" smtClean="0"/>
              <a:t>（</a:t>
            </a:r>
            <a:r>
              <a:rPr kumimoji="1" lang="ja-JP" altLang="en-US" dirty="0" smtClean="0"/>
              <a:t>動画終了後）</a:t>
            </a:r>
            <a:endParaRPr kumimoji="1" lang="en-US" altLang="ja-JP" dirty="0" smtClean="0"/>
          </a:p>
          <a:p>
            <a:r>
              <a:rPr kumimoji="1" lang="ja-JP" altLang="en-US" dirty="0" smtClean="0"/>
              <a:t>最初にプレイヤーが簡単な登場演出を行い、プレイヤー</a:t>
            </a:r>
            <a:r>
              <a:rPr kumimoji="1" lang="en-US" altLang="ja-JP" dirty="0" smtClean="0"/>
              <a:t>1</a:t>
            </a:r>
            <a:r>
              <a:rPr kumimoji="1" lang="ja-JP" altLang="en-US" dirty="0" smtClean="0"/>
              <a:t>人がノードを</a:t>
            </a:r>
            <a:r>
              <a:rPr kumimoji="1" lang="en-US" altLang="ja-JP" dirty="0" smtClean="0"/>
              <a:t>10</a:t>
            </a:r>
            <a:r>
              <a:rPr kumimoji="1" lang="ja-JP" altLang="en-US" dirty="0" smtClean="0"/>
              <a:t>秒以内で選択を</a:t>
            </a:r>
            <a:r>
              <a:rPr kumimoji="1" lang="ja-JP" altLang="en-US" dirty="0" smtClean="0"/>
              <a:t>行い、攻撃する流れを繰り返す内容が中間</a:t>
            </a:r>
            <a:r>
              <a:rPr kumimoji="1" lang="ja-JP" altLang="en-US" dirty="0" smtClean="0"/>
              <a:t>発表</a:t>
            </a:r>
            <a:r>
              <a:rPr kumimoji="1" lang="ja-JP" altLang="en-US" dirty="0" smtClean="0"/>
              <a:t>時でした。</a:t>
            </a:r>
            <a:endParaRPr kumimoji="1" lang="en-US" altLang="ja-JP" dirty="0" smtClean="0"/>
          </a:p>
          <a:p>
            <a:r>
              <a:rPr kumimoji="1" lang="ja-JP" altLang="en-US" dirty="0" smtClean="0"/>
              <a:t>全体的に物足りない状態だったのが中間発表時だったのに対し</a:t>
            </a:r>
            <a:r>
              <a:rPr kumimoji="1" lang="ja-JP" altLang="en-US" dirty="0" smtClean="0"/>
              <a:t>、次に紹介する</a:t>
            </a:r>
            <a:r>
              <a:rPr kumimoji="1" lang="en-US" altLang="ja-JP" dirty="0" err="1" smtClean="0"/>
              <a:t>Nogic</a:t>
            </a:r>
            <a:r>
              <a:rPr kumimoji="1" lang="ja-JP" altLang="en-US" dirty="0" smtClean="0"/>
              <a:t>はかなり変化しています。</a:t>
            </a:r>
            <a:endParaRPr kumimoji="1" lang="en-US" altLang="ja-JP" dirty="0" smtClean="0"/>
          </a:p>
          <a:p>
            <a:r>
              <a:rPr kumimoji="1" lang="ja-JP" altLang="en-US" dirty="0" smtClean="0"/>
              <a:t>それではご覧ください。</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4</a:t>
            </a:fld>
            <a:endParaRPr kumimoji="1" lang="ja-JP" altLang="en-US"/>
          </a:p>
        </p:txBody>
      </p:sp>
    </p:spTree>
    <p:extLst>
      <p:ext uri="{BB962C8B-B14F-4D97-AF65-F5344CB8AC3E}">
        <p14:creationId xmlns:p14="http://schemas.microsoft.com/office/powerpoint/2010/main" val="199677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タイトル画面です。</a:t>
            </a:r>
            <a:endParaRPr kumimoji="1" lang="en-US" altLang="ja-JP" dirty="0" smtClean="0"/>
          </a:p>
          <a:p>
            <a:endParaRPr kumimoji="1" lang="en-US" altLang="ja-JP" dirty="0" smtClean="0"/>
          </a:p>
          <a:p>
            <a:r>
              <a:rPr kumimoji="1" lang="ja-JP" altLang="en-US" dirty="0" smtClean="0"/>
              <a:t>次にキャラクター選択画面です。</a:t>
            </a:r>
            <a:endParaRPr kumimoji="1" lang="en-US" altLang="ja-JP" dirty="0" smtClean="0"/>
          </a:p>
          <a:p>
            <a:r>
              <a:rPr kumimoji="1" lang="ja-JP" altLang="en-US" dirty="0" smtClean="0"/>
              <a:t>選べるキャラクターは４人います。</a:t>
            </a:r>
            <a:endParaRPr kumimoji="1" lang="en-US" altLang="ja-JP" dirty="0" smtClean="0"/>
          </a:p>
          <a:p>
            <a:r>
              <a:rPr kumimoji="1" lang="ja-JP" altLang="en-US" dirty="0" smtClean="0"/>
              <a:t>各キャラクターに声がついています。</a:t>
            </a:r>
            <a:endParaRPr kumimoji="1" lang="en-US" altLang="ja-JP" dirty="0" smtClean="0"/>
          </a:p>
          <a:p>
            <a:endParaRPr kumimoji="1" lang="en-US" altLang="ja-JP" dirty="0" smtClean="0"/>
          </a:p>
          <a:p>
            <a:r>
              <a:rPr kumimoji="1" lang="ja-JP" altLang="en-US" dirty="0" smtClean="0"/>
              <a:t>今回はこの２人で対戦します。</a:t>
            </a:r>
            <a:endParaRPr kumimoji="1" lang="en-US" altLang="ja-JP" dirty="0" smtClean="0"/>
          </a:p>
          <a:p>
            <a:endParaRPr kumimoji="1" lang="en-US" altLang="ja-JP" dirty="0" smtClean="0"/>
          </a:p>
          <a:p>
            <a:r>
              <a:rPr kumimoji="1" lang="ja-JP" altLang="en-US" dirty="0" smtClean="0"/>
              <a:t>中間発表時にもあったバトルシーンです。</a:t>
            </a:r>
            <a:endParaRPr kumimoji="1" lang="en-US" altLang="ja-JP" dirty="0" smtClean="0"/>
          </a:p>
          <a:p>
            <a:r>
              <a:rPr kumimoji="1" lang="ja-JP" altLang="en-US" dirty="0" smtClean="0"/>
              <a:t>登場演出に変化があります。</a:t>
            </a:r>
            <a:endParaRPr kumimoji="1" lang="en-US" altLang="ja-JP" dirty="0" smtClean="0"/>
          </a:p>
          <a:p>
            <a:endParaRPr kumimoji="1" lang="en-US" altLang="ja-JP" dirty="0" smtClean="0"/>
          </a:p>
          <a:p>
            <a:r>
              <a:rPr kumimoji="1" lang="ja-JP" altLang="en-US" dirty="0" smtClean="0"/>
              <a:t>最初のプレイヤーのターンです。</a:t>
            </a:r>
            <a:endParaRPr kumimoji="1" lang="en-US" altLang="ja-JP" dirty="0" smtClean="0"/>
          </a:p>
          <a:p>
            <a:r>
              <a:rPr kumimoji="1" lang="ja-JP" altLang="en-US" dirty="0" smtClean="0"/>
              <a:t>ノード選択画面は全体的に見やすさが向上しています。</a:t>
            </a:r>
            <a:endParaRPr kumimoji="1" lang="en-US" altLang="ja-JP" dirty="0" smtClean="0"/>
          </a:p>
          <a:p>
            <a:endParaRPr kumimoji="1" lang="en-US" altLang="ja-JP" dirty="0" smtClean="0"/>
          </a:p>
          <a:p>
            <a:r>
              <a:rPr kumimoji="1" lang="ja-JP" altLang="en-US" dirty="0" smtClean="0"/>
              <a:t>デンジャーと表示されているノードはペナルティノードと呼ばれるものです。後ほど説明します。</a:t>
            </a:r>
            <a:endParaRPr kumimoji="1" lang="en-US" altLang="ja-JP" dirty="0" smtClean="0"/>
          </a:p>
          <a:p>
            <a:endParaRPr kumimoji="1" lang="en-US" altLang="ja-JP" dirty="0" smtClean="0"/>
          </a:p>
          <a:p>
            <a:r>
              <a:rPr kumimoji="1" lang="ja-JP" altLang="en-US" dirty="0" smtClean="0"/>
              <a:t>選択した結果です。</a:t>
            </a:r>
            <a:endParaRPr kumimoji="1" lang="en-US" altLang="ja-JP" dirty="0" smtClean="0"/>
          </a:p>
          <a:p>
            <a:r>
              <a:rPr kumimoji="1" lang="ja-JP" altLang="en-US" dirty="0" smtClean="0"/>
              <a:t>どのような効果があるか１つ１つ確認できるようになりました。</a:t>
            </a:r>
            <a:endParaRPr kumimoji="1" lang="en-US" altLang="ja-JP" dirty="0" smtClean="0"/>
          </a:p>
          <a:p>
            <a:endParaRPr kumimoji="1" lang="en-US" altLang="ja-JP" dirty="0" smtClean="0"/>
          </a:p>
          <a:p>
            <a:r>
              <a:rPr kumimoji="1" lang="ja-JP" altLang="en-US" dirty="0" smtClean="0"/>
              <a:t>攻撃です。</a:t>
            </a:r>
            <a:endParaRPr kumimoji="1" lang="en-US" altLang="ja-JP" dirty="0" smtClean="0"/>
          </a:p>
          <a:p>
            <a:r>
              <a:rPr kumimoji="1" lang="ja-JP" altLang="en-US" dirty="0" smtClean="0"/>
              <a:t>パーティクルが完成し、迫力が増しました。</a:t>
            </a:r>
            <a:endParaRPr kumimoji="1" lang="en-US" altLang="ja-JP" dirty="0" smtClean="0"/>
          </a:p>
          <a:p>
            <a:endParaRPr kumimoji="1" lang="en-US" altLang="ja-JP" dirty="0" smtClean="0"/>
          </a:p>
          <a:p>
            <a:r>
              <a:rPr kumimoji="1" lang="ja-JP" altLang="en-US" dirty="0" smtClean="0"/>
              <a:t>左下にあるパラメータは受けた合計ダメージです。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一番ダメージを受けてしまったプレイヤーが敗北します。</a:t>
            </a:r>
            <a:endParaRPr kumimoji="1" lang="en-US" altLang="ja-JP" dirty="0" smtClean="0"/>
          </a:p>
          <a:p>
            <a:endParaRPr kumimoji="1" lang="en-US" altLang="ja-JP" dirty="0" smtClean="0"/>
          </a:p>
          <a:p>
            <a:r>
              <a:rPr kumimoji="1" lang="ja-JP" altLang="en-US" dirty="0" smtClean="0"/>
              <a:t>相手側のターンです。</a:t>
            </a:r>
            <a:endParaRPr kumimoji="1" lang="en-US" altLang="ja-JP" dirty="0" smtClean="0"/>
          </a:p>
          <a:p>
            <a:r>
              <a:rPr kumimoji="1" lang="ja-JP" altLang="en-US" dirty="0" smtClean="0"/>
              <a:t>２人プレイの為、最初にノード選択していたプレイヤーと交代します。</a:t>
            </a:r>
            <a:endParaRPr kumimoji="1" lang="en-US" altLang="ja-JP" dirty="0" smtClean="0"/>
          </a:p>
          <a:p>
            <a:endParaRPr kumimoji="1" lang="en-US" altLang="ja-JP" dirty="0" smtClean="0"/>
          </a:p>
          <a:p>
            <a:r>
              <a:rPr kumimoji="1" lang="ja-JP" altLang="en-US" dirty="0" smtClean="0"/>
              <a:t>先ほどと同じように選択し、攻撃します。</a:t>
            </a:r>
            <a:endParaRPr kumimoji="1" lang="en-US" altLang="ja-JP" dirty="0" smtClean="0"/>
          </a:p>
          <a:p>
            <a:endParaRPr kumimoji="1" lang="en-US" altLang="ja-JP" dirty="0" smtClean="0"/>
          </a:p>
          <a:p>
            <a:r>
              <a:rPr kumimoji="1" lang="ja-JP" altLang="en-US" dirty="0" smtClean="0"/>
              <a:t>（攻撃後）</a:t>
            </a:r>
            <a:endParaRPr kumimoji="1" lang="en-US" altLang="ja-JP" dirty="0" smtClean="0"/>
          </a:p>
          <a:p>
            <a:r>
              <a:rPr kumimoji="1" lang="ja-JP" altLang="en-US" dirty="0" smtClean="0"/>
              <a:t>プレイヤーの頭の上にあるアイコンは状態異常です。</a:t>
            </a:r>
            <a:endParaRPr kumimoji="1" lang="en-US" altLang="ja-JP" dirty="0" smtClean="0"/>
          </a:p>
          <a:p>
            <a:r>
              <a:rPr kumimoji="1" lang="ja-JP" altLang="en-US" dirty="0" smtClean="0"/>
              <a:t>状態異常はプレイヤーのダメージやノード選択に様々な変化をもたらします。</a:t>
            </a:r>
            <a:endParaRPr kumimoji="1" lang="en-US" altLang="ja-JP" dirty="0" smtClean="0"/>
          </a:p>
          <a:p>
            <a:endParaRPr kumimoji="1" lang="en-US" altLang="ja-JP" dirty="0" smtClean="0"/>
          </a:p>
          <a:p>
            <a:r>
              <a:rPr kumimoji="1" lang="ja-JP" altLang="en-US" dirty="0" smtClean="0"/>
              <a:t>残りターンが表示されます。</a:t>
            </a:r>
            <a:endParaRPr kumimoji="1" lang="en-US" altLang="ja-JP" dirty="0" smtClean="0"/>
          </a:p>
          <a:p>
            <a:r>
              <a:rPr kumimoji="1" lang="ja-JP" altLang="en-US" dirty="0" smtClean="0"/>
              <a:t>次でバトル終了です。</a:t>
            </a:r>
            <a:endParaRPr kumimoji="1" lang="en-US" altLang="ja-JP" dirty="0" smtClean="0"/>
          </a:p>
          <a:p>
            <a:r>
              <a:rPr kumimoji="1" lang="ja-JP" altLang="en-US" dirty="0" smtClean="0"/>
              <a:t>今回はプレゼン用に２ターンバトルに設定しています。</a:t>
            </a:r>
            <a:endParaRPr kumimoji="1" lang="en-US" altLang="ja-JP" dirty="0" smtClean="0"/>
          </a:p>
          <a:p>
            <a:r>
              <a:rPr kumimoji="1" lang="ja-JP" altLang="en-US" dirty="0" smtClean="0"/>
              <a:t>実際は５ターンでバトルを行います。</a:t>
            </a:r>
            <a:endParaRPr kumimoji="1" lang="en-US" altLang="ja-JP" dirty="0" smtClean="0"/>
          </a:p>
          <a:p>
            <a:endParaRPr kumimoji="1" lang="en-US" altLang="ja-JP" dirty="0" smtClean="0"/>
          </a:p>
          <a:p>
            <a:r>
              <a:rPr kumimoji="1" lang="ja-JP" altLang="en-US" dirty="0" smtClean="0"/>
              <a:t>プレイヤーの周囲に出ている緑の霧は毒状態を示します。</a:t>
            </a:r>
            <a:endParaRPr kumimoji="1" lang="en-US" altLang="ja-JP" dirty="0" smtClean="0"/>
          </a:p>
          <a:p>
            <a:r>
              <a:rPr kumimoji="1" lang="ja-JP" altLang="en-US" dirty="0" smtClean="0"/>
              <a:t>ターンごとに受けた合計ダメージの１０％のダメージを受けてしまいます。</a:t>
            </a:r>
            <a:endParaRPr kumimoji="1" lang="en-US" altLang="ja-JP" dirty="0" smtClean="0"/>
          </a:p>
          <a:p>
            <a:endParaRPr kumimoji="1" lang="en-US" altLang="ja-JP" dirty="0" smtClean="0"/>
          </a:p>
          <a:p>
            <a:r>
              <a:rPr kumimoji="1" lang="ja-JP" altLang="en-US" dirty="0" smtClean="0"/>
              <a:t>次のプレイヤーは沢山の状態異常を受けて、選択が非常に困難になっています。後ほど説明します。</a:t>
            </a:r>
            <a:endParaRPr kumimoji="1" lang="en-US" altLang="ja-JP" dirty="0" smtClean="0"/>
          </a:p>
          <a:p>
            <a:endParaRPr kumimoji="1" lang="en-US" altLang="ja-JP" dirty="0" smtClean="0"/>
          </a:p>
          <a:p>
            <a:r>
              <a:rPr kumimoji="1" lang="ja-JP" altLang="en-US" dirty="0" smtClean="0"/>
              <a:t>バトルが終了しました。</a:t>
            </a:r>
            <a:endParaRPr kumimoji="1" lang="en-US" altLang="ja-JP" dirty="0" smtClean="0"/>
          </a:p>
          <a:p>
            <a:r>
              <a:rPr kumimoji="1" lang="ja-JP" altLang="en-US" dirty="0" smtClean="0"/>
              <a:t>プレイヤー１が勝利、プレイヤー２が敗北です。</a:t>
            </a:r>
            <a:endParaRPr kumimoji="1" lang="en-US" altLang="ja-JP" dirty="0" smtClean="0"/>
          </a:p>
          <a:p>
            <a:r>
              <a:rPr kumimoji="1" lang="ja-JP" altLang="en-US" dirty="0" smtClean="0"/>
              <a:t>このような流れでゲームをプレイします。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5</a:t>
            </a:fld>
            <a:endParaRPr kumimoji="1" lang="ja-JP" altLang="en-US"/>
          </a:p>
        </p:txBody>
      </p:sp>
    </p:spTree>
    <p:extLst>
      <p:ext uri="{BB962C8B-B14F-4D97-AF65-F5344CB8AC3E}">
        <p14:creationId xmlns:p14="http://schemas.microsoft.com/office/powerpoint/2010/main" val="2243860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概要です。</a:t>
            </a:r>
            <a:endParaRPr kumimoji="1" lang="en-US" altLang="ja-JP" dirty="0" smtClean="0"/>
          </a:p>
          <a:p>
            <a:r>
              <a:rPr kumimoji="1" lang="ja-JP" altLang="en-US" dirty="0" smtClean="0"/>
              <a:t>ノードを素早く選ぶアクション性が強いため、</a:t>
            </a:r>
            <a:r>
              <a:rPr kumimoji="1" lang="en-US" altLang="ja-JP" dirty="0" smtClean="0"/>
              <a:t>RPG</a:t>
            </a:r>
            <a:r>
              <a:rPr kumimoji="1" lang="ja-JP" altLang="en-US" dirty="0" smtClean="0"/>
              <a:t>ではなく、パズルアクションです。</a:t>
            </a:r>
            <a:endParaRPr kumimoji="1" lang="en-US" altLang="ja-JP" dirty="0" smtClean="0"/>
          </a:p>
          <a:p>
            <a:r>
              <a:rPr kumimoji="1" lang="ja-JP" altLang="en-US" dirty="0" smtClean="0"/>
              <a:t>コンセプトは攻撃をカスタマイズすることです。</a:t>
            </a:r>
            <a:endParaRPr kumimoji="1" lang="en-US" altLang="ja-JP" dirty="0" smtClean="0"/>
          </a:p>
          <a:p>
            <a:r>
              <a:rPr kumimoji="1" lang="ja-JP" altLang="en-US" dirty="0" smtClean="0"/>
              <a:t>プレイ人数は</a:t>
            </a:r>
            <a:r>
              <a:rPr kumimoji="1" lang="en-US" altLang="ja-JP" dirty="0" smtClean="0"/>
              <a:t>2</a:t>
            </a:r>
            <a:r>
              <a:rPr kumimoji="1" lang="ja-JP" altLang="en-US" dirty="0" smtClean="0"/>
              <a:t>人、制作期間は企画発表時から</a:t>
            </a:r>
            <a:r>
              <a:rPr kumimoji="1" lang="en-US" altLang="ja-JP" dirty="0" smtClean="0"/>
              <a:t>3</a:t>
            </a:r>
            <a:r>
              <a:rPr kumimoji="1" lang="ja-JP" altLang="en-US" dirty="0" smtClean="0"/>
              <a:t>か月間です。</a:t>
            </a:r>
            <a:endParaRPr kumimoji="1" lang="ja-JP" altLang="en-US" dirty="0"/>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6</a:t>
            </a:fld>
            <a:endParaRPr kumimoji="1" lang="ja-JP" altLang="en-US"/>
          </a:p>
        </p:txBody>
      </p:sp>
    </p:spTree>
    <p:extLst>
      <p:ext uri="{BB962C8B-B14F-4D97-AF65-F5344CB8AC3E}">
        <p14:creationId xmlns:p14="http://schemas.microsoft.com/office/powerpoint/2010/main" val="2824043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次にノード選択の細かな説明に入ります。</a:t>
            </a:r>
            <a:endParaRPr kumimoji="1" lang="en-US" altLang="ja-JP" dirty="0" smtClean="0"/>
          </a:p>
          <a:p>
            <a:r>
              <a:rPr kumimoji="1" lang="ja-JP" altLang="en-US" dirty="0" smtClean="0"/>
              <a:t>まず、スライドにある画像がノード選択画面です。（クリック）</a:t>
            </a:r>
            <a:endParaRPr kumimoji="1" lang="en-US" altLang="ja-JP" dirty="0" smtClean="0"/>
          </a:p>
          <a:p>
            <a:endParaRPr kumimoji="1" lang="en-US" altLang="ja-JP" dirty="0" smtClean="0"/>
          </a:p>
          <a:p>
            <a:r>
              <a:rPr kumimoji="1" lang="ja-JP" altLang="en-US" dirty="0" smtClean="0"/>
              <a:t>４つあるブロックが選択できるノードです。</a:t>
            </a:r>
            <a:endParaRPr kumimoji="1" lang="en-US" altLang="ja-JP" dirty="0" smtClean="0"/>
          </a:p>
          <a:p>
            <a:r>
              <a:rPr kumimoji="1" lang="ja-JP" altLang="en-US" dirty="0" smtClean="0"/>
              <a:t>星の数が多いほど強力な効果があります。</a:t>
            </a:r>
            <a:endParaRPr kumimoji="1" lang="en-US" altLang="ja-JP" dirty="0" smtClean="0"/>
          </a:p>
          <a:p>
            <a:r>
              <a:rPr kumimoji="1" lang="ja-JP" altLang="en-US" dirty="0" smtClean="0"/>
              <a:t>キーボードの上下左右を使用して、素早く選んでいきます。（クリック）</a:t>
            </a:r>
            <a:endParaRPr kumimoji="1" lang="en-US" altLang="ja-JP" dirty="0" smtClean="0"/>
          </a:p>
          <a:p>
            <a:endParaRPr kumimoji="1" lang="en-US" altLang="ja-JP" dirty="0" smtClean="0"/>
          </a:p>
          <a:p>
            <a:r>
              <a:rPr kumimoji="1" lang="ja-JP" altLang="en-US" dirty="0" smtClean="0"/>
              <a:t>素早く選ぶ理由として、選択できる残り時間があります。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a:t>
            </a:r>
            <a:r>
              <a:rPr kumimoji="1" lang="ja-JP" altLang="en-US" dirty="0" smtClean="0"/>
              <a:t>秒間でどれだけ選べたかによって、勝敗が大きく変化します。（クリック）</a:t>
            </a:r>
            <a:endParaRPr kumimoji="1" lang="en-US" altLang="ja-JP" dirty="0" smtClean="0"/>
          </a:p>
          <a:p>
            <a:endParaRPr kumimoji="1" lang="en-US" altLang="ja-JP" dirty="0" smtClean="0"/>
          </a:p>
          <a:p>
            <a:r>
              <a:rPr kumimoji="1" lang="ja-JP" altLang="en-US" dirty="0" smtClean="0"/>
              <a:t>選択したノードは下にある技名で確認できます。（クリック）</a:t>
            </a:r>
            <a:endParaRPr kumimoji="1" lang="en-US" altLang="ja-JP" dirty="0" smtClean="0"/>
          </a:p>
          <a:p>
            <a:endParaRPr kumimoji="1" lang="en-US" altLang="ja-JP" dirty="0" smtClean="0"/>
          </a:p>
          <a:p>
            <a:r>
              <a:rPr kumimoji="1" lang="ja-JP" altLang="en-US" dirty="0" smtClean="0"/>
              <a:t>警告マークのついているノードは、そのまま相手にノードを送信して強化してしまう、ペナルティノードです。（クリック）</a:t>
            </a:r>
            <a:endParaRPr kumimoji="1" lang="en-US" altLang="ja-JP" dirty="0" smtClean="0"/>
          </a:p>
          <a:p>
            <a:r>
              <a:rPr kumimoji="1" lang="ja-JP" altLang="en-US" dirty="0" smtClean="0"/>
              <a:t>選択してしまうと、</a:t>
            </a:r>
            <a:r>
              <a:rPr kumimoji="1" lang="en-US" altLang="ja-JP" dirty="0" smtClean="0"/>
              <a:t>Bad</a:t>
            </a:r>
            <a:r>
              <a:rPr kumimoji="1" lang="ja-JP" altLang="en-US" dirty="0" smtClean="0"/>
              <a:t>判定と共にノード一覧に加わってしまい（クリック）</a:t>
            </a:r>
            <a:endParaRPr kumimoji="1" lang="en-US" altLang="ja-JP" dirty="0" smtClean="0"/>
          </a:p>
          <a:p>
            <a:r>
              <a:rPr kumimoji="1" lang="ja-JP" altLang="en-US" dirty="0" smtClean="0"/>
              <a:t>次のターンで相手のノードに加わってしまいます。</a:t>
            </a:r>
            <a:endParaRPr kumimoji="1" lang="en-US" altLang="ja-JP" dirty="0" smtClean="0"/>
          </a:p>
          <a:p>
            <a:endParaRPr kumimoji="1" lang="en-US" altLang="ja-JP" dirty="0" smtClean="0"/>
          </a:p>
          <a:p>
            <a:r>
              <a:rPr kumimoji="1" lang="ja-JP" altLang="en-US" dirty="0" smtClean="0"/>
              <a:t>このペナルティノードには出現率があり、通常なら１０％前後ですが、</a:t>
            </a:r>
            <a:endParaRPr kumimoji="1" lang="en-US" altLang="ja-JP" dirty="0" smtClean="0"/>
          </a:p>
          <a:p>
            <a:r>
              <a:rPr kumimoji="1" lang="ja-JP" altLang="en-US" dirty="0" smtClean="0"/>
              <a:t>ペナルティノードの出現率が増加する状態異常にかかったり、ノード選択で適当に連打を行うと、出現率が極端に増加してしまいます。（</a:t>
            </a:r>
            <a:r>
              <a:rPr kumimoji="1" lang="ja-JP" altLang="en-US" dirty="0" smtClean="0"/>
              <a:t>クリック</a:t>
            </a:r>
            <a:r>
              <a:rPr kumimoji="1" lang="ja-JP" altLang="en-US" dirty="0" smtClean="0"/>
              <a:t>）</a:t>
            </a:r>
            <a:endParaRPr kumimoji="1" lang="en-US" altLang="ja-JP" dirty="0" smtClean="0"/>
          </a:p>
          <a:p>
            <a:endParaRPr kumimoji="1" lang="en-US" altLang="ja-JP" dirty="0" smtClean="0"/>
          </a:p>
          <a:p>
            <a:r>
              <a:rPr kumimoji="1" lang="ja-JP" altLang="en-US" dirty="0" smtClean="0"/>
              <a:t>ノードは最大で</a:t>
            </a:r>
            <a:r>
              <a:rPr kumimoji="1" lang="en-US" altLang="ja-JP" dirty="0" smtClean="0"/>
              <a:t>17</a:t>
            </a:r>
            <a:r>
              <a:rPr kumimoji="1" lang="ja-JP" altLang="en-US" dirty="0" smtClean="0"/>
              <a:t>個組むことができます。（クリック）</a:t>
            </a:r>
            <a:endParaRPr kumimoji="1" lang="en-US" altLang="ja-JP" dirty="0" smtClean="0"/>
          </a:p>
          <a:p>
            <a:r>
              <a:rPr kumimoji="1" lang="ja-JP" altLang="en-US" dirty="0" smtClean="0"/>
              <a:t>最初にあるノードから奥に進むに連れ強力であるため、素早く星の高いノードを選ぶことが勝利のコツです。（クリック）</a:t>
            </a:r>
            <a:endParaRPr kumimoji="1" lang="en-US" altLang="ja-JP" dirty="0" smtClean="0"/>
          </a:p>
          <a:p>
            <a:r>
              <a:rPr kumimoji="1" lang="ja-JP" altLang="en-US" dirty="0" smtClean="0"/>
              <a:t>全てのノードが揃えば、画像の効果一覧や技名のようになります。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7</a:t>
            </a:fld>
            <a:endParaRPr kumimoji="1" lang="ja-JP" altLang="en-US"/>
          </a:p>
        </p:txBody>
      </p:sp>
    </p:spTree>
    <p:extLst>
      <p:ext uri="{BB962C8B-B14F-4D97-AF65-F5344CB8AC3E}">
        <p14:creationId xmlns:p14="http://schemas.microsoft.com/office/powerpoint/2010/main" val="1364098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ノード選択によって発生する効果や状態異常について説明します。</a:t>
            </a:r>
            <a:endParaRPr kumimoji="1" lang="en-US" altLang="ja-JP" dirty="0" smtClean="0"/>
          </a:p>
          <a:p>
            <a:r>
              <a:rPr kumimoji="1" lang="ja-JP" altLang="en-US" dirty="0" smtClean="0"/>
              <a:t>まず始めに「ホールド」と「フェスティバル」です。</a:t>
            </a:r>
            <a:endParaRPr kumimoji="1" lang="en-US" altLang="ja-JP" dirty="0" smtClean="0"/>
          </a:p>
          <a:p>
            <a:endParaRPr kumimoji="1" lang="en-US" altLang="ja-JP" dirty="0" smtClean="0"/>
          </a:p>
          <a:p>
            <a:r>
              <a:rPr kumimoji="1" lang="ja-JP" altLang="en-US" dirty="0" smtClean="0"/>
              <a:t>ホールドは、キーボードを押すだけでノードを選択できていたものを、長押し状態に変化させます。</a:t>
            </a:r>
            <a:endParaRPr kumimoji="1" lang="en-US" altLang="ja-JP" dirty="0" smtClean="0"/>
          </a:p>
          <a:p>
            <a:r>
              <a:rPr kumimoji="1" lang="ja-JP" altLang="en-US" dirty="0" smtClean="0"/>
              <a:t>フェスティバルは、選択画面に紙吹雪や音符などの妨害を加えます。</a:t>
            </a:r>
            <a:endParaRPr kumimoji="1" lang="en-US" altLang="ja-JP" dirty="0" smtClean="0"/>
          </a:p>
          <a:p>
            <a:r>
              <a:rPr kumimoji="1" lang="ja-JP" altLang="en-US" dirty="0" smtClean="0"/>
              <a:t>どちらも</a:t>
            </a:r>
            <a:r>
              <a:rPr kumimoji="1" lang="ja-JP" altLang="en-US" dirty="0" smtClean="0"/>
              <a:t>星４つ</a:t>
            </a:r>
            <a:r>
              <a:rPr kumimoji="1" lang="ja-JP" altLang="en-US" dirty="0" smtClean="0"/>
              <a:t>で出現率はかなり低めですが、その分強力です。</a:t>
            </a:r>
            <a:endParaRPr kumimoji="1" lang="en-US" altLang="ja-JP" dirty="0" smtClean="0"/>
          </a:p>
          <a:p>
            <a:endParaRPr kumimoji="1" lang="en-US" altLang="ja-JP" dirty="0" smtClean="0"/>
          </a:p>
          <a:p>
            <a:r>
              <a:rPr kumimoji="1" lang="ja-JP" altLang="en-US" dirty="0" smtClean="0"/>
              <a:t>この効果を同時に受けるとこのようになります。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8</a:t>
            </a:fld>
            <a:endParaRPr kumimoji="1" lang="ja-JP" altLang="en-US"/>
          </a:p>
        </p:txBody>
      </p:sp>
    </p:spTree>
    <p:extLst>
      <p:ext uri="{BB962C8B-B14F-4D97-AF65-F5344CB8AC3E}">
        <p14:creationId xmlns:p14="http://schemas.microsoft.com/office/powerpoint/2010/main" val="64705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バネのようにノードが揺れるので、揺れ終わるまで長押ししなければ選択されません。</a:t>
            </a:r>
            <a:endParaRPr kumimoji="1" lang="en-US" altLang="ja-JP" dirty="0" smtClean="0"/>
          </a:p>
          <a:p>
            <a:r>
              <a:rPr kumimoji="1" lang="ja-JP" altLang="en-US" dirty="0" smtClean="0"/>
              <a:t>それと同時に先ほどのプレイ動画にもありました紙吹雪と音符が妨害を行います。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AD176FFE-9BD8-4D84-BDA6-0EB78EAF3B68}" type="slidenum">
              <a:rPr kumimoji="1" lang="ja-JP" altLang="en-US" smtClean="0"/>
              <a:t>9</a:t>
            </a:fld>
            <a:endParaRPr kumimoji="1" lang="ja-JP" altLang="en-US"/>
          </a:p>
        </p:txBody>
      </p:sp>
    </p:spTree>
    <p:extLst>
      <p:ext uri="{BB962C8B-B14F-4D97-AF65-F5344CB8AC3E}">
        <p14:creationId xmlns:p14="http://schemas.microsoft.com/office/powerpoint/2010/main" val="384398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86C99AE-6E35-4F9D-A547-4F54DF99CF88}" type="datetimeFigureOut">
              <a:rPr kumimoji="1" lang="ja-JP" altLang="en-US" smtClean="0"/>
              <a:t>2016/7/29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3624317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6C99AE-6E35-4F9D-A547-4F54DF99CF88}" type="datetimeFigureOut">
              <a:rPr kumimoji="1" lang="ja-JP" altLang="en-US" smtClean="0"/>
              <a:t>2016/7/29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164546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6C99AE-6E35-4F9D-A547-4F54DF99CF88}" type="datetimeFigureOut">
              <a:rPr kumimoji="1" lang="ja-JP" altLang="en-US" smtClean="0"/>
              <a:t>2016/7/29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1995177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6C99AE-6E35-4F9D-A547-4F54DF99CF88}" type="datetimeFigureOut">
              <a:rPr kumimoji="1" lang="ja-JP" altLang="en-US" smtClean="0"/>
              <a:t>2016/7/29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285611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86C99AE-6E35-4F9D-A547-4F54DF99CF88}" type="datetimeFigureOut">
              <a:rPr kumimoji="1" lang="ja-JP" altLang="en-US" smtClean="0"/>
              <a:t>2016/7/29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78708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86C99AE-6E35-4F9D-A547-4F54DF99CF88}" type="datetimeFigureOut">
              <a:rPr kumimoji="1" lang="ja-JP" altLang="en-US" smtClean="0"/>
              <a:t>2016/7/29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3383393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86C99AE-6E35-4F9D-A547-4F54DF99CF88}" type="datetimeFigureOut">
              <a:rPr kumimoji="1" lang="ja-JP" altLang="en-US" smtClean="0"/>
              <a:t>2016/7/29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2270009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86C99AE-6E35-4F9D-A547-4F54DF99CF88}" type="datetimeFigureOut">
              <a:rPr kumimoji="1" lang="ja-JP" altLang="en-US" smtClean="0"/>
              <a:t>2016/7/29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3164536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6C99AE-6E35-4F9D-A547-4F54DF99CF88}" type="datetimeFigureOut">
              <a:rPr kumimoji="1" lang="ja-JP" altLang="en-US" smtClean="0"/>
              <a:t>2016/7/29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4168984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6C99AE-6E35-4F9D-A547-4F54DF99CF88}" type="datetimeFigureOut">
              <a:rPr kumimoji="1" lang="ja-JP" altLang="en-US" smtClean="0"/>
              <a:t>2016/7/29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2349067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6C99AE-6E35-4F9D-A547-4F54DF99CF88}" type="datetimeFigureOut">
              <a:rPr kumimoji="1" lang="ja-JP" altLang="en-US" smtClean="0"/>
              <a:t>2016/7/29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4021007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C99AE-6E35-4F9D-A547-4F54DF99CF88}" type="datetimeFigureOut">
              <a:rPr kumimoji="1" lang="ja-JP" altLang="en-US" smtClean="0"/>
              <a:t>2016/7/29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0E76C-E42C-49A7-B0CD-ABF416823D47}" type="slidenum">
              <a:rPr kumimoji="1" lang="ja-JP" altLang="en-US" smtClean="0"/>
              <a:t>‹#›</a:t>
            </a:fld>
            <a:endParaRPr kumimoji="1" lang="ja-JP" altLang="en-US"/>
          </a:p>
        </p:txBody>
      </p:sp>
    </p:spTree>
    <p:extLst>
      <p:ext uri="{BB962C8B-B14F-4D97-AF65-F5344CB8AC3E}">
        <p14:creationId xmlns:p14="http://schemas.microsoft.com/office/powerpoint/2010/main" val="38495613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5" Type="http://schemas.openxmlformats.org/officeDocument/2006/relationships/image" Target="../media/image17.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5" Type="http://schemas.openxmlformats.org/officeDocument/2006/relationships/image" Target="../media/image17.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inifisu\Documents\Unity\Nogic\Assets\Title\Sprit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94072"/>
            <a:ext cx="6500812" cy="36830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259632" y="4608544"/>
            <a:ext cx="6500812" cy="1446550"/>
          </a:xfrm>
          <a:prstGeom prst="rect">
            <a:avLst/>
          </a:prstGeom>
          <a:noFill/>
        </p:spPr>
        <p:txBody>
          <a:bodyPr wrap="square" rtlCol="0">
            <a:spAutoFit/>
          </a:bodyPr>
          <a:lstStyle/>
          <a:p>
            <a:pPr algn="ctr"/>
            <a:r>
              <a:rPr kumimoji="1" lang="en-US" altLang="ja-JP" sz="8800" dirty="0" smtClean="0">
                <a:latin typeface="HGP創英角ﾎﾟｯﾌﾟ体" panose="040B0A00000000000000" pitchFamily="50" charset="-128"/>
                <a:ea typeface="HGP創英角ﾎﾟｯﾌﾟ体" panose="040B0A00000000000000" pitchFamily="50" charset="-128"/>
              </a:rPr>
              <a:t>Team</a:t>
            </a:r>
            <a:r>
              <a:rPr lang="ja-JP" altLang="en-US" sz="8800" dirty="0">
                <a:latin typeface="HGP創英角ﾎﾟｯﾌﾟ体" panose="040B0A00000000000000" pitchFamily="50" charset="-128"/>
                <a:ea typeface="HGP創英角ﾎﾟｯﾌﾟ体" panose="040B0A00000000000000" pitchFamily="50" charset="-128"/>
              </a:rPr>
              <a:t> </a:t>
            </a:r>
            <a:r>
              <a:rPr kumimoji="1" lang="en-US" altLang="ja-JP" sz="8800" dirty="0" err="1" smtClean="0">
                <a:latin typeface="HGP創英角ﾎﾟｯﾌﾟ体" panose="040B0A00000000000000" pitchFamily="50" charset="-128"/>
                <a:ea typeface="HGP創英角ﾎﾟｯﾌﾟ体" panose="040B0A00000000000000" pitchFamily="50" charset="-128"/>
              </a:rPr>
              <a:t>Nogic</a:t>
            </a:r>
            <a:endParaRPr kumimoji="1" lang="ja-JP" altLang="en-US" sz="8800"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163170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67544" y="249828"/>
            <a:ext cx="8208912" cy="1080120"/>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5400" dirty="0">
                <a:latin typeface="HGS創英角ｺﾞｼｯｸUB" panose="020B0900000000000000" pitchFamily="50" charset="-128"/>
                <a:ea typeface="HGS創英角ｺﾞｼｯｸUB" panose="020B0900000000000000" pitchFamily="50" charset="-128"/>
              </a:rPr>
              <a:t>効果や状態異常について</a:t>
            </a:r>
            <a:endParaRPr kumimoji="1" lang="ja-JP" altLang="en-US" sz="5400" dirty="0">
              <a:latin typeface="HGS創英角ｺﾞｼｯｸUB" panose="020B0900000000000000" pitchFamily="50" charset="-128"/>
              <a:ea typeface="HGS創英角ｺﾞｼｯｸUB" panose="020B0900000000000000" pitchFamily="50" charset="-128"/>
            </a:endParaRPr>
          </a:p>
        </p:txBody>
      </p:sp>
      <p:graphicFrame>
        <p:nvGraphicFramePr>
          <p:cNvPr id="3" name="図表 2"/>
          <p:cNvGraphicFramePr/>
          <p:nvPr>
            <p:extLst>
              <p:ext uri="{D42A27DB-BD31-4B8C-83A1-F6EECF244321}">
                <p14:modId xmlns:p14="http://schemas.microsoft.com/office/powerpoint/2010/main" val="1900612363"/>
              </p:ext>
            </p:extLst>
          </p:nvPr>
        </p:nvGraphicFramePr>
        <p:xfrm>
          <a:off x="469852" y="1484784"/>
          <a:ext cx="8206604"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681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67544" y="249828"/>
            <a:ext cx="8208912" cy="1080120"/>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5400" dirty="0">
                <a:latin typeface="HGS創英角ｺﾞｼｯｸUB" panose="020B0900000000000000" pitchFamily="50" charset="-128"/>
                <a:ea typeface="HGS創英角ｺﾞｼｯｸUB" panose="020B0900000000000000" pitchFamily="50" charset="-128"/>
              </a:rPr>
              <a:t>効果や状態異常について</a:t>
            </a:r>
            <a:endParaRPr kumimoji="1" lang="ja-JP" altLang="en-US" sz="5400" dirty="0">
              <a:latin typeface="HGS創英角ｺﾞｼｯｸUB" panose="020B0900000000000000" pitchFamily="50" charset="-128"/>
              <a:ea typeface="HGS創英角ｺﾞｼｯｸUB" panose="020B0900000000000000" pitchFamily="50" charset="-128"/>
            </a:endParaRPr>
          </a:p>
        </p:txBody>
      </p:sp>
    </p:spTree>
    <p:controls>
      <mc:AlternateContent xmlns:mc="http://schemas.openxmlformats.org/markup-compatibility/2006">
        <mc:Choice xmlns:v="urn:schemas-microsoft-com:vml" Requires="v">
          <p:control spid="10248" name="WindowsMediaPlayer1" r:id="rId2" imgW="5837426" imgH="4723810"/>
        </mc:Choice>
        <mc:Fallback>
          <p:control name="WindowsMediaPlayer1" r:id="rId2" imgW="5837426" imgH="4723810">
            <p:pic>
              <p:nvPicPr>
                <p:cNvPr id="0" name="WindowsMediaPlayer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557338"/>
                  <a:ext cx="8207375" cy="51292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647229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Rinifisu\Documents\Unity\Nogic\Assets\Title\Sprit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94072"/>
            <a:ext cx="6500812" cy="368300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21606" y="5085184"/>
            <a:ext cx="7776864" cy="769441"/>
          </a:xfrm>
          <a:prstGeom prst="rect">
            <a:avLst/>
          </a:prstGeom>
          <a:noFill/>
        </p:spPr>
        <p:txBody>
          <a:bodyPr wrap="square" rtlCol="0">
            <a:spAutoFit/>
          </a:bodyPr>
          <a:lstStyle/>
          <a:p>
            <a:pPr algn="ctr"/>
            <a:r>
              <a:rPr lang="ja-JP" altLang="en-US" sz="4400" dirty="0" smtClean="0">
                <a:latin typeface="HGP創英角ﾎﾟｯﾌﾟ体" panose="040B0A00000000000000" pitchFamily="50" charset="-128"/>
                <a:ea typeface="HGP創英角ﾎﾟｯﾌﾟ体" panose="040B0A00000000000000" pitchFamily="50" charset="-128"/>
              </a:rPr>
              <a:t>ご清聴ありがとうございました</a:t>
            </a:r>
            <a:endParaRPr kumimoji="1" lang="ja-JP" altLang="en-US" sz="4400"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46943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484784"/>
            <a:ext cx="8229600" cy="5069160"/>
          </a:xfrm>
        </p:spPr>
        <p:txBody>
          <a:bodyPr>
            <a:noAutofit/>
          </a:bodyPr>
          <a:lstStyle/>
          <a:p>
            <a:pPr marL="514350" indent="-514350">
              <a:buFont typeface="+mj-lt"/>
              <a:buAutoNum type="arabicPeriod"/>
            </a:pPr>
            <a:r>
              <a:rPr lang="en-US" altLang="ja-JP" sz="4000" dirty="0" err="1" smtClean="0">
                <a:latin typeface="HGS創英角ｺﾞｼｯｸUB" panose="020B0900000000000000" pitchFamily="50" charset="-128"/>
                <a:ea typeface="HGS創英角ｺﾞｼｯｸUB" panose="020B0900000000000000" pitchFamily="50" charset="-128"/>
              </a:rPr>
              <a:t>Nogic</a:t>
            </a:r>
            <a:r>
              <a:rPr lang="ja-JP" altLang="en-US" sz="4000" dirty="0" smtClean="0">
                <a:latin typeface="HGS創英角ｺﾞｼｯｸUB" panose="020B0900000000000000" pitchFamily="50" charset="-128"/>
                <a:ea typeface="HGS創英角ｺﾞｼｯｸUB" panose="020B0900000000000000" pitchFamily="50" charset="-128"/>
              </a:rPr>
              <a:t>とは？</a:t>
            </a:r>
            <a:endParaRPr kumimoji="1" lang="en-US" altLang="ja-JP" sz="4000" dirty="0" smtClean="0">
              <a:latin typeface="HGS創英角ｺﾞｼｯｸUB" panose="020B0900000000000000" pitchFamily="50" charset="-128"/>
              <a:ea typeface="HGS創英角ｺﾞｼｯｸUB" panose="020B0900000000000000" pitchFamily="50" charset="-128"/>
            </a:endParaRPr>
          </a:p>
          <a:p>
            <a:pPr marL="514350" indent="-514350">
              <a:buFont typeface="+mj-lt"/>
              <a:buAutoNum type="arabicPeriod"/>
            </a:pPr>
            <a:r>
              <a:rPr lang="ja-JP" altLang="en-US" sz="4000" dirty="0" smtClean="0">
                <a:latin typeface="HGS創英角ｺﾞｼｯｸUB" panose="020B0900000000000000" pitchFamily="50" charset="-128"/>
                <a:ea typeface="HGS創英角ｺﾞｼｯｸUB" panose="020B0900000000000000" pitchFamily="50" charset="-128"/>
              </a:rPr>
              <a:t>中間</a:t>
            </a:r>
            <a:r>
              <a:rPr lang="ja-JP" altLang="en-US" sz="4000" dirty="0">
                <a:latin typeface="HGS創英角ｺﾞｼｯｸUB" panose="020B0900000000000000" pitchFamily="50" charset="-128"/>
                <a:ea typeface="HGS創英角ｺﾞｼｯｸUB" panose="020B0900000000000000" pitchFamily="50" charset="-128"/>
              </a:rPr>
              <a:t>発表時</a:t>
            </a:r>
            <a:r>
              <a:rPr lang="ja-JP" altLang="en-US" sz="4000" dirty="0" smtClean="0">
                <a:latin typeface="HGS創英角ｺﾞｼｯｸUB" panose="020B0900000000000000" pitchFamily="50" charset="-128"/>
                <a:ea typeface="HGS創英角ｺﾞｼｯｸUB" panose="020B0900000000000000" pitchFamily="50" charset="-128"/>
              </a:rPr>
              <a:t>のプレイ動画</a:t>
            </a:r>
            <a:endParaRPr lang="en-US" altLang="ja-JP" sz="4000" dirty="0" smtClean="0">
              <a:latin typeface="HGS創英角ｺﾞｼｯｸUB" panose="020B0900000000000000" pitchFamily="50" charset="-128"/>
              <a:ea typeface="HGS創英角ｺﾞｼｯｸUB" panose="020B0900000000000000" pitchFamily="50" charset="-128"/>
            </a:endParaRPr>
          </a:p>
          <a:p>
            <a:pPr marL="514350" indent="-514350">
              <a:buFont typeface="+mj-lt"/>
              <a:buAutoNum type="arabicPeriod"/>
            </a:pPr>
            <a:r>
              <a:rPr lang="ja-JP" altLang="en-US" sz="4000" dirty="0" smtClean="0">
                <a:latin typeface="HGS創英角ｺﾞｼｯｸUB" panose="020B0900000000000000" pitchFamily="50" charset="-128"/>
                <a:ea typeface="HGS創英角ｺﾞｼｯｸUB" panose="020B0900000000000000" pitchFamily="50" charset="-128"/>
              </a:rPr>
              <a:t>プレイ動画</a:t>
            </a:r>
            <a:endParaRPr lang="en-US" altLang="ja-JP" sz="4000" dirty="0" smtClean="0">
              <a:latin typeface="HGS創英角ｺﾞｼｯｸUB" panose="020B0900000000000000" pitchFamily="50" charset="-128"/>
              <a:ea typeface="HGS創英角ｺﾞｼｯｸUB" panose="020B0900000000000000" pitchFamily="50" charset="-128"/>
            </a:endParaRPr>
          </a:p>
          <a:p>
            <a:pPr marL="514350" indent="-514350">
              <a:buFont typeface="+mj-lt"/>
              <a:buAutoNum type="arabicPeriod"/>
            </a:pPr>
            <a:r>
              <a:rPr kumimoji="1" lang="ja-JP" altLang="en-US" sz="4000" dirty="0" smtClean="0">
                <a:latin typeface="HGS創英角ｺﾞｼｯｸUB" panose="020B0900000000000000" pitchFamily="50" charset="-128"/>
                <a:ea typeface="HGS創英角ｺﾞｼｯｸUB" panose="020B0900000000000000" pitchFamily="50" charset="-128"/>
              </a:rPr>
              <a:t>概要</a:t>
            </a:r>
            <a:endParaRPr kumimoji="1" lang="en-US" altLang="ja-JP" sz="4000" dirty="0" smtClean="0">
              <a:latin typeface="HGS創英角ｺﾞｼｯｸUB" panose="020B0900000000000000" pitchFamily="50" charset="-128"/>
              <a:ea typeface="HGS創英角ｺﾞｼｯｸUB" panose="020B0900000000000000" pitchFamily="50" charset="-128"/>
            </a:endParaRPr>
          </a:p>
          <a:p>
            <a:pPr marL="514350" indent="-514350">
              <a:buFont typeface="+mj-lt"/>
              <a:buAutoNum type="arabicPeriod"/>
            </a:pPr>
            <a:r>
              <a:rPr lang="ja-JP" altLang="en-US" sz="4000" dirty="0">
                <a:latin typeface="HGS創英角ｺﾞｼｯｸUB" panose="020B0900000000000000" pitchFamily="50" charset="-128"/>
                <a:ea typeface="HGS創英角ｺﾞｼｯｸUB" panose="020B0900000000000000" pitchFamily="50" charset="-128"/>
              </a:rPr>
              <a:t>ノード選択について</a:t>
            </a:r>
            <a:endParaRPr lang="en-US" altLang="ja-JP" sz="4000" dirty="0" smtClean="0">
              <a:latin typeface="HGS創英角ｺﾞｼｯｸUB" panose="020B0900000000000000" pitchFamily="50" charset="-128"/>
              <a:ea typeface="HGS創英角ｺﾞｼｯｸUB" panose="020B0900000000000000" pitchFamily="50" charset="-128"/>
            </a:endParaRPr>
          </a:p>
          <a:p>
            <a:pPr marL="514350" indent="-514350">
              <a:buFont typeface="+mj-lt"/>
              <a:buAutoNum type="arabicPeriod"/>
            </a:pPr>
            <a:r>
              <a:rPr lang="ja-JP" altLang="en-US" sz="4000" dirty="0" smtClean="0">
                <a:latin typeface="HGS創英角ｺﾞｼｯｸUB" panose="020B0900000000000000" pitchFamily="50" charset="-128"/>
                <a:ea typeface="HGS創英角ｺﾞｼｯｸUB" panose="020B0900000000000000" pitchFamily="50" charset="-128"/>
              </a:rPr>
              <a:t>効果や状態異常について</a:t>
            </a:r>
            <a:endParaRPr kumimoji="1" lang="ja-JP" altLang="en-US" sz="4000" dirty="0">
              <a:latin typeface="HGS創英角ｺﾞｼｯｸUB" panose="020B0900000000000000" pitchFamily="50" charset="-128"/>
              <a:ea typeface="HGS創英角ｺﾞｼｯｸUB" panose="020B0900000000000000" pitchFamily="50" charset="-128"/>
            </a:endParaRPr>
          </a:p>
        </p:txBody>
      </p:sp>
      <p:sp>
        <p:nvSpPr>
          <p:cNvPr id="5" name="角丸四角形 4"/>
          <p:cNvSpPr/>
          <p:nvPr/>
        </p:nvSpPr>
        <p:spPr>
          <a:xfrm>
            <a:off x="467544" y="249828"/>
            <a:ext cx="8208912" cy="1080120"/>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5400" dirty="0" smtClean="0">
                <a:latin typeface="HGS創英角ｺﾞｼｯｸUB" panose="020B0900000000000000" pitchFamily="50" charset="-128"/>
                <a:ea typeface="HGS創英角ｺﾞｼｯｸUB" panose="020B0900000000000000" pitchFamily="50" charset="-128"/>
              </a:rPr>
              <a:t>発表の流れ</a:t>
            </a:r>
            <a:endParaRPr kumimoji="1" lang="ja-JP" altLang="en-US" sz="54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1079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67544" y="249828"/>
            <a:ext cx="8208912" cy="1080120"/>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5400" dirty="0">
                <a:latin typeface="HGS創英角ｺﾞｼｯｸUB" panose="020B0900000000000000" pitchFamily="50" charset="-128"/>
                <a:ea typeface="HGS創英角ｺﾞｼｯｸUB" panose="020B0900000000000000" pitchFamily="50" charset="-128"/>
              </a:rPr>
              <a:t>　</a:t>
            </a:r>
            <a:r>
              <a:rPr lang="ja-JP" altLang="en-US" sz="5400" dirty="0" smtClean="0">
                <a:latin typeface="HGS創英角ｺﾞｼｯｸUB" panose="020B0900000000000000" pitchFamily="50" charset="-128"/>
                <a:ea typeface="HGS創英角ｺﾞｼｯｸUB" panose="020B0900000000000000" pitchFamily="50" charset="-128"/>
              </a:rPr>
              <a:t>　　</a:t>
            </a:r>
            <a:r>
              <a:rPr kumimoji="1" lang="ja-JP" altLang="en-US" sz="5400" dirty="0" smtClean="0">
                <a:latin typeface="HGS創英角ｺﾞｼｯｸUB" panose="020B0900000000000000" pitchFamily="50" charset="-128"/>
                <a:ea typeface="HGS創英角ｺﾞｼｯｸUB" panose="020B0900000000000000" pitchFamily="50" charset="-128"/>
              </a:rPr>
              <a:t>とは？</a:t>
            </a:r>
            <a:endParaRPr kumimoji="1" lang="ja-JP" altLang="en-US" sz="5400" dirty="0">
              <a:latin typeface="HGS創英角ｺﾞｼｯｸUB" panose="020B0900000000000000" pitchFamily="50" charset="-128"/>
              <a:ea typeface="HGS創英角ｺﾞｼｯｸUB" panose="020B0900000000000000" pitchFamily="50" charset="-128"/>
            </a:endParaRPr>
          </a:p>
        </p:txBody>
      </p:sp>
      <p:grpSp>
        <p:nvGrpSpPr>
          <p:cNvPr id="5" name="グループ化 4"/>
          <p:cNvGrpSpPr/>
          <p:nvPr/>
        </p:nvGrpSpPr>
        <p:grpSpPr>
          <a:xfrm>
            <a:off x="467544" y="1628800"/>
            <a:ext cx="3479899" cy="2087939"/>
            <a:chOff x="460905" y="1047"/>
            <a:chExt cx="3479899" cy="2087939"/>
          </a:xfrm>
          <a:scene3d>
            <a:camera prst="orthographicFront">
              <a:rot lat="0" lon="0" rev="0"/>
            </a:camera>
            <a:lightRig rig="contrasting" dir="t">
              <a:rot lat="0" lon="0" rev="1200000"/>
            </a:lightRig>
          </a:scene3d>
        </p:grpSpPr>
        <p:sp>
          <p:nvSpPr>
            <p:cNvPr id="6" name="正方形/長方形 5"/>
            <p:cNvSpPr/>
            <p:nvPr/>
          </p:nvSpPr>
          <p:spPr>
            <a:xfrm>
              <a:off x="460905" y="1047"/>
              <a:ext cx="3479899" cy="2087939"/>
            </a:xfrm>
            <a:prstGeom prst="rect">
              <a:avLst/>
            </a:prstGeom>
          </p:spPr>
          <p:style>
            <a:lnRef idx="0">
              <a:schemeClr val="accent2"/>
            </a:lnRef>
            <a:fillRef idx="3">
              <a:schemeClr val="accent2"/>
            </a:fillRef>
            <a:effectRef idx="3">
              <a:schemeClr val="accent2"/>
            </a:effectRef>
            <a:fontRef idx="minor">
              <a:schemeClr val="lt1"/>
            </a:fontRef>
          </p:style>
        </p:sp>
        <p:sp>
          <p:nvSpPr>
            <p:cNvPr id="7" name="正方形/長方形 6"/>
            <p:cNvSpPr/>
            <p:nvPr/>
          </p:nvSpPr>
          <p:spPr>
            <a:xfrm>
              <a:off x="460905" y="1047"/>
              <a:ext cx="3479899" cy="2087939"/>
            </a:xfrm>
            <a:prstGeom prst="rect">
              <a:avLst/>
            </a:prstGeom>
          </p:spPr>
          <p:style>
            <a:lnRef idx="0">
              <a:schemeClr val="accent2"/>
            </a:lnRef>
            <a:fillRef idx="3">
              <a:schemeClr val="accent2"/>
            </a:fillRef>
            <a:effectRef idx="3">
              <a:schemeClr val="accent2"/>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kumimoji="1" lang="en-US" altLang="ja-JP" sz="4400" kern="1200" dirty="0" smtClean="0"/>
                <a:t>Node = </a:t>
              </a:r>
              <a:r>
                <a:rPr kumimoji="1" lang="ja-JP" altLang="en-US" sz="4400" kern="1200" dirty="0" smtClean="0"/>
                <a:t>ノード</a:t>
              </a:r>
              <a:endParaRPr kumimoji="1" lang="en-US" altLang="ja-JP" sz="4400" kern="1200" dirty="0" smtClean="0"/>
            </a:p>
          </p:txBody>
        </p:sp>
      </p:grpSp>
      <p:grpSp>
        <p:nvGrpSpPr>
          <p:cNvPr id="8" name="グループ化 7"/>
          <p:cNvGrpSpPr/>
          <p:nvPr/>
        </p:nvGrpSpPr>
        <p:grpSpPr>
          <a:xfrm>
            <a:off x="5196557" y="1628799"/>
            <a:ext cx="3479899" cy="2087939"/>
            <a:chOff x="4288794" y="1047"/>
            <a:chExt cx="3479899" cy="2087939"/>
          </a:xfrm>
          <a:scene3d>
            <a:camera prst="orthographicFront">
              <a:rot lat="0" lon="0" rev="0"/>
            </a:camera>
            <a:lightRig rig="contrasting" dir="t">
              <a:rot lat="0" lon="0" rev="1200000"/>
            </a:lightRig>
          </a:scene3d>
        </p:grpSpPr>
        <p:sp>
          <p:nvSpPr>
            <p:cNvPr id="9" name="正方形/長方形 8"/>
            <p:cNvSpPr/>
            <p:nvPr/>
          </p:nvSpPr>
          <p:spPr>
            <a:xfrm>
              <a:off x="4288794" y="1047"/>
              <a:ext cx="3479899" cy="2087939"/>
            </a:xfrm>
            <a:prstGeom prst="rect">
              <a:avLst/>
            </a:prstGeom>
          </p:spPr>
          <p:style>
            <a:lnRef idx="0">
              <a:schemeClr val="accent5"/>
            </a:lnRef>
            <a:fillRef idx="3">
              <a:schemeClr val="accent5"/>
            </a:fillRef>
            <a:effectRef idx="3">
              <a:schemeClr val="accent5"/>
            </a:effectRef>
            <a:fontRef idx="minor">
              <a:schemeClr val="lt1"/>
            </a:fontRef>
          </p:style>
        </p:sp>
        <p:sp>
          <p:nvSpPr>
            <p:cNvPr id="10" name="正方形/長方形 9"/>
            <p:cNvSpPr/>
            <p:nvPr/>
          </p:nvSpPr>
          <p:spPr>
            <a:xfrm>
              <a:off x="4288794" y="1047"/>
              <a:ext cx="3479899" cy="2087939"/>
            </a:xfrm>
            <a:prstGeom prst="rect">
              <a:avLst/>
            </a:prstGeom>
          </p:spPr>
          <p:style>
            <a:lnRef idx="0">
              <a:schemeClr val="accent5"/>
            </a:lnRef>
            <a:fillRef idx="3">
              <a:schemeClr val="accent5"/>
            </a:fillRef>
            <a:effectRef idx="3">
              <a:schemeClr val="accent5"/>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altLang="ja-JP" sz="4400" kern="1200" dirty="0" smtClean="0"/>
                <a:t>Magic = </a:t>
              </a:r>
              <a:r>
                <a:rPr lang="ja-JP" altLang="en-US" sz="4400" kern="1200" dirty="0" smtClean="0"/>
                <a:t>魔法</a:t>
              </a:r>
              <a:endParaRPr kumimoji="1" lang="ja-JP" altLang="en-US" sz="4400" kern="1200" dirty="0"/>
            </a:p>
          </p:txBody>
        </p:sp>
      </p:grpSp>
      <p:grpSp>
        <p:nvGrpSpPr>
          <p:cNvPr id="11" name="グループ化 10"/>
          <p:cNvGrpSpPr/>
          <p:nvPr/>
        </p:nvGrpSpPr>
        <p:grpSpPr>
          <a:xfrm>
            <a:off x="467544" y="1628801"/>
            <a:ext cx="8208912" cy="2160239"/>
            <a:chOff x="2374850" y="2436976"/>
            <a:chExt cx="3479899" cy="2087939"/>
          </a:xfrm>
          <a:scene3d>
            <a:camera prst="orthographicFront">
              <a:rot lat="0" lon="0" rev="0"/>
            </a:camera>
            <a:lightRig rig="contrasting" dir="t">
              <a:rot lat="0" lon="0" rev="1200000"/>
            </a:lightRig>
          </a:scene3d>
        </p:grpSpPr>
        <p:sp>
          <p:nvSpPr>
            <p:cNvPr id="12" name="正方形/長方形 11"/>
            <p:cNvSpPr/>
            <p:nvPr/>
          </p:nvSpPr>
          <p:spPr>
            <a:xfrm>
              <a:off x="2374850" y="2436976"/>
              <a:ext cx="3479899" cy="2087939"/>
            </a:xfrm>
            <a:prstGeom prst="rect">
              <a:avLst/>
            </a:prstGeom>
          </p:spPr>
          <p:style>
            <a:lnRef idx="0">
              <a:schemeClr val="accent4"/>
            </a:lnRef>
            <a:fillRef idx="3">
              <a:schemeClr val="accent4"/>
            </a:fillRef>
            <a:effectRef idx="3">
              <a:schemeClr val="accent4"/>
            </a:effectRef>
            <a:fontRef idx="minor">
              <a:schemeClr val="lt1"/>
            </a:fontRef>
          </p:style>
        </p:sp>
        <p:sp>
          <p:nvSpPr>
            <p:cNvPr id="13" name="正方形/長方形 12"/>
            <p:cNvSpPr/>
            <p:nvPr/>
          </p:nvSpPr>
          <p:spPr>
            <a:xfrm>
              <a:off x="2374850" y="2436976"/>
              <a:ext cx="3479899" cy="2087939"/>
            </a:xfrm>
            <a:prstGeom prst="rect">
              <a:avLst/>
            </a:prstGeom>
          </p:spPr>
          <p:style>
            <a:lnRef idx="0">
              <a:schemeClr val="accent4"/>
            </a:lnRef>
            <a:fillRef idx="3">
              <a:schemeClr val="accent4"/>
            </a:fillRef>
            <a:effectRef idx="3">
              <a:schemeClr val="accent4"/>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altLang="ja-JP" sz="6000" kern="1200" dirty="0" smtClean="0"/>
                <a:t>Node + Magic = </a:t>
              </a:r>
              <a:r>
                <a:rPr lang="en-US" altLang="ja-JP" sz="6000" kern="1200" dirty="0" err="1" smtClean="0"/>
                <a:t>Nogic</a:t>
              </a:r>
              <a:endParaRPr kumimoji="1" lang="ja-JP" altLang="en-US" sz="6000" kern="1200" dirty="0"/>
            </a:p>
          </p:txBody>
        </p:sp>
      </p:grpSp>
      <p:pic>
        <p:nvPicPr>
          <p:cNvPr id="23" name="Picture 2" descr="C:\Users\Rinifisu\Desktop\ノードベース.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628800"/>
            <a:ext cx="4848225" cy="5131738"/>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107504" y="1628800"/>
            <a:ext cx="4032448" cy="2308324"/>
          </a:xfrm>
          <a:prstGeom prst="rect">
            <a:avLst/>
          </a:prstGeom>
          <a:noFill/>
          <a:ln>
            <a:solidFill>
              <a:schemeClr val="tx1"/>
            </a:solidFill>
          </a:ln>
        </p:spPr>
        <p:txBody>
          <a:bodyPr wrap="square" rtlCol="0">
            <a:spAutoFit/>
          </a:bodyPr>
          <a:lstStyle/>
          <a:p>
            <a:r>
              <a:rPr kumimoji="1" lang="ja-JP" altLang="en-US" sz="1600" b="1" dirty="0" smtClean="0"/>
              <a:t>・</a:t>
            </a:r>
            <a:r>
              <a:rPr kumimoji="1" lang="en-US" altLang="ja-JP" sz="1600" b="1" dirty="0" smtClean="0"/>
              <a:t>test ―――――</a:t>
            </a:r>
            <a:r>
              <a:rPr kumimoji="1" lang="ja-JP" altLang="en-US" sz="1600" b="1" dirty="0" smtClean="0"/>
              <a:t>＞</a:t>
            </a:r>
            <a:r>
              <a:rPr lang="ja-JP" altLang="en-US" sz="1600" b="1" dirty="0" smtClean="0"/>
              <a:t> </a:t>
            </a:r>
            <a:r>
              <a:rPr lang="en-US" altLang="ja-JP" sz="1600" b="1" dirty="0" smtClean="0"/>
              <a:t>	</a:t>
            </a:r>
            <a:r>
              <a:rPr kumimoji="1" lang="ja-JP" altLang="en-US" sz="1600" b="1" dirty="0" smtClean="0"/>
              <a:t>シェーダ</a:t>
            </a:r>
            <a:endParaRPr kumimoji="1" lang="en-US" altLang="ja-JP" sz="1600" b="1" dirty="0" smtClean="0"/>
          </a:p>
          <a:p>
            <a:r>
              <a:rPr lang="ja-JP" altLang="en-US" sz="1600" b="1" dirty="0" smtClean="0"/>
              <a:t>・</a:t>
            </a:r>
            <a:r>
              <a:rPr lang="en-US" altLang="ja-JP" sz="1600" b="1" dirty="0" smtClean="0"/>
              <a:t>Quad</a:t>
            </a:r>
            <a:r>
              <a:rPr lang="ja-JP" altLang="en-US" sz="1600" b="1" dirty="0" smtClean="0"/>
              <a:t> </a:t>
            </a:r>
            <a:r>
              <a:rPr lang="en-US" altLang="ja-JP" sz="1600" b="1" dirty="0" smtClean="0"/>
              <a:t> ――――</a:t>
            </a:r>
            <a:r>
              <a:rPr lang="ja-JP" altLang="en-US" sz="1600" b="1" dirty="0" smtClean="0"/>
              <a:t>＞</a:t>
            </a:r>
            <a:r>
              <a:rPr lang="en-US" altLang="ja-JP" sz="1600" b="1" dirty="0" smtClean="0"/>
              <a:t> 	</a:t>
            </a:r>
            <a:r>
              <a:rPr lang="ja-JP" altLang="en-US" sz="1600" b="1" dirty="0" smtClean="0"/>
              <a:t>四角形</a:t>
            </a:r>
            <a:endParaRPr lang="en-US" altLang="ja-JP" sz="1600" b="1" dirty="0" smtClean="0"/>
          </a:p>
          <a:p>
            <a:r>
              <a:rPr kumimoji="1" lang="ja-JP" altLang="en-US" sz="1600" b="1" dirty="0" smtClean="0"/>
              <a:t>・</a:t>
            </a:r>
            <a:r>
              <a:rPr kumimoji="1" lang="en-US" altLang="ja-JP" sz="1600" b="1" dirty="0" err="1" smtClean="0"/>
              <a:t>FileTexture</a:t>
            </a:r>
            <a:r>
              <a:rPr kumimoji="1" lang="en-US" altLang="ja-JP" sz="1600" b="1" dirty="0" smtClean="0"/>
              <a:t> </a:t>
            </a:r>
            <a:r>
              <a:rPr lang="en-US" altLang="ja-JP" sz="1600" b="1" dirty="0" smtClean="0"/>
              <a:t>――</a:t>
            </a:r>
            <a:r>
              <a:rPr lang="ja-JP" altLang="en-US" sz="1600" b="1" dirty="0" smtClean="0"/>
              <a:t>＞ </a:t>
            </a:r>
            <a:r>
              <a:rPr kumimoji="1" lang="en-US" altLang="ja-JP" sz="1600" b="1" dirty="0" smtClean="0"/>
              <a:t>	</a:t>
            </a:r>
            <a:r>
              <a:rPr kumimoji="1" lang="ja-JP" altLang="en-US" sz="1600" b="1" dirty="0" smtClean="0"/>
              <a:t>画像を使用する</a:t>
            </a:r>
            <a:endParaRPr kumimoji="1" lang="en-US" altLang="ja-JP" sz="1600" b="1" dirty="0" smtClean="0"/>
          </a:p>
          <a:p>
            <a:r>
              <a:rPr lang="ja-JP" altLang="en-US" sz="1600" b="1" dirty="0" smtClean="0"/>
              <a:t>・</a:t>
            </a:r>
            <a:r>
              <a:rPr lang="en-US" altLang="ja-JP" sz="1600" b="1" dirty="0" err="1" smtClean="0"/>
              <a:t>TransForm</a:t>
            </a:r>
            <a:r>
              <a:rPr lang="en-US" altLang="ja-JP" sz="1600" b="1" dirty="0" smtClean="0"/>
              <a:t> ――</a:t>
            </a:r>
            <a:r>
              <a:rPr lang="ja-JP" altLang="en-US" sz="1600" b="1" dirty="0" smtClean="0"/>
              <a:t>＞ </a:t>
            </a:r>
            <a:r>
              <a:rPr lang="en-US" altLang="ja-JP" sz="1600" b="1" dirty="0"/>
              <a:t>	</a:t>
            </a:r>
            <a:r>
              <a:rPr lang="ja-JP" altLang="en-US" sz="1600" b="1" dirty="0" smtClean="0"/>
              <a:t>図形の変形</a:t>
            </a:r>
            <a:endParaRPr lang="en-US" altLang="ja-JP" sz="1600" b="1" dirty="0" smtClean="0"/>
          </a:p>
          <a:p>
            <a:r>
              <a:rPr kumimoji="1" lang="ja-JP" altLang="en-US" sz="1600" b="1" dirty="0" smtClean="0"/>
              <a:t>・</a:t>
            </a:r>
            <a:r>
              <a:rPr kumimoji="1" lang="en-US" altLang="ja-JP" sz="1600" b="1" dirty="0" smtClean="0"/>
              <a:t>LFO </a:t>
            </a:r>
            <a:r>
              <a:rPr lang="en-US" altLang="ja-JP" sz="1600" b="1" dirty="0" smtClean="0"/>
              <a:t>―――――</a:t>
            </a:r>
            <a:r>
              <a:rPr lang="ja-JP" altLang="en-US" sz="1600" b="1" dirty="0" smtClean="0"/>
              <a:t>＞ </a:t>
            </a:r>
            <a:r>
              <a:rPr kumimoji="1" lang="en-US" altLang="ja-JP" sz="1600" b="1" dirty="0" smtClean="0"/>
              <a:t>	0</a:t>
            </a:r>
            <a:r>
              <a:rPr kumimoji="1" lang="ja-JP" altLang="en-US" sz="1600" b="1" dirty="0" smtClean="0"/>
              <a:t>～</a:t>
            </a:r>
            <a:r>
              <a:rPr kumimoji="1" lang="en-US" altLang="ja-JP" sz="1600" b="1" dirty="0" smtClean="0"/>
              <a:t>1</a:t>
            </a:r>
            <a:r>
              <a:rPr kumimoji="1" lang="ja-JP" altLang="en-US" sz="1600" b="1" dirty="0" smtClean="0"/>
              <a:t>を加算ループ</a:t>
            </a:r>
            <a:endParaRPr kumimoji="1" lang="en-US" altLang="ja-JP" sz="1600" b="1" dirty="0" smtClean="0"/>
          </a:p>
          <a:p>
            <a:r>
              <a:rPr lang="ja-JP" altLang="en-US" sz="1600" b="1" dirty="0" smtClean="0"/>
              <a:t>・</a:t>
            </a:r>
            <a:r>
              <a:rPr lang="en-US" altLang="ja-JP" sz="1600" b="1" dirty="0" smtClean="0"/>
              <a:t>RGB ―――――</a:t>
            </a:r>
            <a:r>
              <a:rPr lang="ja-JP" altLang="en-US" sz="1600" b="1" dirty="0" smtClean="0"/>
              <a:t>＞ </a:t>
            </a:r>
            <a:r>
              <a:rPr lang="en-US" altLang="ja-JP" sz="1600" b="1" dirty="0"/>
              <a:t>	</a:t>
            </a:r>
            <a:r>
              <a:rPr lang="ja-JP" altLang="en-US" sz="1600" b="1" dirty="0" smtClean="0"/>
              <a:t>色</a:t>
            </a:r>
            <a:endParaRPr lang="en-US" altLang="ja-JP" sz="1600" b="1" dirty="0" smtClean="0"/>
          </a:p>
          <a:p>
            <a:endParaRPr kumimoji="1" lang="en-US" altLang="ja-JP" sz="1600" b="1" dirty="0" smtClean="0"/>
          </a:p>
          <a:p>
            <a:r>
              <a:rPr lang="ja-JP" altLang="en-US" sz="1600" b="1" dirty="0" smtClean="0"/>
              <a:t>これらノードを</a:t>
            </a:r>
            <a:r>
              <a:rPr lang="ja-JP" altLang="en-US" sz="1600" b="1" dirty="0"/>
              <a:t>リンク</a:t>
            </a:r>
            <a:r>
              <a:rPr lang="ja-JP" altLang="en-US" sz="1600" b="1" dirty="0" smtClean="0"/>
              <a:t>で繋ぐ事によって、</a:t>
            </a:r>
            <a:endParaRPr lang="en-US" altLang="ja-JP" sz="1600" b="1" dirty="0" smtClean="0"/>
          </a:p>
          <a:p>
            <a:r>
              <a:rPr kumimoji="1" lang="ja-JP" altLang="en-US" sz="1600" b="1" dirty="0"/>
              <a:t>結果</a:t>
            </a:r>
            <a:r>
              <a:rPr kumimoji="1" lang="ja-JP" altLang="en-US" sz="1600" b="1" dirty="0" smtClean="0"/>
              <a:t>に反映することができる</a:t>
            </a:r>
            <a:endParaRPr kumimoji="1" lang="en-US" altLang="ja-JP" sz="1600" b="1" dirty="0" smtClean="0"/>
          </a:p>
        </p:txBody>
      </p:sp>
      <p:sp>
        <p:nvSpPr>
          <p:cNvPr id="25" name="角丸四角形 24"/>
          <p:cNvSpPr/>
          <p:nvPr/>
        </p:nvSpPr>
        <p:spPr>
          <a:xfrm>
            <a:off x="6636072" y="5589240"/>
            <a:ext cx="1608336" cy="5760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出力結果</a:t>
            </a:r>
            <a:endParaRPr kumimoji="1" lang="ja-JP" altLang="en-US" dirty="0">
              <a:solidFill>
                <a:schemeClr val="tx1"/>
              </a:solidFill>
            </a:endParaRPr>
          </a:p>
        </p:txBody>
      </p:sp>
      <p:sp>
        <p:nvSpPr>
          <p:cNvPr id="26" name="角丸四角形 25"/>
          <p:cNvSpPr/>
          <p:nvPr/>
        </p:nvSpPr>
        <p:spPr>
          <a:xfrm>
            <a:off x="7659096" y="1841481"/>
            <a:ext cx="1326383" cy="5760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ノード</a:t>
            </a:r>
            <a:endParaRPr kumimoji="1" lang="ja-JP" altLang="en-US" dirty="0">
              <a:solidFill>
                <a:schemeClr val="tx1"/>
              </a:solidFill>
            </a:endParaRPr>
          </a:p>
        </p:txBody>
      </p:sp>
      <p:cxnSp>
        <p:nvCxnSpPr>
          <p:cNvPr id="27" name="直線矢印コネクタ 26"/>
          <p:cNvCxnSpPr>
            <a:stCxn id="26" idx="1"/>
          </p:cNvCxnSpPr>
          <p:nvPr/>
        </p:nvCxnSpPr>
        <p:spPr>
          <a:xfrm flipH="1">
            <a:off x="7308304" y="2129513"/>
            <a:ext cx="35079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7659096" y="2799192"/>
            <a:ext cx="1326383" cy="5760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リンク</a:t>
            </a:r>
            <a:endParaRPr kumimoji="1" lang="ja-JP" altLang="en-US" dirty="0">
              <a:solidFill>
                <a:schemeClr val="tx1"/>
              </a:solidFill>
            </a:endParaRPr>
          </a:p>
        </p:txBody>
      </p:sp>
      <p:cxnSp>
        <p:nvCxnSpPr>
          <p:cNvPr id="29" name="直線矢印コネクタ 28"/>
          <p:cNvCxnSpPr>
            <a:stCxn id="28" idx="1"/>
          </p:cNvCxnSpPr>
          <p:nvPr/>
        </p:nvCxnSpPr>
        <p:spPr>
          <a:xfrm flipH="1" flipV="1">
            <a:off x="6516216" y="2672769"/>
            <a:ext cx="1142880" cy="4144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107504" y="4297164"/>
            <a:ext cx="4032448" cy="2031325"/>
          </a:xfrm>
          <a:prstGeom prst="rect">
            <a:avLst/>
          </a:prstGeom>
          <a:noFill/>
          <a:ln>
            <a:solidFill>
              <a:schemeClr val="tx1"/>
            </a:solidFill>
          </a:ln>
        </p:spPr>
        <p:txBody>
          <a:bodyPr wrap="square" rtlCol="0">
            <a:spAutoFit/>
          </a:bodyPr>
          <a:lstStyle/>
          <a:p>
            <a:r>
              <a:rPr kumimoji="1" lang="ja-JP" altLang="en-US" dirty="0" smtClean="0"/>
              <a:t>右の画像のようにノードを繋ぐと</a:t>
            </a:r>
            <a:endParaRPr kumimoji="1" lang="en-US" altLang="ja-JP" dirty="0" smtClean="0"/>
          </a:p>
          <a:p>
            <a:endParaRPr lang="en-US" altLang="ja-JP" dirty="0"/>
          </a:p>
          <a:p>
            <a:r>
              <a:rPr kumimoji="1" lang="ja-JP" altLang="en-US" b="1" dirty="0" smtClean="0"/>
              <a:t>四角形に張り付けた画像が様々な変形</a:t>
            </a:r>
            <a:endParaRPr kumimoji="1" lang="en-US" altLang="ja-JP" b="1" dirty="0" smtClean="0"/>
          </a:p>
          <a:p>
            <a:r>
              <a:rPr lang="ja-JP" altLang="en-US" b="1" dirty="0" smtClean="0"/>
              <a:t>を起こしながら０</a:t>
            </a:r>
            <a:r>
              <a:rPr lang="en-US" altLang="ja-JP" b="1" dirty="0" smtClean="0"/>
              <a:t>%</a:t>
            </a:r>
            <a:r>
              <a:rPr lang="ja-JP" altLang="en-US" b="1" dirty="0" smtClean="0"/>
              <a:t>～１００％の状態変化でループする</a:t>
            </a:r>
            <a:endParaRPr lang="en-US" altLang="ja-JP" b="1" dirty="0" smtClean="0"/>
          </a:p>
          <a:p>
            <a:endParaRPr kumimoji="1" lang="en-US" altLang="ja-JP" b="1" dirty="0"/>
          </a:p>
          <a:p>
            <a:r>
              <a:rPr kumimoji="1" lang="ja-JP" altLang="en-US" dirty="0" smtClean="0"/>
              <a:t>と言った結果が出力される</a:t>
            </a:r>
            <a:endParaRPr kumimoji="1" lang="ja-JP" altLang="en-US" dirty="0"/>
          </a:p>
        </p:txBody>
      </p:sp>
      <p:sp>
        <p:nvSpPr>
          <p:cNvPr id="31" name="テキスト ボックス 30"/>
          <p:cNvSpPr txBox="1"/>
          <p:nvPr/>
        </p:nvSpPr>
        <p:spPr>
          <a:xfrm>
            <a:off x="4283968" y="6453336"/>
            <a:ext cx="1440160" cy="369332"/>
          </a:xfrm>
          <a:prstGeom prst="rect">
            <a:avLst/>
          </a:prstGeom>
          <a:noFill/>
        </p:spPr>
        <p:txBody>
          <a:bodyPr wrap="square" rtlCol="0">
            <a:spAutoFit/>
          </a:bodyPr>
          <a:lstStyle/>
          <a:p>
            <a:r>
              <a:rPr kumimoji="1" lang="ja-JP" altLang="en-US" dirty="0" smtClean="0"/>
              <a:t>ノードベース</a:t>
            </a:r>
            <a:endParaRPr kumimoji="1" lang="ja-JP" altLang="en-US" dirty="0"/>
          </a:p>
        </p:txBody>
      </p:sp>
      <p:pic>
        <p:nvPicPr>
          <p:cNvPr id="2050" name="Picture 2" descr="C:\Users\Rinifisu\Desktop\タイトルなし.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72936"/>
            <a:ext cx="706138" cy="1865066"/>
          </a:xfrm>
          <a:prstGeom prst="rect">
            <a:avLst/>
          </a:prstGeom>
          <a:noFill/>
          <a:extLst>
            <a:ext uri="{909E8E84-426E-40DD-AFC4-6F175D3DCCD1}">
              <a14:hiddenFill xmlns:a14="http://schemas.microsoft.com/office/drawing/2010/main">
                <a:solidFill>
                  <a:srgbClr val="FFFFFF"/>
                </a:solidFill>
              </a14:hiddenFill>
            </a:ext>
          </a:extLst>
        </p:spPr>
      </p:pic>
      <p:sp>
        <p:nvSpPr>
          <p:cNvPr id="39" name="四角形吹き出し 38"/>
          <p:cNvSpPr/>
          <p:nvPr/>
        </p:nvSpPr>
        <p:spPr>
          <a:xfrm>
            <a:off x="1619672" y="4297164"/>
            <a:ext cx="7128791" cy="1868140"/>
          </a:xfrm>
          <a:prstGeom prst="wedgeRectCallout">
            <a:avLst>
              <a:gd name="adj1" fmla="val -59405"/>
              <a:gd name="adj2" fmla="val -13785"/>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3200" dirty="0" smtClean="0">
                <a:latin typeface="HGS創英角ｺﾞｼｯｸUB" panose="020B0900000000000000" pitchFamily="50" charset="-128"/>
                <a:ea typeface="HGS創英角ｺﾞｼｯｸUB" panose="020B0900000000000000" pitchFamily="50" charset="-128"/>
              </a:rPr>
              <a:t>ノードで能力組み合わせて技を作り、攻撃し合う対戦ゲームを作れば面白いのでは？</a:t>
            </a:r>
            <a:endParaRPr kumimoji="1" lang="ja-JP" altLang="en-US" sz="3200" dirty="0">
              <a:latin typeface="HGS創英角ｺﾞｼｯｸUB" panose="020B0900000000000000" pitchFamily="50" charset="-128"/>
              <a:ea typeface="HGS創英角ｺﾞｼｯｸUB" panose="020B0900000000000000" pitchFamily="50" charset="-128"/>
            </a:endParaRPr>
          </a:p>
        </p:txBody>
      </p:sp>
      <p:pic>
        <p:nvPicPr>
          <p:cNvPr id="42" name="Picture 2" descr="C:\Users\Rinifisu\Documents\Unity\Nogic\Assets\Title\Sprites\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0680" y="303809"/>
            <a:ext cx="1721320" cy="975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440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4"/>
                                        </p:tgtEl>
                                      </p:cBhvr>
                                    </p:animEffect>
                                    <p:set>
                                      <p:cBhvr>
                                        <p:cTn id="49" dur="1" fill="hold">
                                          <p:stCondLst>
                                            <p:cond delay="499"/>
                                          </p:stCondLst>
                                        </p:cTn>
                                        <p:tgtEl>
                                          <p:spTgt spid="2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5"/>
                                        </p:tgtEl>
                                      </p:cBhvr>
                                    </p:animEffect>
                                    <p:set>
                                      <p:cBhvr>
                                        <p:cTn id="52" dur="1" fill="hold">
                                          <p:stCondLst>
                                            <p:cond delay="499"/>
                                          </p:stCondLst>
                                        </p:cTn>
                                        <p:tgtEl>
                                          <p:spTgt spid="25"/>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6"/>
                                        </p:tgtEl>
                                      </p:cBhvr>
                                    </p:animEffect>
                                    <p:set>
                                      <p:cBhvr>
                                        <p:cTn id="55" dur="1" fill="hold">
                                          <p:stCondLst>
                                            <p:cond delay="499"/>
                                          </p:stCondLst>
                                        </p:cTn>
                                        <p:tgtEl>
                                          <p:spTgt spid="26"/>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7"/>
                                        </p:tgtEl>
                                      </p:cBhvr>
                                    </p:animEffect>
                                    <p:set>
                                      <p:cBhvr>
                                        <p:cTn id="58" dur="1" fill="hold">
                                          <p:stCondLst>
                                            <p:cond delay="499"/>
                                          </p:stCondLst>
                                        </p:cTn>
                                        <p:tgtEl>
                                          <p:spTgt spid="27"/>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29"/>
                                        </p:tgtEl>
                                      </p:cBhvr>
                                    </p:animEffect>
                                    <p:set>
                                      <p:cBhvr>
                                        <p:cTn id="64" dur="1" fill="hold">
                                          <p:stCondLst>
                                            <p:cond delay="499"/>
                                          </p:stCondLst>
                                        </p:cTn>
                                        <p:tgtEl>
                                          <p:spTgt spid="29"/>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0"/>
                                        </p:tgtEl>
                                      </p:cBhvr>
                                    </p:animEffect>
                                    <p:set>
                                      <p:cBhvr>
                                        <p:cTn id="67" dur="1" fill="hold">
                                          <p:stCondLst>
                                            <p:cond delay="499"/>
                                          </p:stCondLst>
                                        </p:cTn>
                                        <p:tgtEl>
                                          <p:spTgt spid="30"/>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31"/>
                                        </p:tgtEl>
                                      </p:cBhvr>
                                    </p:animEffect>
                                    <p:set>
                                      <p:cBhvr>
                                        <p:cTn id="70" dur="1" fill="hold">
                                          <p:stCondLst>
                                            <p:cond delay="499"/>
                                          </p:stCondLst>
                                        </p:cTn>
                                        <p:tgtEl>
                                          <p:spTgt spid="31"/>
                                        </p:tgtEl>
                                        <p:attrNameLst>
                                          <p:attrName>style.visibility</p:attrName>
                                        </p:attrNameLst>
                                      </p:cBhvr>
                                      <p:to>
                                        <p:strVal val="hidden"/>
                                      </p:to>
                                    </p:set>
                                  </p:childTnLst>
                                </p:cTn>
                              </p:par>
                            </p:childTnLst>
                          </p:cTn>
                        </p:par>
                        <p:par>
                          <p:cTn id="71" fill="hold">
                            <p:stCondLst>
                              <p:cond delay="500"/>
                            </p:stCondLst>
                            <p:childTnLst>
                              <p:par>
                                <p:cTn id="72" presetID="10" presetClass="entr" presetSubtype="0" fill="hold" nodeType="after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5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500" fill="hold"/>
                                        <p:tgtEl>
                                          <p:spTgt spid="8"/>
                                        </p:tgtEl>
                                        <p:attrNameLst>
                                          <p:attrName>ppt_x</p:attrName>
                                        </p:attrNameLst>
                                      </p:cBhvr>
                                      <p:tavLst>
                                        <p:tav tm="0">
                                          <p:val>
                                            <p:strVal val="1+#ppt_w/2"/>
                                          </p:val>
                                        </p:tav>
                                        <p:tav tm="100000">
                                          <p:val>
                                            <p:strVal val="#ppt_x"/>
                                          </p:val>
                                        </p:tav>
                                      </p:tavLst>
                                    </p:anim>
                                    <p:anim calcmode="lin" valueType="num">
                                      <p:cBhvr additive="base">
                                        <p:cTn id="80" dur="500" fill="hold"/>
                                        <p:tgtEl>
                                          <p:spTgt spid="8"/>
                                        </p:tgtEl>
                                        <p:attrNameLst>
                                          <p:attrName>ppt_y</p:attrName>
                                        </p:attrNameLst>
                                      </p:cBhvr>
                                      <p:tavLst>
                                        <p:tav tm="0">
                                          <p:val>
                                            <p:strVal val="#ppt_y"/>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anim calcmode="lin" valueType="num">
                                      <p:cBhvr>
                                        <p:cTn id="84" dur="500" fill="hold"/>
                                        <p:tgtEl>
                                          <p:spTgt spid="39"/>
                                        </p:tgtEl>
                                        <p:attrNameLst>
                                          <p:attrName>ppt_x</p:attrName>
                                        </p:attrNameLst>
                                      </p:cBhvr>
                                      <p:tavLst>
                                        <p:tav tm="0">
                                          <p:val>
                                            <p:strVal val="#ppt_x"/>
                                          </p:val>
                                        </p:tav>
                                        <p:tav tm="100000">
                                          <p:val>
                                            <p:strVal val="#ppt_x"/>
                                          </p:val>
                                        </p:tav>
                                      </p:tavLst>
                                    </p:anim>
                                    <p:anim calcmode="lin" valueType="num">
                                      <p:cBhvr>
                                        <p:cTn id="85" dur="500" fill="hold"/>
                                        <p:tgtEl>
                                          <p:spTgt spid="39"/>
                                        </p:tgtEl>
                                        <p:attrNameLst>
                                          <p:attrName>ppt_y</p:attrName>
                                        </p:attrNameLst>
                                      </p:cBhvr>
                                      <p:tavLst>
                                        <p:tav tm="0">
                                          <p:val>
                                            <p:strVal val="#ppt_y+.1"/>
                                          </p:val>
                                        </p:tav>
                                        <p:tav tm="100000">
                                          <p:val>
                                            <p:strVal val="#ppt_y"/>
                                          </p:val>
                                        </p:tav>
                                      </p:tavLst>
                                    </p:anim>
                                  </p:childTnLst>
                                </p:cTn>
                              </p:par>
                              <p:par>
                                <p:cTn id="86" presetID="10" presetClass="entr" presetSubtype="0" fill="hold" nodeType="withEffect">
                                  <p:stCondLst>
                                    <p:cond delay="0"/>
                                  </p:stCondLst>
                                  <p:childTnLst>
                                    <p:set>
                                      <p:cBhvr>
                                        <p:cTn id="87" dur="1" fill="hold">
                                          <p:stCondLst>
                                            <p:cond delay="0"/>
                                          </p:stCondLst>
                                        </p:cTn>
                                        <p:tgtEl>
                                          <p:spTgt spid="2050"/>
                                        </p:tgtEl>
                                        <p:attrNameLst>
                                          <p:attrName>style.visibility</p:attrName>
                                        </p:attrNameLst>
                                      </p:cBhvr>
                                      <p:to>
                                        <p:strVal val="visible"/>
                                      </p:to>
                                    </p:set>
                                    <p:animEffect transition="in" filter="fade">
                                      <p:cBhvr>
                                        <p:cTn id="88" dur="500"/>
                                        <p:tgtEl>
                                          <p:spTgt spid="2050"/>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37" fill="hold"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barn(outVertical)">
                                      <p:cBhvr>
                                        <p:cTn id="9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8" grpId="0" animBg="1"/>
      <p:bldP spid="28" grpId="1" animBg="1"/>
      <p:bldP spid="30" grpId="0" animBg="1"/>
      <p:bldP spid="30" grpId="1" animBg="1"/>
      <p:bldP spid="31" grpId="0"/>
      <p:bldP spid="31" grpId="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67544" y="249828"/>
            <a:ext cx="8208912" cy="1080120"/>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5400" dirty="0" smtClean="0">
                <a:latin typeface="HGS創英角ｺﾞｼｯｸUB" panose="020B0900000000000000" pitchFamily="50" charset="-128"/>
                <a:ea typeface="HGS創英角ｺﾞｼｯｸUB" panose="020B0900000000000000" pitchFamily="50" charset="-128"/>
              </a:rPr>
              <a:t>中間発表時のプレイ動画</a:t>
            </a:r>
            <a:endParaRPr kumimoji="1" lang="ja-JP" altLang="en-US" sz="5400" dirty="0">
              <a:latin typeface="HGS創英角ｺﾞｼｯｸUB" panose="020B0900000000000000" pitchFamily="50" charset="-128"/>
              <a:ea typeface="HGS創英角ｺﾞｼｯｸUB" panose="020B0900000000000000" pitchFamily="50" charset="-128"/>
            </a:endParaRPr>
          </a:p>
        </p:txBody>
      </p:sp>
    </p:spTree>
    <p:controls>
      <mc:AlternateContent xmlns:mc="http://schemas.openxmlformats.org/markup-compatibility/2006">
        <mc:Choice xmlns:v="urn:schemas-microsoft-com:vml" Requires="v">
          <p:control spid="3083" name="WindowsMediaPlayer1" r:id="rId2" imgW="5837426" imgH="4723810"/>
        </mc:Choice>
        <mc:Fallback>
          <p:control name="WindowsMediaPlayer1" r:id="rId2" imgW="5837426" imgH="4723810">
            <p:pic>
              <p:nvPicPr>
                <p:cNvPr id="0" name="WindowsMediaPlayer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557338"/>
                  <a:ext cx="8207375" cy="51292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65337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67544" y="249828"/>
            <a:ext cx="8208912" cy="1080120"/>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5400" dirty="0" smtClean="0">
                <a:latin typeface="HGS創英角ｺﾞｼｯｸUB" panose="020B0900000000000000" pitchFamily="50" charset="-128"/>
                <a:ea typeface="HGS創英角ｺﾞｼｯｸUB" panose="020B0900000000000000" pitchFamily="50" charset="-128"/>
              </a:rPr>
              <a:t>プレイ動画</a:t>
            </a:r>
            <a:endParaRPr kumimoji="1" lang="ja-JP" altLang="en-US" sz="5400" dirty="0">
              <a:latin typeface="HGS創英角ｺﾞｼｯｸUB" panose="020B0900000000000000" pitchFamily="50" charset="-128"/>
              <a:ea typeface="HGS創英角ｺﾞｼｯｸUB" panose="020B0900000000000000" pitchFamily="50" charset="-128"/>
            </a:endParaRPr>
          </a:p>
        </p:txBody>
      </p:sp>
    </p:spTree>
    <p:controls>
      <mc:AlternateContent xmlns:mc="http://schemas.openxmlformats.org/markup-compatibility/2006">
        <mc:Choice xmlns:v="urn:schemas-microsoft-com:vml" Requires="v">
          <p:control spid="4107" name="WindowsMediaPlayer1" r:id="rId2" imgW="5837426" imgH="4723810"/>
        </mc:Choice>
        <mc:Fallback>
          <p:control name="WindowsMediaPlayer1" r:id="rId2" imgW="5837426" imgH="4723810">
            <p:pic>
              <p:nvPicPr>
                <p:cNvPr id="0" name="WindowsMediaPlayer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557338"/>
                  <a:ext cx="8207375" cy="51292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25444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p:cNvGraphicFramePr>
          <p:nvPr>
            <p:extLst>
              <p:ext uri="{D42A27DB-BD31-4B8C-83A1-F6EECF244321}">
                <p14:modId xmlns:p14="http://schemas.microsoft.com/office/powerpoint/2010/main" val="4054037"/>
              </p:ext>
            </p:extLst>
          </p:nvPr>
        </p:nvGraphicFramePr>
        <p:xfrm>
          <a:off x="395536" y="1700808"/>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角丸四角形 4"/>
          <p:cNvSpPr/>
          <p:nvPr/>
        </p:nvSpPr>
        <p:spPr>
          <a:xfrm>
            <a:off x="467544" y="249828"/>
            <a:ext cx="8208912" cy="1080120"/>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5400" dirty="0">
                <a:latin typeface="HGS創英角ｺﾞｼｯｸUB" panose="020B0900000000000000" pitchFamily="50" charset="-128"/>
                <a:ea typeface="HGS創英角ｺﾞｼｯｸUB" panose="020B0900000000000000" pitchFamily="50" charset="-128"/>
              </a:rPr>
              <a:t>概要</a:t>
            </a:r>
            <a:endParaRPr kumimoji="1" lang="ja-JP" altLang="en-US" sz="54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807484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Action!\Screenshot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426021"/>
            <a:ext cx="7056784" cy="528495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Action!\Screenshot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7" y="1430854"/>
            <a:ext cx="7050329" cy="528011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Action!\Screenshots\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7" y="1426021"/>
            <a:ext cx="7056783" cy="5284950"/>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 3"/>
          <p:cNvSpPr/>
          <p:nvPr/>
        </p:nvSpPr>
        <p:spPr>
          <a:xfrm>
            <a:off x="467544" y="249828"/>
            <a:ext cx="8208912" cy="1080120"/>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5400" dirty="0" smtClean="0">
                <a:latin typeface="HGS創英角ｺﾞｼｯｸUB" panose="020B0900000000000000" pitchFamily="50" charset="-128"/>
                <a:ea typeface="HGS創英角ｺﾞｼｯｸUB" panose="020B0900000000000000" pitchFamily="50" charset="-128"/>
              </a:rPr>
              <a:t>ノード選択について</a:t>
            </a:r>
            <a:endParaRPr kumimoji="1" lang="ja-JP" altLang="en-US" sz="5400" dirty="0">
              <a:latin typeface="HGS創英角ｺﾞｼｯｸUB" panose="020B0900000000000000" pitchFamily="50" charset="-128"/>
              <a:ea typeface="HGS創英角ｺﾞｼｯｸUB" panose="020B0900000000000000" pitchFamily="50" charset="-128"/>
            </a:endParaRPr>
          </a:p>
        </p:txBody>
      </p:sp>
      <p:cxnSp>
        <p:nvCxnSpPr>
          <p:cNvPr id="5" name="直線矢印コネクタ 4"/>
          <p:cNvCxnSpPr>
            <a:stCxn id="3" idx="1"/>
          </p:cNvCxnSpPr>
          <p:nvPr/>
        </p:nvCxnSpPr>
        <p:spPr>
          <a:xfrm flipH="1">
            <a:off x="2915816" y="1803032"/>
            <a:ext cx="720080" cy="10001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7" name="グループ化 16"/>
          <p:cNvGrpSpPr/>
          <p:nvPr/>
        </p:nvGrpSpPr>
        <p:grpSpPr>
          <a:xfrm>
            <a:off x="3635896" y="1462626"/>
            <a:ext cx="3683180" cy="1340561"/>
            <a:chOff x="2618616" y="2779124"/>
            <a:chExt cx="3683180" cy="1411297"/>
          </a:xfrm>
        </p:grpSpPr>
        <p:sp>
          <p:nvSpPr>
            <p:cNvPr id="3" name="角丸四角形 2"/>
            <p:cNvSpPr/>
            <p:nvPr/>
          </p:nvSpPr>
          <p:spPr>
            <a:xfrm>
              <a:off x="2618616" y="2779124"/>
              <a:ext cx="3683180" cy="71673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smtClean="0">
                  <a:solidFill>
                    <a:schemeClr val="tx1"/>
                  </a:solidFill>
                </a:rPr>
                <a:t>選択</a:t>
              </a:r>
              <a:r>
                <a:rPr lang="ja-JP" altLang="en-US" dirty="0">
                  <a:solidFill>
                    <a:schemeClr val="tx1"/>
                  </a:solidFill>
                </a:rPr>
                <a:t>可能</a:t>
              </a:r>
              <a:r>
                <a:rPr lang="ja-JP" altLang="en-US" dirty="0" smtClean="0">
                  <a:solidFill>
                    <a:schemeClr val="tx1"/>
                  </a:solidFill>
                </a:rPr>
                <a:t>なノード</a:t>
              </a:r>
              <a:endParaRPr kumimoji="1" lang="ja-JP" altLang="en-US" dirty="0">
                <a:solidFill>
                  <a:schemeClr val="tx1"/>
                </a:solidFill>
              </a:endParaRPr>
            </a:p>
          </p:txBody>
        </p:sp>
        <p:sp>
          <p:nvSpPr>
            <p:cNvPr id="14" name="角丸四角形 13"/>
            <p:cNvSpPr/>
            <p:nvPr/>
          </p:nvSpPr>
          <p:spPr>
            <a:xfrm>
              <a:off x="2628880" y="3537201"/>
              <a:ext cx="3672916" cy="6532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キーボードの上下左右で選択する</a:t>
              </a:r>
              <a:endParaRPr kumimoji="1" lang="ja-JP" altLang="en-US" dirty="0">
                <a:solidFill>
                  <a:schemeClr val="tx1"/>
                </a:solidFill>
              </a:endParaRPr>
            </a:p>
          </p:txBody>
        </p:sp>
      </p:grpSp>
      <p:cxnSp>
        <p:nvCxnSpPr>
          <p:cNvPr id="19" name="直線矢印コネクタ 18"/>
          <p:cNvCxnSpPr>
            <a:stCxn id="21" idx="1"/>
          </p:cNvCxnSpPr>
          <p:nvPr/>
        </p:nvCxnSpPr>
        <p:spPr>
          <a:xfrm flipH="1" flipV="1">
            <a:off x="4139952" y="3401865"/>
            <a:ext cx="762298" cy="40906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0" name="グループ化 19"/>
          <p:cNvGrpSpPr/>
          <p:nvPr/>
        </p:nvGrpSpPr>
        <p:grpSpPr>
          <a:xfrm>
            <a:off x="4902250" y="3470528"/>
            <a:ext cx="3683180" cy="1340562"/>
            <a:chOff x="2618616" y="2779123"/>
            <a:chExt cx="3683180" cy="1411298"/>
          </a:xfrm>
        </p:grpSpPr>
        <p:sp>
          <p:nvSpPr>
            <p:cNvPr id="21" name="角丸四角形 20"/>
            <p:cNvSpPr/>
            <p:nvPr/>
          </p:nvSpPr>
          <p:spPr>
            <a:xfrm>
              <a:off x="2618616" y="2779123"/>
              <a:ext cx="3683180" cy="71673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solidFill>
                    <a:schemeClr val="tx1"/>
                  </a:solidFill>
                </a:rPr>
                <a:t>ペナルティ</a:t>
              </a:r>
              <a:r>
                <a:rPr lang="ja-JP" altLang="en-US" dirty="0" smtClean="0">
                  <a:solidFill>
                    <a:schemeClr val="tx1"/>
                  </a:solidFill>
                </a:rPr>
                <a:t>ノード</a:t>
              </a:r>
              <a:endParaRPr kumimoji="1" lang="ja-JP" altLang="en-US" dirty="0">
                <a:solidFill>
                  <a:schemeClr val="tx1"/>
                </a:solidFill>
              </a:endParaRPr>
            </a:p>
          </p:txBody>
        </p:sp>
        <p:sp>
          <p:nvSpPr>
            <p:cNvPr id="22" name="角丸四角形 21"/>
            <p:cNvSpPr/>
            <p:nvPr/>
          </p:nvSpPr>
          <p:spPr>
            <a:xfrm>
              <a:off x="2628880" y="3537201"/>
              <a:ext cx="3672916" cy="6532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相手を強化してしまうので</a:t>
              </a:r>
              <a:endParaRPr kumimoji="1" lang="en-US" altLang="ja-JP" dirty="0" smtClean="0">
                <a:solidFill>
                  <a:schemeClr val="tx1"/>
                </a:solidFill>
              </a:endParaRPr>
            </a:p>
            <a:p>
              <a:pPr algn="ctr"/>
              <a:r>
                <a:rPr kumimoji="1" lang="ja-JP" altLang="en-US" dirty="0" smtClean="0">
                  <a:solidFill>
                    <a:schemeClr val="tx1"/>
                  </a:solidFill>
                </a:rPr>
                <a:t>選ばないように注意する</a:t>
              </a:r>
              <a:endParaRPr kumimoji="1" lang="ja-JP" altLang="en-US" dirty="0">
                <a:solidFill>
                  <a:schemeClr val="tx1"/>
                </a:solidFill>
              </a:endParaRPr>
            </a:p>
          </p:txBody>
        </p:sp>
      </p:grpSp>
      <p:sp>
        <p:nvSpPr>
          <p:cNvPr id="23" name="角丸四角形 22"/>
          <p:cNvSpPr/>
          <p:nvPr/>
        </p:nvSpPr>
        <p:spPr>
          <a:xfrm>
            <a:off x="1219070" y="4255473"/>
            <a:ext cx="3683180" cy="68081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solidFill>
                  <a:schemeClr val="tx1"/>
                </a:solidFill>
              </a:rPr>
              <a:t>残り時間</a:t>
            </a:r>
            <a:endParaRPr kumimoji="1" lang="ja-JP" altLang="en-US" dirty="0">
              <a:solidFill>
                <a:schemeClr val="tx1"/>
              </a:solidFill>
            </a:endParaRPr>
          </a:p>
        </p:txBody>
      </p:sp>
      <p:cxnSp>
        <p:nvCxnSpPr>
          <p:cNvPr id="24" name="直線矢印コネクタ 23"/>
          <p:cNvCxnSpPr>
            <a:stCxn id="23" idx="2"/>
          </p:cNvCxnSpPr>
          <p:nvPr/>
        </p:nvCxnSpPr>
        <p:spPr>
          <a:xfrm>
            <a:off x="3060660" y="4936285"/>
            <a:ext cx="1007284" cy="86897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p:cNvSpPr/>
          <p:nvPr/>
        </p:nvSpPr>
        <p:spPr>
          <a:xfrm>
            <a:off x="5292080" y="4769731"/>
            <a:ext cx="3683180" cy="6808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solidFill>
                  <a:schemeClr val="tx1"/>
                </a:solidFill>
              </a:rPr>
              <a:t>攻撃技名</a:t>
            </a:r>
            <a:endParaRPr kumimoji="1" lang="ja-JP" altLang="en-US" dirty="0">
              <a:solidFill>
                <a:schemeClr val="tx1"/>
              </a:solidFill>
            </a:endParaRPr>
          </a:p>
        </p:txBody>
      </p:sp>
      <p:cxnSp>
        <p:nvCxnSpPr>
          <p:cNvPr id="28" name="直線矢印コネクタ 27"/>
          <p:cNvCxnSpPr>
            <a:stCxn id="27" idx="2"/>
          </p:cNvCxnSpPr>
          <p:nvPr/>
        </p:nvCxnSpPr>
        <p:spPr>
          <a:xfrm flipH="1">
            <a:off x="5796136" y="5450543"/>
            <a:ext cx="1337534" cy="8251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152034" y="1497510"/>
            <a:ext cx="4824536" cy="80559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400" dirty="0" smtClean="0"/>
              <a:t>ペナルティノードを選んでしまうと・・・</a:t>
            </a:r>
            <a:endParaRPr kumimoji="1" lang="ja-JP" altLang="en-US" sz="2400" dirty="0"/>
          </a:p>
        </p:txBody>
      </p:sp>
      <p:sp>
        <p:nvSpPr>
          <p:cNvPr id="32" name="角丸四角形 31"/>
          <p:cNvSpPr/>
          <p:nvPr/>
        </p:nvSpPr>
        <p:spPr>
          <a:xfrm>
            <a:off x="5792366" y="5370774"/>
            <a:ext cx="2268760" cy="134733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自分</a:t>
            </a:r>
            <a:endParaRPr kumimoji="1" lang="ja-JP" alt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3" name="角丸四角形 32"/>
          <p:cNvSpPr/>
          <p:nvPr/>
        </p:nvSpPr>
        <p:spPr>
          <a:xfrm>
            <a:off x="5792366" y="5370774"/>
            <a:ext cx="2268760" cy="134733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相手</a:t>
            </a:r>
            <a:endParaRPr kumimoji="1" lang="ja-JP" alt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1" name="円/楕円 10"/>
          <p:cNvSpPr/>
          <p:nvPr/>
        </p:nvSpPr>
        <p:spPr>
          <a:xfrm>
            <a:off x="1743125" y="2593537"/>
            <a:ext cx="2160240" cy="808328"/>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060660" y="6165305"/>
            <a:ext cx="2915910" cy="6480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125" name="Picture 5" descr="C:\Action!\Screenshots\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9" y="1430855"/>
            <a:ext cx="7059858" cy="5287253"/>
          </a:xfrm>
          <a:prstGeom prst="rect">
            <a:avLst/>
          </a:prstGeom>
          <a:noFill/>
          <a:extLst>
            <a:ext uri="{909E8E84-426E-40DD-AFC4-6F175D3DCCD1}">
              <a14:hiddenFill xmlns:a14="http://schemas.microsoft.com/office/drawing/2010/main">
                <a:solidFill>
                  <a:srgbClr val="FFFFFF"/>
                </a:solidFill>
              </a14:hiddenFill>
            </a:ext>
          </a:extLst>
        </p:spPr>
      </p:pic>
      <p:sp>
        <p:nvSpPr>
          <p:cNvPr id="29" name="角丸四角形 28"/>
          <p:cNvSpPr/>
          <p:nvPr/>
        </p:nvSpPr>
        <p:spPr>
          <a:xfrm>
            <a:off x="1259632" y="1861317"/>
            <a:ext cx="3420976" cy="516760"/>
          </a:xfrm>
          <a:prstGeom prst="roundRect">
            <a:avLst/>
          </a:prstGeom>
          <a:ln/>
        </p:spPr>
        <p:style>
          <a:lnRef idx="2">
            <a:schemeClr val="dk1"/>
          </a:lnRef>
          <a:fillRef idx="1">
            <a:schemeClr val="lt1"/>
          </a:fillRef>
          <a:effectRef idx="0">
            <a:schemeClr val="dk1"/>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ja-JP"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ea"/>
                <a:ea typeface="+mj-ea"/>
              </a:rPr>
              <a:t>奥の</a:t>
            </a:r>
            <a:r>
              <a:rPr lang="ja-JP"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ea"/>
                <a:ea typeface="+mj-ea"/>
              </a:rPr>
              <a:t>ノードはとても強力</a:t>
            </a:r>
            <a:endParaRPr kumimoji="1" lang="ja-JP"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ea"/>
              <a:ea typeface="+mj-ea"/>
            </a:endParaRPr>
          </a:p>
        </p:txBody>
      </p:sp>
      <p:sp>
        <p:nvSpPr>
          <p:cNvPr id="30" name="右矢印 29"/>
          <p:cNvSpPr/>
          <p:nvPr/>
        </p:nvSpPr>
        <p:spPr>
          <a:xfrm rot="18900000">
            <a:off x="285021" y="6980216"/>
            <a:ext cx="2808312" cy="196940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5400" b="1" dirty="0" smtClean="0"/>
              <a:t>強力</a:t>
            </a:r>
            <a:endParaRPr kumimoji="1" lang="ja-JP" altLang="en-US" sz="5400" b="1" dirty="0"/>
          </a:p>
        </p:txBody>
      </p:sp>
      <p:pic>
        <p:nvPicPr>
          <p:cNvPr id="5126" name="Picture 6" descr="C:\Action!\Screenshots\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8098" y="1412776"/>
            <a:ext cx="7074468" cy="529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36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6" presetClass="emph" presetSubtype="0" repeatCount="5000" fill="hold" grpId="1" nodeType="afterEffect">
                                  <p:stCondLst>
                                    <p:cond delay="0"/>
                                  </p:stCondLst>
                                  <p:childTnLst>
                                    <p:animEffect transition="out" filter="fade">
                                      <p:cBhvr>
                                        <p:cTn id="18" dur="520" tmFilter="0, 0; .2, .5; .8, .5; 1, 0"/>
                                        <p:tgtEl>
                                          <p:spTgt spid="11"/>
                                        </p:tgtEl>
                                      </p:cBhvr>
                                    </p:animEffect>
                                    <p:animScale>
                                      <p:cBhvr>
                                        <p:cTn id="19" dur="260" autoRev="1" fill="hold"/>
                                        <p:tgtEl>
                                          <p:spTgt spid="11"/>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1"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42" presetClass="path" presetSubtype="0" accel="50000" decel="50000" fill="hold" grpId="2" nodeType="withEffect">
                                  <p:stCondLst>
                                    <p:cond delay="0"/>
                                  </p:stCondLst>
                                  <p:childTnLst>
                                    <p:animMotion origin="layout" path="M -4.44444E-6 2.96296E-6 L 0.19306 0.44097 " pathEditMode="relative" rAng="0" ptsTypes="AA">
                                      <p:cBhvr>
                                        <p:cTn id="29" dur="500" fill="hold"/>
                                        <p:tgtEl>
                                          <p:spTgt spid="11"/>
                                        </p:tgtEl>
                                        <p:attrNameLst>
                                          <p:attrName>ppt_x</p:attrName>
                                          <p:attrName>ppt_y</p:attrName>
                                        </p:attrNameLst>
                                      </p:cBhvr>
                                      <p:rCtr x="9653" y="22037"/>
                                    </p:animMotion>
                                  </p:childTnLst>
                                </p:cTn>
                              </p:par>
                            </p:childTnLst>
                          </p:cTn>
                        </p:par>
                        <p:par>
                          <p:cTn id="30" fill="hold">
                            <p:stCondLst>
                              <p:cond delay="500"/>
                            </p:stCondLst>
                            <p:childTnLst>
                              <p:par>
                                <p:cTn id="31" presetID="26" presetClass="emph" presetSubtype="0" repeatCount="5000" fill="hold" grpId="3" nodeType="afterEffect">
                                  <p:stCondLst>
                                    <p:cond delay="0"/>
                                  </p:stCondLst>
                                  <p:childTnLst>
                                    <p:animEffect transition="out" filter="fade">
                                      <p:cBhvr>
                                        <p:cTn id="32" dur="500" tmFilter="0, 0; .2, .5; .8, .5; 1, 0"/>
                                        <p:tgtEl>
                                          <p:spTgt spid="11"/>
                                        </p:tgtEl>
                                      </p:cBhvr>
                                    </p:animEffect>
                                    <p:animScale>
                                      <p:cBhvr>
                                        <p:cTn id="33" dur="250" autoRev="1" fill="hold"/>
                                        <p:tgtEl>
                                          <p:spTgt spid="11"/>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1"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42" presetClass="path" presetSubtype="0" accel="50000" decel="50000" fill="hold" grpId="4" nodeType="withEffect">
                                  <p:stCondLst>
                                    <p:cond delay="0"/>
                                  </p:stCondLst>
                                  <p:childTnLst>
                                    <p:animMotion origin="layout" path="M 0.19306 0.44097 L 0.19132 0.50393 " pathEditMode="relative" rAng="0" ptsTypes="AA">
                                      <p:cBhvr>
                                        <p:cTn id="43" dur="500" fill="hold"/>
                                        <p:tgtEl>
                                          <p:spTgt spid="11"/>
                                        </p:tgtEl>
                                        <p:attrNameLst>
                                          <p:attrName>ppt_x</p:attrName>
                                          <p:attrName>ppt_y</p:attrName>
                                        </p:attrNameLst>
                                      </p:cBhvr>
                                      <p:rCtr x="-87" y="3148"/>
                                    </p:animMotion>
                                  </p:childTnLst>
                                </p:cTn>
                              </p:par>
                            </p:childTnLst>
                          </p:cTn>
                        </p:par>
                        <p:par>
                          <p:cTn id="44" fill="hold">
                            <p:stCondLst>
                              <p:cond delay="500"/>
                            </p:stCondLst>
                            <p:childTnLst>
                              <p:par>
                                <p:cTn id="45" presetID="10" presetClass="exit" presetSubtype="0" fill="hold" grpId="5" nodeType="after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par>
                          <p:cTn id="52" fill="hold">
                            <p:stCondLst>
                              <p:cond delay="1500"/>
                            </p:stCondLst>
                            <p:childTnLst>
                              <p:par>
                                <p:cTn id="53" presetID="26" presetClass="emph" presetSubtype="0" repeatCount="5000" fill="hold" grpId="1" nodeType="afterEffect">
                                  <p:stCondLst>
                                    <p:cond delay="0"/>
                                  </p:stCondLst>
                                  <p:childTnLst>
                                    <p:animEffect transition="out" filter="fade">
                                      <p:cBhvr>
                                        <p:cTn id="54" dur="500" tmFilter="0, 0; .2, .5; .8, .5; 1, 0"/>
                                        <p:tgtEl>
                                          <p:spTgt spid="12"/>
                                        </p:tgtEl>
                                      </p:cBhvr>
                                    </p:animEffect>
                                    <p:animScale>
                                      <p:cBhvr>
                                        <p:cTn id="55" dur="250" autoRev="1" fill="hold"/>
                                        <p:tgtEl>
                                          <p:spTgt spid="12"/>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23"/>
                                        </p:tgtEl>
                                      </p:cBhvr>
                                    </p:animEffect>
                                    <p:set>
                                      <p:cBhvr>
                                        <p:cTn id="66" dur="1" fill="hold">
                                          <p:stCondLst>
                                            <p:cond delay="499"/>
                                          </p:stCondLst>
                                        </p:cTn>
                                        <p:tgtEl>
                                          <p:spTgt spid="23"/>
                                        </p:tgtEl>
                                        <p:attrNameLst>
                                          <p:attrName>style.visibility</p:attrName>
                                        </p:attrNameLst>
                                      </p:cBhvr>
                                      <p:to>
                                        <p:strVal val="hidden"/>
                                      </p:to>
                                    </p:set>
                                  </p:childTnLst>
                                </p:cTn>
                              </p:par>
                              <p:par>
                                <p:cTn id="67" presetID="10" presetClass="exit" presetSubtype="0" fill="hold" grpId="2" nodeType="withEffect">
                                  <p:stCondLst>
                                    <p:cond delay="0"/>
                                  </p:stCondLst>
                                  <p:childTnLst>
                                    <p:animEffect transition="out" filter="fade">
                                      <p:cBhvr>
                                        <p:cTn id="68" dur="500"/>
                                        <p:tgtEl>
                                          <p:spTgt spid="12"/>
                                        </p:tgtEl>
                                      </p:cBhvr>
                                    </p:animEffect>
                                    <p:set>
                                      <p:cBhvr>
                                        <p:cTn id="69" dur="1" fill="hold">
                                          <p:stCondLst>
                                            <p:cond delay="499"/>
                                          </p:stCondLst>
                                        </p:cTn>
                                        <p:tgtEl>
                                          <p:spTgt spid="12"/>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24"/>
                                        </p:tgtEl>
                                      </p:cBhvr>
                                    </p:animEffect>
                                    <p:set>
                                      <p:cBhvr>
                                        <p:cTn id="72" dur="1" fill="hold">
                                          <p:stCondLst>
                                            <p:cond delay="499"/>
                                          </p:stCondLst>
                                        </p:cTn>
                                        <p:tgtEl>
                                          <p:spTgt spid="24"/>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500"/>
                                        <p:tgtEl>
                                          <p:spTgt spid="27"/>
                                        </p:tgtEl>
                                      </p:cBhvr>
                                    </p:animEffect>
                                    <p:set>
                                      <p:cBhvr>
                                        <p:cTn id="75" dur="1" fill="hold">
                                          <p:stCondLst>
                                            <p:cond delay="499"/>
                                          </p:stCondLst>
                                        </p:cTn>
                                        <p:tgtEl>
                                          <p:spTgt spid="2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28"/>
                                        </p:tgtEl>
                                      </p:cBhvr>
                                    </p:animEffect>
                                    <p:set>
                                      <p:cBhvr>
                                        <p:cTn id="78" dur="1" fill="hold">
                                          <p:stCondLst>
                                            <p:cond delay="499"/>
                                          </p:stCondLst>
                                        </p:cTn>
                                        <p:tgtEl>
                                          <p:spTgt spid="28"/>
                                        </p:tgtEl>
                                        <p:attrNameLst>
                                          <p:attrName>style.visibility</p:attrName>
                                        </p:attrNameLst>
                                      </p:cBhvr>
                                      <p:to>
                                        <p:strVal val="hidden"/>
                                      </p:to>
                                    </p:set>
                                  </p:childTnLst>
                                </p:cTn>
                              </p:par>
                              <p:par>
                                <p:cTn id="79" presetID="10" presetClass="entr" presetSubtype="0" fill="hold"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par>
                                <p:cTn id="82" presetID="10" presetClass="exit" presetSubtype="0" fill="hold" nodeType="withEffect">
                                  <p:stCondLst>
                                    <p:cond delay="0"/>
                                  </p:stCondLst>
                                  <p:childTnLst>
                                    <p:animEffect transition="out" filter="fade">
                                      <p:cBhvr>
                                        <p:cTn id="83" dur="500"/>
                                        <p:tgtEl>
                                          <p:spTgt spid="5"/>
                                        </p:tgtEl>
                                      </p:cBhvr>
                                    </p:animEffect>
                                    <p:set>
                                      <p:cBhvr>
                                        <p:cTn id="84" dur="1" fill="hold">
                                          <p:stCondLst>
                                            <p:cond delay="499"/>
                                          </p:stCondLst>
                                        </p:cTn>
                                        <p:tgtEl>
                                          <p:spTgt spid="5"/>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nodeType="with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fade">
                                      <p:cBhvr>
                                        <p:cTn id="93" dur="5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5123"/>
                                        </p:tgtEl>
                                        <p:attrNameLst>
                                          <p:attrName>style.visibility</p:attrName>
                                        </p:attrNameLst>
                                      </p:cBhvr>
                                      <p:to>
                                        <p:strVal val="visible"/>
                                      </p:to>
                                    </p:set>
                                    <p:animEffect transition="in" filter="wipe(down)">
                                      <p:cBhvr>
                                        <p:cTn id="98" dur="500"/>
                                        <p:tgtEl>
                                          <p:spTgt spid="5123"/>
                                        </p:tgtEl>
                                      </p:cBhvr>
                                    </p:animEffect>
                                  </p:childTnLst>
                                </p:cTn>
                              </p:par>
                              <p:par>
                                <p:cTn id="99" presetID="10" presetClass="exit" presetSubtype="0" fill="hold" nodeType="withEffect">
                                  <p:stCondLst>
                                    <p:cond delay="0"/>
                                  </p:stCondLst>
                                  <p:childTnLst>
                                    <p:animEffect transition="out" filter="fade">
                                      <p:cBhvr>
                                        <p:cTn id="100" dur="500"/>
                                        <p:tgtEl>
                                          <p:spTgt spid="20"/>
                                        </p:tgtEl>
                                      </p:cBhvr>
                                    </p:animEffect>
                                    <p:set>
                                      <p:cBhvr>
                                        <p:cTn id="101" dur="1" fill="hold">
                                          <p:stCondLst>
                                            <p:cond delay="499"/>
                                          </p:stCondLst>
                                        </p:cTn>
                                        <p:tgtEl>
                                          <p:spTgt spid="20"/>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9"/>
                                        </p:tgtEl>
                                      </p:cBhvr>
                                    </p:animEffect>
                                    <p:set>
                                      <p:cBhvr>
                                        <p:cTn id="104" dur="1" fill="hold">
                                          <p:stCondLst>
                                            <p:cond delay="499"/>
                                          </p:stCondLst>
                                        </p:cTn>
                                        <p:tgtEl>
                                          <p:spTgt spid="19"/>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32"/>
                                        </p:tgtEl>
                                      </p:cBhvr>
                                    </p:animEffect>
                                    <p:set>
                                      <p:cBhvr>
                                        <p:cTn id="109" dur="1" fill="hold">
                                          <p:stCondLst>
                                            <p:cond delay="499"/>
                                          </p:stCondLst>
                                        </p:cTn>
                                        <p:tgtEl>
                                          <p:spTgt spid="32"/>
                                        </p:tgtEl>
                                        <p:attrNameLst>
                                          <p:attrName>style.visibility</p:attrName>
                                        </p:attrNameLst>
                                      </p:cBhvr>
                                      <p:to>
                                        <p:strVal val="hidden"/>
                                      </p:to>
                                    </p:set>
                                  </p:childTnLst>
                                </p:cTn>
                              </p:par>
                              <p:par>
                                <p:cTn id="110" presetID="10"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nodeType="withEffect">
                                  <p:stCondLst>
                                    <p:cond delay="0"/>
                                  </p:stCondLst>
                                  <p:childTnLst>
                                    <p:set>
                                      <p:cBhvr>
                                        <p:cTn id="114" dur="1" fill="hold">
                                          <p:stCondLst>
                                            <p:cond delay="0"/>
                                          </p:stCondLst>
                                        </p:cTn>
                                        <p:tgtEl>
                                          <p:spTgt spid="5124"/>
                                        </p:tgtEl>
                                        <p:attrNameLst>
                                          <p:attrName>style.visibility</p:attrName>
                                        </p:attrNameLst>
                                      </p:cBhvr>
                                      <p:to>
                                        <p:strVal val="visible"/>
                                      </p:to>
                                    </p:set>
                                    <p:animEffect transition="in" filter="fade">
                                      <p:cBhvr>
                                        <p:cTn id="115" dur="500"/>
                                        <p:tgtEl>
                                          <p:spTgt spid="5124"/>
                                        </p:tgtEl>
                                      </p:cBhvr>
                                    </p:animEffect>
                                  </p:childTnLst>
                                </p:cTn>
                              </p:par>
                              <p:par>
                                <p:cTn id="116" presetID="10" presetClass="exit" presetSubtype="0" fill="hold" nodeType="withEffect">
                                  <p:stCondLst>
                                    <p:cond delay="0"/>
                                  </p:stCondLst>
                                  <p:childTnLst>
                                    <p:animEffect transition="out" filter="fade">
                                      <p:cBhvr>
                                        <p:cTn id="117" dur="500"/>
                                        <p:tgtEl>
                                          <p:spTgt spid="5123"/>
                                        </p:tgtEl>
                                      </p:cBhvr>
                                    </p:animEffect>
                                    <p:set>
                                      <p:cBhvr>
                                        <p:cTn id="118" dur="1" fill="hold">
                                          <p:stCondLst>
                                            <p:cond delay="499"/>
                                          </p:stCondLst>
                                        </p:cTn>
                                        <p:tgtEl>
                                          <p:spTgt spid="512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4" presetClass="entr" presetSubtype="10" fill="hold" nodeType="clickEffect">
                                  <p:stCondLst>
                                    <p:cond delay="0"/>
                                  </p:stCondLst>
                                  <p:childTnLst>
                                    <p:set>
                                      <p:cBhvr>
                                        <p:cTn id="122" dur="1" fill="hold">
                                          <p:stCondLst>
                                            <p:cond delay="0"/>
                                          </p:stCondLst>
                                        </p:cTn>
                                        <p:tgtEl>
                                          <p:spTgt spid="5125"/>
                                        </p:tgtEl>
                                        <p:attrNameLst>
                                          <p:attrName>style.visibility</p:attrName>
                                        </p:attrNameLst>
                                      </p:cBhvr>
                                      <p:to>
                                        <p:strVal val="visible"/>
                                      </p:to>
                                    </p:set>
                                    <p:animEffect transition="in" filter="randombar(horizontal)">
                                      <p:cBhvr>
                                        <p:cTn id="123" dur="500"/>
                                        <p:tgtEl>
                                          <p:spTgt spid="5125"/>
                                        </p:tgtEl>
                                      </p:cBhvr>
                                    </p:animEffect>
                                  </p:childTnLst>
                                </p:cTn>
                              </p:par>
                              <p:par>
                                <p:cTn id="124" presetID="10" presetClass="exit" presetSubtype="0" fill="hold" grpId="1" nodeType="withEffect">
                                  <p:stCondLst>
                                    <p:cond delay="0"/>
                                  </p:stCondLst>
                                  <p:childTnLst>
                                    <p:animEffect transition="out" filter="fade">
                                      <p:cBhvr>
                                        <p:cTn id="125" dur="500"/>
                                        <p:tgtEl>
                                          <p:spTgt spid="33"/>
                                        </p:tgtEl>
                                      </p:cBhvr>
                                    </p:animEffect>
                                    <p:set>
                                      <p:cBhvr>
                                        <p:cTn id="126" dur="1" fill="hold">
                                          <p:stCondLst>
                                            <p:cond delay="499"/>
                                          </p:stCondLst>
                                        </p:cTn>
                                        <p:tgtEl>
                                          <p:spTgt spid="3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1000"/>
                                        <p:tgtEl>
                                          <p:spTgt spid="29"/>
                                        </p:tgtEl>
                                      </p:cBhvr>
                                    </p:animEffect>
                                    <p:anim calcmode="lin" valueType="num">
                                      <p:cBhvr>
                                        <p:cTn id="132" dur="1000" fill="hold"/>
                                        <p:tgtEl>
                                          <p:spTgt spid="29"/>
                                        </p:tgtEl>
                                        <p:attrNameLst>
                                          <p:attrName>ppt_x</p:attrName>
                                        </p:attrNameLst>
                                      </p:cBhvr>
                                      <p:tavLst>
                                        <p:tav tm="0">
                                          <p:val>
                                            <p:strVal val="#ppt_x"/>
                                          </p:val>
                                        </p:tav>
                                        <p:tav tm="100000">
                                          <p:val>
                                            <p:strVal val="#ppt_x"/>
                                          </p:val>
                                        </p:tav>
                                      </p:tavLst>
                                    </p:anim>
                                    <p:anim calcmode="lin" valueType="num">
                                      <p:cBhvr>
                                        <p:cTn id="133" dur="1000" fill="hold"/>
                                        <p:tgtEl>
                                          <p:spTgt spid="29"/>
                                        </p:tgtEl>
                                        <p:attrNameLst>
                                          <p:attrName>ppt_y</p:attrName>
                                        </p:attrNameLst>
                                      </p:cBhvr>
                                      <p:tavLst>
                                        <p:tav tm="0">
                                          <p:val>
                                            <p:strVal val="#ppt_y+.1"/>
                                          </p:val>
                                        </p:tav>
                                        <p:tav tm="100000">
                                          <p:val>
                                            <p:strVal val="#ppt_y"/>
                                          </p:val>
                                        </p:tav>
                                      </p:tavLst>
                                    </p:anim>
                                  </p:childTnLst>
                                </p:cTn>
                              </p:par>
                            </p:childTnLst>
                          </p:cTn>
                        </p:par>
                        <p:par>
                          <p:cTn id="134" fill="hold">
                            <p:stCondLst>
                              <p:cond delay="1000"/>
                            </p:stCondLst>
                            <p:childTnLst>
                              <p:par>
                                <p:cTn id="135" presetID="42" presetClass="path" presetSubtype="0" accel="50000" decel="50000" fill="hold" grpId="0" nodeType="afterEffect">
                                  <p:stCondLst>
                                    <p:cond delay="0"/>
                                  </p:stCondLst>
                                  <p:childTnLst>
                                    <p:animMotion origin="layout" path="M -2.22222E-6 -2.59259E-6 L 0.66962 -0.87129 " pathEditMode="relative" rAng="0" ptsTypes="AA">
                                      <p:cBhvr>
                                        <p:cTn id="136" dur="1000" fill="hold"/>
                                        <p:tgtEl>
                                          <p:spTgt spid="30"/>
                                        </p:tgtEl>
                                        <p:attrNameLst>
                                          <p:attrName>ppt_x</p:attrName>
                                          <p:attrName>ppt_y</p:attrName>
                                        </p:attrNameLst>
                                      </p:cBhvr>
                                      <p:rCtr x="33472" y="-43565"/>
                                    </p:animMotion>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nodeType="clickEffect">
                                  <p:stCondLst>
                                    <p:cond delay="0"/>
                                  </p:stCondLst>
                                  <p:childTnLst>
                                    <p:set>
                                      <p:cBhvr>
                                        <p:cTn id="140" dur="1" fill="hold">
                                          <p:stCondLst>
                                            <p:cond delay="0"/>
                                          </p:stCondLst>
                                        </p:cTn>
                                        <p:tgtEl>
                                          <p:spTgt spid="5126"/>
                                        </p:tgtEl>
                                        <p:attrNameLst>
                                          <p:attrName>style.visibility</p:attrName>
                                        </p:attrNameLst>
                                      </p:cBhvr>
                                      <p:to>
                                        <p:strVal val="visible"/>
                                      </p:to>
                                    </p:set>
                                    <p:anim calcmode="lin" valueType="num">
                                      <p:cBhvr>
                                        <p:cTn id="141" dur="500" fill="hold"/>
                                        <p:tgtEl>
                                          <p:spTgt spid="5126"/>
                                        </p:tgtEl>
                                        <p:attrNameLst>
                                          <p:attrName>ppt_w</p:attrName>
                                        </p:attrNameLst>
                                      </p:cBhvr>
                                      <p:tavLst>
                                        <p:tav tm="0">
                                          <p:val>
                                            <p:fltVal val="0"/>
                                          </p:val>
                                        </p:tav>
                                        <p:tav tm="100000">
                                          <p:val>
                                            <p:strVal val="#ppt_w"/>
                                          </p:val>
                                        </p:tav>
                                      </p:tavLst>
                                    </p:anim>
                                    <p:anim calcmode="lin" valueType="num">
                                      <p:cBhvr>
                                        <p:cTn id="142" dur="500" fill="hold"/>
                                        <p:tgtEl>
                                          <p:spTgt spid="5126"/>
                                        </p:tgtEl>
                                        <p:attrNameLst>
                                          <p:attrName>ppt_h</p:attrName>
                                        </p:attrNameLst>
                                      </p:cBhvr>
                                      <p:tavLst>
                                        <p:tav tm="0">
                                          <p:val>
                                            <p:fltVal val="0"/>
                                          </p:val>
                                        </p:tav>
                                        <p:tav tm="100000">
                                          <p:val>
                                            <p:strVal val="#ppt_h"/>
                                          </p:val>
                                        </p:tav>
                                      </p:tavLst>
                                    </p:anim>
                                    <p:animEffect transition="in" filter="fade">
                                      <p:cBhvr>
                                        <p:cTn id="143" dur="500"/>
                                        <p:tgtEl>
                                          <p:spTgt spid="5126"/>
                                        </p:tgtEl>
                                      </p:cBhvr>
                                    </p:animEffect>
                                  </p:childTnLst>
                                </p:cTn>
                              </p:par>
                              <p:par>
                                <p:cTn id="144" presetID="10" presetClass="exit" presetSubtype="0" fill="hold" grpId="1" nodeType="withEffect">
                                  <p:stCondLst>
                                    <p:cond delay="0"/>
                                  </p:stCondLst>
                                  <p:childTnLst>
                                    <p:animEffect transition="out" filter="fade">
                                      <p:cBhvr>
                                        <p:cTn id="145" dur="500"/>
                                        <p:tgtEl>
                                          <p:spTgt spid="30"/>
                                        </p:tgtEl>
                                      </p:cBhvr>
                                    </p:animEffect>
                                    <p:set>
                                      <p:cBhvr>
                                        <p:cTn id="14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7" grpId="0" animBg="1"/>
      <p:bldP spid="27" grpId="1" animBg="1"/>
      <p:bldP spid="31" grpId="0" animBg="1"/>
      <p:bldP spid="32" grpId="0" animBg="1"/>
      <p:bldP spid="32" grpId="1" animBg="1"/>
      <p:bldP spid="33" grpId="0" animBg="1"/>
      <p:bldP spid="33" grpId="1" animBg="1"/>
      <p:bldP spid="11" grpId="0" animBg="1"/>
      <p:bldP spid="11" grpId="1" animBg="1"/>
      <p:bldP spid="11" grpId="2" animBg="1"/>
      <p:bldP spid="11" grpId="3" animBg="1"/>
      <p:bldP spid="11" grpId="4" animBg="1"/>
      <p:bldP spid="11" grpId="5" animBg="1"/>
      <p:bldP spid="12" grpId="0" animBg="1"/>
      <p:bldP spid="12" grpId="1" animBg="1"/>
      <p:bldP spid="12" grpId="2" animBg="1"/>
      <p:bldP spid="29" grpId="0" animBg="1"/>
      <p:bldP spid="30" grpId="0" animBg="1"/>
      <p:bldP spid="3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67544" y="249828"/>
            <a:ext cx="8208912" cy="1080120"/>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5400" dirty="0">
                <a:latin typeface="HGS創英角ｺﾞｼｯｸUB" panose="020B0900000000000000" pitchFamily="50" charset="-128"/>
                <a:ea typeface="HGS創英角ｺﾞｼｯｸUB" panose="020B0900000000000000" pitchFamily="50" charset="-128"/>
              </a:rPr>
              <a:t>効果や状態異常について</a:t>
            </a:r>
            <a:endParaRPr kumimoji="1" lang="ja-JP" altLang="en-US" sz="5400" dirty="0">
              <a:latin typeface="HGS創英角ｺﾞｼｯｸUB" panose="020B0900000000000000" pitchFamily="50" charset="-128"/>
              <a:ea typeface="HGS創英角ｺﾞｼｯｸUB" panose="020B0900000000000000" pitchFamily="50" charset="-128"/>
            </a:endParaRPr>
          </a:p>
        </p:txBody>
      </p:sp>
      <p:graphicFrame>
        <p:nvGraphicFramePr>
          <p:cNvPr id="2" name="図表 1"/>
          <p:cNvGraphicFramePr/>
          <p:nvPr>
            <p:extLst>
              <p:ext uri="{D42A27DB-BD31-4B8C-83A1-F6EECF244321}">
                <p14:modId xmlns:p14="http://schemas.microsoft.com/office/powerpoint/2010/main" val="342427225"/>
              </p:ext>
            </p:extLst>
          </p:nvPr>
        </p:nvGraphicFramePr>
        <p:xfrm>
          <a:off x="469852" y="1484784"/>
          <a:ext cx="8206604"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324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67544" y="249828"/>
            <a:ext cx="8208912" cy="1080120"/>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5400" dirty="0">
                <a:latin typeface="HGS創英角ｺﾞｼｯｸUB" panose="020B0900000000000000" pitchFamily="50" charset="-128"/>
                <a:ea typeface="HGS創英角ｺﾞｼｯｸUB" panose="020B0900000000000000" pitchFamily="50" charset="-128"/>
              </a:rPr>
              <a:t>効果や状態異常について</a:t>
            </a:r>
            <a:endParaRPr kumimoji="1" lang="ja-JP" altLang="en-US" sz="5400" dirty="0">
              <a:latin typeface="HGS創英角ｺﾞｼｯｸUB" panose="020B0900000000000000" pitchFamily="50" charset="-128"/>
              <a:ea typeface="HGS創英角ｺﾞｼｯｸUB" panose="020B0900000000000000" pitchFamily="50" charset="-128"/>
            </a:endParaRPr>
          </a:p>
        </p:txBody>
      </p:sp>
    </p:spTree>
    <p:controls>
      <mc:AlternateContent xmlns:mc="http://schemas.openxmlformats.org/markup-compatibility/2006">
        <mc:Choice xmlns:v="urn:schemas-microsoft-com:vml" Requires="v">
          <p:control spid="11272" name="WindowsMediaPlayer1" r:id="rId2" imgW="5837426" imgH="4723810"/>
        </mc:Choice>
        <mc:Fallback>
          <p:control name="WindowsMediaPlayer1" r:id="rId2" imgW="5837426" imgH="4723810">
            <p:pic>
              <p:nvPicPr>
                <p:cNvPr id="0" name="WindowsMediaPlayer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557338"/>
                  <a:ext cx="8207375" cy="51292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50514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651</TotalTime>
  <Words>1653</Words>
  <Application>Microsoft Office PowerPoint</Application>
  <PresentationFormat>画面に合わせる (4:3)</PresentationFormat>
  <Paragraphs>294</Paragraphs>
  <Slides>12</Slides>
  <Notes>12</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Rinifisu</dc:creator>
  <cp:lastModifiedBy>Rinifisu</cp:lastModifiedBy>
  <cp:revision>135</cp:revision>
  <dcterms:created xsi:type="dcterms:W3CDTF">2016-07-27T04:42:28Z</dcterms:created>
  <dcterms:modified xsi:type="dcterms:W3CDTF">2016-07-29T03:52:06Z</dcterms:modified>
</cp:coreProperties>
</file>