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sldIdLst>
    <p:sldId id="266" r:id="rId2"/>
    <p:sldId id="264" r:id="rId3"/>
    <p:sldId id="258" r:id="rId4"/>
    <p:sldId id="259" r:id="rId5"/>
    <p:sldId id="267" r:id="rId6"/>
    <p:sldId id="269" r:id="rId7"/>
    <p:sldId id="270" r:id="rId8"/>
    <p:sldId id="268" r:id="rId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744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41BF43-6830-4562-BB3A-9B3A9CBEDA68}" type="doc">
      <dgm:prSet loTypeId="urn:microsoft.com/office/officeart/2005/8/layout/default" loCatId="list" qsTypeId="urn:microsoft.com/office/officeart/2005/8/quickstyle/3d3" qsCatId="3D" csTypeId="urn:microsoft.com/office/officeart/2005/8/colors/colorful3" csCatId="colorful" phldr="1"/>
      <dgm:spPr/>
      <dgm:t>
        <a:bodyPr/>
        <a:lstStyle/>
        <a:p>
          <a:endParaRPr kumimoji="1" lang="ja-JP" altLang="en-US"/>
        </a:p>
      </dgm:t>
    </dgm:pt>
    <dgm:pt modelId="{B6DD8CA2-241F-462D-A8F8-B24D162E5517}">
      <dgm:prSet phldrT="[テキスト]"/>
      <dgm:spPr/>
      <dgm:t>
        <a:bodyPr/>
        <a:lstStyle/>
        <a:p>
          <a:r>
            <a:rPr kumimoji="1" lang="en-US" altLang="ja-JP" dirty="0" smtClean="0"/>
            <a:t>Node = </a:t>
          </a:r>
          <a:r>
            <a:rPr kumimoji="1" lang="ja-JP" altLang="en-US" dirty="0" smtClean="0"/>
            <a:t>ノード</a:t>
          </a:r>
          <a:endParaRPr kumimoji="1" lang="en-US" altLang="ja-JP" dirty="0" smtClean="0"/>
        </a:p>
      </dgm:t>
    </dgm:pt>
    <dgm:pt modelId="{DE4AD24B-53D3-4851-B869-A53A2677953F}" type="parTrans" cxnId="{3EB71DC4-5BDB-4A3D-8AC9-E5C6FF7DB008}">
      <dgm:prSet/>
      <dgm:spPr/>
      <dgm:t>
        <a:bodyPr/>
        <a:lstStyle/>
        <a:p>
          <a:endParaRPr kumimoji="1" lang="ja-JP" altLang="en-US"/>
        </a:p>
      </dgm:t>
    </dgm:pt>
    <dgm:pt modelId="{23F89F21-CF61-4E0F-86F8-0740F7647708}" type="sibTrans" cxnId="{3EB71DC4-5BDB-4A3D-8AC9-E5C6FF7DB008}">
      <dgm:prSet/>
      <dgm:spPr/>
      <dgm:t>
        <a:bodyPr/>
        <a:lstStyle/>
        <a:p>
          <a:endParaRPr kumimoji="1" lang="ja-JP" altLang="en-US"/>
        </a:p>
      </dgm:t>
    </dgm:pt>
    <dgm:pt modelId="{A89C8800-C52F-4B5F-BD6D-E3603B5C3C32}">
      <dgm:prSet phldrT="[テキスト]"/>
      <dgm:spPr/>
      <dgm:t>
        <a:bodyPr/>
        <a:lstStyle/>
        <a:p>
          <a:r>
            <a:rPr lang="en-US" altLang="ja-JP" dirty="0" smtClean="0"/>
            <a:t>Magic = </a:t>
          </a:r>
          <a:r>
            <a:rPr lang="ja-JP" altLang="en-US" dirty="0" smtClean="0"/>
            <a:t>魔法</a:t>
          </a:r>
          <a:endParaRPr kumimoji="1" lang="ja-JP" altLang="en-US" dirty="0"/>
        </a:p>
      </dgm:t>
    </dgm:pt>
    <dgm:pt modelId="{104FA62D-1431-41BE-828F-B40B3825AE25}" type="parTrans" cxnId="{05E03C15-C9CA-4241-84E1-FDB0C9A33D4F}">
      <dgm:prSet/>
      <dgm:spPr/>
      <dgm:t>
        <a:bodyPr/>
        <a:lstStyle/>
        <a:p>
          <a:endParaRPr kumimoji="1" lang="ja-JP" altLang="en-US"/>
        </a:p>
      </dgm:t>
    </dgm:pt>
    <dgm:pt modelId="{2F82F687-4683-4A66-AEF2-5D7FFB15D6F8}" type="sibTrans" cxnId="{05E03C15-C9CA-4241-84E1-FDB0C9A33D4F}">
      <dgm:prSet/>
      <dgm:spPr/>
      <dgm:t>
        <a:bodyPr/>
        <a:lstStyle/>
        <a:p>
          <a:endParaRPr kumimoji="1" lang="ja-JP" altLang="en-US"/>
        </a:p>
      </dgm:t>
    </dgm:pt>
    <dgm:pt modelId="{C5660B46-9586-4C7F-93C4-B02124A4042A}">
      <dgm:prSet phldrT="[テキスト]"/>
      <dgm:spPr/>
      <dgm:t>
        <a:bodyPr/>
        <a:lstStyle/>
        <a:p>
          <a:r>
            <a:rPr lang="en-US" altLang="ja-JP" dirty="0" smtClean="0"/>
            <a:t>Node + Magic = </a:t>
          </a:r>
          <a:r>
            <a:rPr lang="en-US" altLang="ja-JP" dirty="0" err="1" smtClean="0"/>
            <a:t>Nogic</a:t>
          </a:r>
          <a:endParaRPr kumimoji="1" lang="ja-JP" altLang="en-US" dirty="0"/>
        </a:p>
      </dgm:t>
    </dgm:pt>
    <dgm:pt modelId="{1A6EB82B-6828-4D36-BF39-4C0CB928655D}" type="parTrans" cxnId="{A64588BD-9EF2-4A00-A6CC-C866759FD02D}">
      <dgm:prSet/>
      <dgm:spPr/>
      <dgm:t>
        <a:bodyPr/>
        <a:lstStyle/>
        <a:p>
          <a:endParaRPr kumimoji="1" lang="ja-JP" altLang="en-US"/>
        </a:p>
      </dgm:t>
    </dgm:pt>
    <dgm:pt modelId="{46F8B7E2-3D5E-486A-8707-090A4DB9531D}" type="sibTrans" cxnId="{A64588BD-9EF2-4A00-A6CC-C866759FD02D}">
      <dgm:prSet/>
      <dgm:spPr/>
      <dgm:t>
        <a:bodyPr/>
        <a:lstStyle/>
        <a:p>
          <a:endParaRPr kumimoji="1" lang="ja-JP" altLang="en-US"/>
        </a:p>
      </dgm:t>
    </dgm:pt>
    <dgm:pt modelId="{DE68D5ED-E3A5-4FB2-AD2F-D8160F1A9A5B}" type="pres">
      <dgm:prSet presAssocID="{1741BF43-6830-4562-BB3A-9B3A9CBEDA6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AE58EE40-FA9C-4AE4-9E31-8EC7E7436248}" type="pres">
      <dgm:prSet presAssocID="{B6DD8CA2-241F-462D-A8F8-B24D162E551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2D9894A2-18DB-4FC2-B4DE-E8F09C10960F}" type="pres">
      <dgm:prSet presAssocID="{23F89F21-CF61-4E0F-86F8-0740F7647708}" presName="sibTrans" presStyleCnt="0"/>
      <dgm:spPr/>
    </dgm:pt>
    <dgm:pt modelId="{6489B9B6-2B1C-4361-B8E6-A4B1B5D87BB8}" type="pres">
      <dgm:prSet presAssocID="{A89C8800-C52F-4B5F-BD6D-E3603B5C3C32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FF59081B-670B-462D-AC27-7F3B60AE290D}" type="pres">
      <dgm:prSet presAssocID="{2F82F687-4683-4A66-AEF2-5D7FFB15D6F8}" presName="sibTrans" presStyleCnt="0"/>
      <dgm:spPr/>
    </dgm:pt>
    <dgm:pt modelId="{0D7C2236-4B26-468F-9637-60A795F60833}" type="pres">
      <dgm:prSet presAssocID="{C5660B46-9586-4C7F-93C4-B02124A4042A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A64588BD-9EF2-4A00-A6CC-C866759FD02D}" srcId="{1741BF43-6830-4562-BB3A-9B3A9CBEDA68}" destId="{C5660B46-9586-4C7F-93C4-B02124A4042A}" srcOrd="2" destOrd="0" parTransId="{1A6EB82B-6828-4D36-BF39-4C0CB928655D}" sibTransId="{46F8B7E2-3D5E-486A-8707-090A4DB9531D}"/>
    <dgm:cxn modelId="{B8ABDB2E-A5A0-4DF9-9A10-F0E59AB0538F}" type="presOf" srcId="{A89C8800-C52F-4B5F-BD6D-E3603B5C3C32}" destId="{6489B9B6-2B1C-4361-B8E6-A4B1B5D87BB8}" srcOrd="0" destOrd="0" presId="urn:microsoft.com/office/officeart/2005/8/layout/default"/>
    <dgm:cxn modelId="{E75019B5-3B51-4488-BCE9-CFBB3983D494}" type="presOf" srcId="{B6DD8CA2-241F-462D-A8F8-B24D162E5517}" destId="{AE58EE40-FA9C-4AE4-9E31-8EC7E7436248}" srcOrd="0" destOrd="0" presId="urn:microsoft.com/office/officeart/2005/8/layout/default"/>
    <dgm:cxn modelId="{F693DA47-8653-472E-B16A-7C7BD04F424A}" type="presOf" srcId="{C5660B46-9586-4C7F-93C4-B02124A4042A}" destId="{0D7C2236-4B26-468F-9637-60A795F60833}" srcOrd="0" destOrd="0" presId="urn:microsoft.com/office/officeart/2005/8/layout/default"/>
    <dgm:cxn modelId="{3EB71DC4-5BDB-4A3D-8AC9-E5C6FF7DB008}" srcId="{1741BF43-6830-4562-BB3A-9B3A9CBEDA68}" destId="{B6DD8CA2-241F-462D-A8F8-B24D162E5517}" srcOrd="0" destOrd="0" parTransId="{DE4AD24B-53D3-4851-B869-A53A2677953F}" sibTransId="{23F89F21-CF61-4E0F-86F8-0740F7647708}"/>
    <dgm:cxn modelId="{AB2DA991-592D-47D5-A969-655FA1314594}" type="presOf" srcId="{1741BF43-6830-4562-BB3A-9B3A9CBEDA68}" destId="{DE68D5ED-E3A5-4FB2-AD2F-D8160F1A9A5B}" srcOrd="0" destOrd="0" presId="urn:microsoft.com/office/officeart/2005/8/layout/default"/>
    <dgm:cxn modelId="{05E03C15-C9CA-4241-84E1-FDB0C9A33D4F}" srcId="{1741BF43-6830-4562-BB3A-9B3A9CBEDA68}" destId="{A89C8800-C52F-4B5F-BD6D-E3603B5C3C32}" srcOrd="1" destOrd="0" parTransId="{104FA62D-1431-41BE-828F-B40B3825AE25}" sibTransId="{2F82F687-4683-4A66-AEF2-5D7FFB15D6F8}"/>
    <dgm:cxn modelId="{30A0D4BA-E8F2-497F-9BA1-3D61FB3A4C85}" type="presParOf" srcId="{DE68D5ED-E3A5-4FB2-AD2F-D8160F1A9A5B}" destId="{AE58EE40-FA9C-4AE4-9E31-8EC7E7436248}" srcOrd="0" destOrd="0" presId="urn:microsoft.com/office/officeart/2005/8/layout/default"/>
    <dgm:cxn modelId="{C6C13468-787C-4836-A344-30925C3816E3}" type="presParOf" srcId="{DE68D5ED-E3A5-4FB2-AD2F-D8160F1A9A5B}" destId="{2D9894A2-18DB-4FC2-B4DE-E8F09C10960F}" srcOrd="1" destOrd="0" presId="urn:microsoft.com/office/officeart/2005/8/layout/default"/>
    <dgm:cxn modelId="{671B36F8-4D96-4E33-A455-273A362C6DF2}" type="presParOf" srcId="{DE68D5ED-E3A5-4FB2-AD2F-D8160F1A9A5B}" destId="{6489B9B6-2B1C-4361-B8E6-A4B1B5D87BB8}" srcOrd="2" destOrd="0" presId="urn:microsoft.com/office/officeart/2005/8/layout/default"/>
    <dgm:cxn modelId="{2BBA7B13-582B-4EA8-8A6C-4581F1011A5A}" type="presParOf" srcId="{DE68D5ED-E3A5-4FB2-AD2F-D8160F1A9A5B}" destId="{FF59081B-670B-462D-AC27-7F3B60AE290D}" srcOrd="3" destOrd="0" presId="urn:microsoft.com/office/officeart/2005/8/layout/default"/>
    <dgm:cxn modelId="{9673F0DC-7951-4D7F-828F-F3D5DF253F87}" type="presParOf" srcId="{DE68D5ED-E3A5-4FB2-AD2F-D8160F1A9A5B}" destId="{0D7C2236-4B26-468F-9637-60A795F60833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58EE40-FA9C-4AE4-9E31-8EC7E7436248}">
      <dsp:nvSpPr>
        <dsp:cNvPr id="0" name=""/>
        <dsp:cNvSpPr/>
      </dsp:nvSpPr>
      <dsp:spPr>
        <a:xfrm>
          <a:off x="460905" y="1047"/>
          <a:ext cx="3479899" cy="208793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4400" kern="1200" dirty="0" smtClean="0"/>
            <a:t>Node = </a:t>
          </a:r>
          <a:r>
            <a:rPr kumimoji="1" lang="ja-JP" altLang="en-US" sz="4400" kern="1200" dirty="0" smtClean="0"/>
            <a:t>ノード</a:t>
          </a:r>
          <a:endParaRPr kumimoji="1" lang="en-US" altLang="ja-JP" sz="4400" kern="1200" dirty="0" smtClean="0"/>
        </a:p>
      </dsp:txBody>
      <dsp:txXfrm>
        <a:off x="460905" y="1047"/>
        <a:ext cx="3479899" cy="2087939"/>
      </dsp:txXfrm>
    </dsp:sp>
    <dsp:sp modelId="{6489B9B6-2B1C-4361-B8E6-A4B1B5D87BB8}">
      <dsp:nvSpPr>
        <dsp:cNvPr id="0" name=""/>
        <dsp:cNvSpPr/>
      </dsp:nvSpPr>
      <dsp:spPr>
        <a:xfrm>
          <a:off x="4288794" y="1047"/>
          <a:ext cx="3479899" cy="2087939"/>
        </a:xfrm>
        <a:prstGeom prst="rect">
          <a:avLst/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4400" kern="1200" dirty="0" smtClean="0"/>
            <a:t>Magic = </a:t>
          </a:r>
          <a:r>
            <a:rPr lang="ja-JP" altLang="en-US" sz="4400" kern="1200" dirty="0" smtClean="0"/>
            <a:t>魔法</a:t>
          </a:r>
          <a:endParaRPr kumimoji="1" lang="ja-JP" altLang="en-US" sz="4400" kern="1200" dirty="0"/>
        </a:p>
      </dsp:txBody>
      <dsp:txXfrm>
        <a:off x="4288794" y="1047"/>
        <a:ext cx="3479899" cy="2087939"/>
      </dsp:txXfrm>
    </dsp:sp>
    <dsp:sp modelId="{0D7C2236-4B26-468F-9637-60A795F60833}">
      <dsp:nvSpPr>
        <dsp:cNvPr id="0" name=""/>
        <dsp:cNvSpPr/>
      </dsp:nvSpPr>
      <dsp:spPr>
        <a:xfrm>
          <a:off x="2374850" y="2436976"/>
          <a:ext cx="3479899" cy="2087939"/>
        </a:xfrm>
        <a:prstGeom prst="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4400" kern="1200" dirty="0" smtClean="0"/>
            <a:t>Node + Magic = </a:t>
          </a:r>
          <a:r>
            <a:rPr lang="en-US" altLang="ja-JP" sz="4400" kern="1200" dirty="0" err="1" smtClean="0"/>
            <a:t>Nogic</a:t>
          </a:r>
          <a:endParaRPr kumimoji="1" lang="ja-JP" altLang="en-US" sz="4400" kern="1200" dirty="0"/>
        </a:p>
      </dsp:txBody>
      <dsp:txXfrm>
        <a:off x="2374850" y="2436976"/>
        <a:ext cx="3479899" cy="20879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4E246-F5A2-4C49-87B4-59E42CB05894}" type="datetimeFigureOut">
              <a:rPr kumimoji="1" lang="ja-JP" altLang="en-US" smtClean="0"/>
              <a:t>2016/6/24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1A9582-B9B3-42CC-BB5B-E2383EC344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3187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0603B-3A0A-4203-89E8-3F546D138F54}" type="datetimeFigureOut">
              <a:rPr kumimoji="1" lang="ja-JP" altLang="en-US" smtClean="0"/>
              <a:t>2016/6/24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ADC3-BDE3-4CC5-8787-726CE81411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713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0603B-3A0A-4203-89E8-3F546D138F54}" type="datetimeFigureOut">
              <a:rPr kumimoji="1" lang="ja-JP" altLang="en-US" smtClean="0"/>
              <a:t>2016/6/24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ADC3-BDE3-4CC5-8787-726CE81411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279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0603B-3A0A-4203-89E8-3F546D138F54}" type="datetimeFigureOut">
              <a:rPr kumimoji="1" lang="ja-JP" altLang="en-US" smtClean="0"/>
              <a:t>2016/6/24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ADC3-BDE3-4CC5-8787-726CE81411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5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0603B-3A0A-4203-89E8-3F546D138F54}" type="datetimeFigureOut">
              <a:rPr kumimoji="1" lang="ja-JP" altLang="en-US" smtClean="0"/>
              <a:t>2016/6/24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ADC3-BDE3-4CC5-8787-726CE81411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464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0603B-3A0A-4203-89E8-3F546D138F54}" type="datetimeFigureOut">
              <a:rPr kumimoji="1" lang="ja-JP" altLang="en-US" smtClean="0"/>
              <a:t>2016/6/24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ADC3-BDE3-4CC5-8787-726CE81411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411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0603B-3A0A-4203-89E8-3F546D138F54}" type="datetimeFigureOut">
              <a:rPr kumimoji="1" lang="ja-JP" altLang="en-US" smtClean="0"/>
              <a:t>2016/6/24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ADC3-BDE3-4CC5-8787-726CE81411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452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0603B-3A0A-4203-89E8-3F546D138F54}" type="datetimeFigureOut">
              <a:rPr kumimoji="1" lang="ja-JP" altLang="en-US" smtClean="0"/>
              <a:t>2016/6/24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ADC3-BDE3-4CC5-8787-726CE81411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244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0603B-3A0A-4203-89E8-3F546D138F54}" type="datetimeFigureOut">
              <a:rPr kumimoji="1" lang="ja-JP" altLang="en-US" smtClean="0"/>
              <a:t>2016/6/24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ADC3-BDE3-4CC5-8787-726CE81411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187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0603B-3A0A-4203-89E8-3F546D138F54}" type="datetimeFigureOut">
              <a:rPr kumimoji="1" lang="ja-JP" altLang="en-US" smtClean="0"/>
              <a:t>2016/6/24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ADC3-BDE3-4CC5-8787-726CE81411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380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0603B-3A0A-4203-89E8-3F546D138F54}" type="datetimeFigureOut">
              <a:rPr kumimoji="1" lang="ja-JP" altLang="en-US" smtClean="0"/>
              <a:t>2016/6/24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ADC3-BDE3-4CC5-8787-726CE81411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2026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0603B-3A0A-4203-89E8-3F546D138F54}" type="datetimeFigureOut">
              <a:rPr kumimoji="1" lang="ja-JP" altLang="en-US" smtClean="0"/>
              <a:t>2016/6/24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ADC3-BDE3-4CC5-8787-726CE81411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38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0603B-3A0A-4203-89E8-3F546D138F54}" type="datetimeFigureOut">
              <a:rPr kumimoji="1" lang="ja-JP" altLang="en-US" smtClean="0"/>
              <a:t>2016/6/24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4ADC3-BDE3-4CC5-8787-726CE81411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9620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953573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1217163" y="-84876"/>
            <a:ext cx="677140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9600" b="1" cap="none" spc="0" dirty="0" err="1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Nogic</a:t>
            </a:r>
            <a:r>
              <a:rPr lang="ja-JP" altLang="en-US" sz="96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（中間）</a:t>
            </a:r>
            <a:endParaRPr lang="ja-JP" altLang="en-US" sz="96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239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ゲーム内容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600200"/>
            <a:ext cx="9396536" cy="4525963"/>
          </a:xfrm>
        </p:spPr>
        <p:txBody>
          <a:bodyPr>
            <a:normAutofit/>
          </a:bodyPr>
          <a:lstStyle/>
          <a:p>
            <a:r>
              <a:rPr lang="ja-JP" altLang="en-US" sz="2800" dirty="0" smtClean="0"/>
              <a:t>ノードで魔法を生み出すターン制の戦い</a:t>
            </a:r>
            <a:endParaRPr lang="en-US" altLang="ja-JP" sz="2800" dirty="0" smtClean="0"/>
          </a:p>
          <a:p>
            <a:endParaRPr lang="en-US" altLang="ja-JP" sz="2800" dirty="0" smtClean="0"/>
          </a:p>
          <a:p>
            <a:r>
              <a:rPr kumimoji="1" lang="ja-JP" altLang="en-US" sz="2800" dirty="0" smtClean="0"/>
              <a:t>出現</a:t>
            </a:r>
            <a:r>
              <a:rPr kumimoji="1" lang="ja-JP" altLang="en-US" sz="2800" dirty="0" smtClean="0"/>
              <a:t>する４つのノードから素早く選択する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選択してはいけないノードも出現する為、慎重に選択する</a:t>
            </a:r>
            <a:endParaRPr kumimoji="1" lang="en-US" altLang="ja-JP" sz="2800" dirty="0" smtClean="0"/>
          </a:p>
          <a:p>
            <a:r>
              <a:rPr lang="ja-JP" altLang="en-US" sz="2800" dirty="0"/>
              <a:t>ノード</a:t>
            </a:r>
            <a:r>
              <a:rPr lang="ja-JP" altLang="en-US" sz="2800" dirty="0" smtClean="0"/>
              <a:t>を組めば組むほど、技がより強力に</a:t>
            </a:r>
            <a:endParaRPr lang="en-US" altLang="ja-JP" sz="2800" dirty="0" smtClean="0"/>
          </a:p>
          <a:p>
            <a:r>
              <a:rPr lang="ja-JP" altLang="en-US" sz="2800" dirty="0"/>
              <a:t>より多くのダメージを与えたほうが勝利となる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5804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Rinifisu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09808"/>
            <a:ext cx="2059670" cy="2172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Rinifisu\Desktop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20" y="4655481"/>
            <a:ext cx="1743075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角丸四角形 6"/>
          <p:cNvSpPr/>
          <p:nvPr/>
        </p:nvSpPr>
        <p:spPr>
          <a:xfrm>
            <a:off x="2456364" y="5661248"/>
            <a:ext cx="2484276" cy="59300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小塚ゴシック Pro M" pitchFamily="34" charset="-128"/>
                <a:ea typeface="小塚ゴシック Pro M" pitchFamily="34" charset="-128"/>
              </a:rPr>
              <a:t>敵が現れた！</a:t>
            </a:r>
            <a:endParaRPr lang="en-US" altLang="ja-JP" dirty="0">
              <a:solidFill>
                <a:schemeClr val="tx1"/>
              </a:solidFill>
              <a:latin typeface="小塚ゴシック Pro M" pitchFamily="34" charset="-128"/>
              <a:ea typeface="小塚ゴシック Pro M" pitchFamily="34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2447764" y="5661248"/>
            <a:ext cx="2484276" cy="59300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小塚ゴシック Pro M" pitchFamily="34" charset="-128"/>
                <a:ea typeface="小塚ゴシック Pro M" pitchFamily="34" charset="-128"/>
              </a:rPr>
              <a:t>アクション！</a:t>
            </a:r>
            <a:endParaRPr lang="en-US" altLang="ja-JP" dirty="0">
              <a:solidFill>
                <a:schemeClr val="tx1"/>
              </a:solidFill>
              <a:latin typeface="小塚ゴシック Pro M" pitchFamily="34" charset="-128"/>
              <a:ea typeface="小塚ゴシック Pro M" pitchFamily="34" charset="-128"/>
            </a:endParaRPr>
          </a:p>
        </p:txBody>
      </p:sp>
      <p:grpSp>
        <p:nvGrpSpPr>
          <p:cNvPr id="2" name="グループ化 1"/>
          <p:cNvGrpSpPr/>
          <p:nvPr/>
        </p:nvGrpSpPr>
        <p:grpSpPr>
          <a:xfrm>
            <a:off x="107504" y="2780928"/>
            <a:ext cx="8784976" cy="3600400"/>
            <a:chOff x="121248" y="2771636"/>
            <a:chExt cx="8784976" cy="3600400"/>
          </a:xfrm>
        </p:grpSpPr>
        <p:sp>
          <p:nvSpPr>
            <p:cNvPr id="9" name="角丸四角形 8"/>
            <p:cNvSpPr/>
            <p:nvPr/>
          </p:nvSpPr>
          <p:spPr>
            <a:xfrm>
              <a:off x="121248" y="2771636"/>
              <a:ext cx="8784976" cy="36004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角丸四角形 9"/>
            <p:cNvSpPr/>
            <p:nvPr/>
          </p:nvSpPr>
          <p:spPr>
            <a:xfrm>
              <a:off x="265264" y="3347700"/>
              <a:ext cx="2664296" cy="289638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左矢印 13"/>
          <p:cNvSpPr/>
          <p:nvPr/>
        </p:nvSpPr>
        <p:spPr>
          <a:xfrm>
            <a:off x="337272" y="4203245"/>
            <a:ext cx="408688" cy="36859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左矢印 14"/>
          <p:cNvSpPr/>
          <p:nvPr/>
        </p:nvSpPr>
        <p:spPr>
          <a:xfrm rot="10800000">
            <a:off x="2449829" y="4931876"/>
            <a:ext cx="408688" cy="36859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左矢印 15"/>
          <p:cNvSpPr/>
          <p:nvPr/>
        </p:nvSpPr>
        <p:spPr>
          <a:xfrm rot="16200000">
            <a:off x="615016" y="5810301"/>
            <a:ext cx="408688" cy="36859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左矢印 16"/>
          <p:cNvSpPr/>
          <p:nvPr/>
        </p:nvSpPr>
        <p:spPr>
          <a:xfrm rot="5400000">
            <a:off x="2216884" y="3423257"/>
            <a:ext cx="408688" cy="36859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/>
        </p:nvSpPr>
        <p:spPr>
          <a:xfrm>
            <a:off x="3059832" y="5550869"/>
            <a:ext cx="1008112" cy="64807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コア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7" name="円/楕円 26"/>
          <p:cNvSpPr/>
          <p:nvPr/>
        </p:nvSpPr>
        <p:spPr>
          <a:xfrm>
            <a:off x="352772" y="4655481"/>
            <a:ext cx="1244640" cy="648072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火属性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9" name="円/楕円 28"/>
          <p:cNvSpPr/>
          <p:nvPr/>
        </p:nvSpPr>
        <p:spPr>
          <a:xfrm>
            <a:off x="1553520" y="4247800"/>
            <a:ext cx="1244640" cy="648072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草属性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0" name="円/楕円 29"/>
          <p:cNvSpPr/>
          <p:nvPr/>
        </p:nvSpPr>
        <p:spPr>
          <a:xfrm>
            <a:off x="1127492" y="5550869"/>
            <a:ext cx="1244640" cy="648072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mtClean="0">
                <a:solidFill>
                  <a:schemeClr val="tx1"/>
                </a:solidFill>
              </a:rPr>
              <a:t>土属性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円/楕円 22"/>
          <p:cNvSpPr/>
          <p:nvPr/>
        </p:nvSpPr>
        <p:spPr>
          <a:xfrm>
            <a:off x="1548984" y="4244596"/>
            <a:ext cx="1244640" cy="648072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ソード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1" name="円/楕円 30"/>
          <p:cNvSpPr/>
          <p:nvPr/>
        </p:nvSpPr>
        <p:spPr>
          <a:xfrm>
            <a:off x="1122956" y="5547665"/>
            <a:ext cx="1244640" cy="648072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ナイフ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コネクタ 10"/>
          <p:cNvCxnSpPr>
            <a:stCxn id="24" idx="0"/>
          </p:cNvCxnSpPr>
          <p:nvPr/>
        </p:nvCxnSpPr>
        <p:spPr>
          <a:xfrm flipV="1">
            <a:off x="3563888" y="4979517"/>
            <a:ext cx="288032" cy="5713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円/楕円 27"/>
          <p:cNvSpPr/>
          <p:nvPr/>
        </p:nvSpPr>
        <p:spPr>
          <a:xfrm>
            <a:off x="935728" y="3388951"/>
            <a:ext cx="1244640" cy="648072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水属性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円/楕円 21"/>
          <p:cNvSpPr/>
          <p:nvPr/>
        </p:nvSpPr>
        <p:spPr>
          <a:xfrm>
            <a:off x="926664" y="3385747"/>
            <a:ext cx="1244640" cy="648072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ボール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2" name="直線コネクタ 31"/>
          <p:cNvCxnSpPr/>
          <p:nvPr/>
        </p:nvCxnSpPr>
        <p:spPr>
          <a:xfrm>
            <a:off x="4535464" y="4819218"/>
            <a:ext cx="684608" cy="6260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円/楕円 20"/>
          <p:cNvSpPr/>
          <p:nvPr/>
        </p:nvSpPr>
        <p:spPr>
          <a:xfrm>
            <a:off x="348236" y="4652277"/>
            <a:ext cx="1244640" cy="648072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ボム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18" name="グループ化 17"/>
          <p:cNvGrpSpPr/>
          <p:nvPr/>
        </p:nvGrpSpPr>
        <p:grpSpPr>
          <a:xfrm>
            <a:off x="2236932" y="908719"/>
            <a:ext cx="2839124" cy="2438981"/>
            <a:chOff x="2236932" y="908719"/>
            <a:chExt cx="2839124" cy="2438981"/>
          </a:xfrm>
        </p:grpSpPr>
        <p:sp>
          <p:nvSpPr>
            <p:cNvPr id="3" name="角丸四角形 2"/>
            <p:cNvSpPr/>
            <p:nvPr/>
          </p:nvSpPr>
          <p:spPr>
            <a:xfrm>
              <a:off x="2236932" y="908719"/>
              <a:ext cx="2839124" cy="137330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十字キーで選択して、</a:t>
              </a:r>
              <a:endParaRPr kumimoji="1" lang="en-US" altLang="ja-JP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攻撃内容</a:t>
              </a:r>
              <a:r>
                <a:rPr lang="ja-JP" altLang="en-US" dirty="0" smtClean="0">
                  <a:solidFill>
                    <a:schemeClr val="tx1"/>
                  </a:solidFill>
                </a:rPr>
                <a:t>をカスタマイズ</a:t>
              </a:r>
              <a:endParaRPr lang="en-US" altLang="ja-JP" dirty="0" smtClean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dirty="0">
                  <a:solidFill>
                    <a:schemeClr val="tx1"/>
                  </a:solidFill>
                </a:rPr>
                <a:t>正確に</a:t>
              </a:r>
              <a:r>
                <a:rPr kumimoji="1" lang="ja-JP" altLang="en-US" dirty="0" smtClean="0">
                  <a:solidFill>
                    <a:schemeClr val="tx1"/>
                  </a:solidFill>
                </a:rPr>
                <a:t>選べば</a:t>
              </a:r>
              <a:r>
                <a:rPr lang="ja-JP" altLang="en-US" dirty="0">
                  <a:solidFill>
                    <a:schemeClr val="tx1"/>
                  </a:solidFill>
                </a:rPr>
                <a:t>強力</a:t>
              </a:r>
              <a:r>
                <a:rPr lang="ja-JP" altLang="en-US" dirty="0" smtClean="0">
                  <a:solidFill>
                    <a:schemeClr val="tx1"/>
                  </a:solidFill>
                </a:rPr>
                <a:t>な技に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直線矢印コネクタ 12"/>
            <p:cNvCxnSpPr>
              <a:stCxn id="3" idx="2"/>
            </p:cNvCxnSpPr>
            <p:nvPr/>
          </p:nvCxnSpPr>
          <p:spPr>
            <a:xfrm flipH="1">
              <a:off x="2605524" y="2282028"/>
              <a:ext cx="1050970" cy="106567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テキスト ボックス 18"/>
          <p:cNvSpPr txBox="1"/>
          <p:nvPr/>
        </p:nvSpPr>
        <p:spPr>
          <a:xfrm>
            <a:off x="745959" y="2814864"/>
            <a:ext cx="1313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ウォーター</a:t>
            </a:r>
            <a:endParaRPr kumimoji="1" lang="en-US" altLang="ja-JP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764310" y="2814864"/>
            <a:ext cx="685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ボム</a:t>
            </a:r>
            <a:endParaRPr kumimoji="1" lang="en-US" altLang="ja-JP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grpSp>
        <p:nvGrpSpPr>
          <p:cNvPr id="34" name="グループ化 33"/>
          <p:cNvGrpSpPr/>
          <p:nvPr/>
        </p:nvGrpSpPr>
        <p:grpSpPr>
          <a:xfrm>
            <a:off x="1154964" y="476672"/>
            <a:ext cx="3129004" cy="2438981"/>
            <a:chOff x="2236932" y="908719"/>
            <a:chExt cx="3129004" cy="2438981"/>
          </a:xfrm>
        </p:grpSpPr>
        <p:sp>
          <p:nvSpPr>
            <p:cNvPr id="35" name="角丸四角形 34"/>
            <p:cNvSpPr/>
            <p:nvPr/>
          </p:nvSpPr>
          <p:spPr>
            <a:xfrm>
              <a:off x="2236932" y="908719"/>
              <a:ext cx="3129004" cy="137330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ノードが増えると</a:t>
              </a:r>
              <a:endParaRPr kumimoji="1" lang="en-US" altLang="ja-JP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dirty="0" smtClean="0">
                  <a:solidFill>
                    <a:schemeClr val="tx1"/>
                  </a:solidFill>
                </a:rPr>
                <a:t>攻撃内容が変化！</a:t>
              </a:r>
              <a:endParaRPr lang="en-US" altLang="ja-JP" dirty="0" smtClean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dirty="0" smtClean="0">
                  <a:solidFill>
                    <a:schemeClr val="tx1"/>
                  </a:solidFill>
                </a:rPr>
                <a:t>最終的には強力な技に！？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直線矢印コネクタ 35"/>
            <p:cNvCxnSpPr>
              <a:stCxn id="35" idx="2"/>
            </p:cNvCxnSpPr>
            <p:nvPr/>
          </p:nvCxnSpPr>
          <p:spPr>
            <a:xfrm flipH="1">
              <a:off x="2605524" y="2282028"/>
              <a:ext cx="1195910" cy="106567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円/楕円 43"/>
          <p:cNvSpPr/>
          <p:nvPr/>
        </p:nvSpPr>
        <p:spPr>
          <a:xfrm>
            <a:off x="1558048" y="4247800"/>
            <a:ext cx="1244640" cy="6480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煙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5" name="円/楕円 44"/>
          <p:cNvSpPr/>
          <p:nvPr/>
        </p:nvSpPr>
        <p:spPr>
          <a:xfrm>
            <a:off x="1132020" y="5550869"/>
            <a:ext cx="1244640" cy="6480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雷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6" name="円/楕円 45"/>
          <p:cNvSpPr/>
          <p:nvPr/>
        </p:nvSpPr>
        <p:spPr>
          <a:xfrm>
            <a:off x="935728" y="3388951"/>
            <a:ext cx="1244640" cy="64807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拡散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7" name="円/楕円 46"/>
          <p:cNvSpPr/>
          <p:nvPr/>
        </p:nvSpPr>
        <p:spPr>
          <a:xfrm>
            <a:off x="357300" y="4655481"/>
            <a:ext cx="1244640" cy="64807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単体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8" name="タイトル 1"/>
          <p:cNvSpPr>
            <a:spLocks noGrp="1"/>
          </p:cNvSpPr>
          <p:nvPr>
            <p:ph type="title"/>
          </p:nvPr>
        </p:nvSpPr>
        <p:spPr>
          <a:xfrm>
            <a:off x="457200" y="-13394"/>
            <a:ext cx="8229600" cy="1143000"/>
          </a:xfrm>
        </p:spPr>
        <p:txBody>
          <a:bodyPr>
            <a:normAutofit/>
          </a:bodyPr>
          <a:lstStyle/>
          <a:p>
            <a:r>
              <a:rPr lang="ja-JP" altLang="en-US" dirty="0"/>
              <a:t>ゲーム内容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6884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45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81481E-6 L 0.25886 0.14745 " pathEditMode="relative" rAng="0" ptsTypes="AA">
                                      <p:cBhvr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34" y="7361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6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6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6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44444E-6 L 0.49635 0.11042 " pathEditMode="relative" rAng="0" ptsTypes="AA">
                                      <p:cBhvr>
                                        <p:cTn id="10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09" y="5509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0" presetID="6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6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6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1" dur="5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50"/>
                            </p:stCondLst>
                            <p:childTnLst>
                              <p:par>
                                <p:cTn id="1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 tmFilter="0,0; .5, 1; 1, 1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100"/>
                            </p:stCondLst>
                            <p:childTnLst>
                              <p:par>
                                <p:cTn id="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4" grpId="0" animBg="1"/>
      <p:bldP spid="14" grpId="1" animBg="1"/>
      <p:bldP spid="15" grpId="0" animBg="1"/>
      <p:bldP spid="16" grpId="0" animBg="1"/>
      <p:bldP spid="17" grpId="0" animBg="1"/>
      <p:bldP spid="17" grpId="1" animBg="1"/>
      <p:bldP spid="24" grpId="0" animBg="1"/>
      <p:bldP spid="27" grpId="0" animBg="1"/>
      <p:bldP spid="27" grpId="1" animBg="1"/>
      <p:bldP spid="29" grpId="0" animBg="1"/>
      <p:bldP spid="29" grpId="1" animBg="1"/>
      <p:bldP spid="30" grpId="0" animBg="1"/>
      <p:bldP spid="30" grpId="1" animBg="1"/>
      <p:bldP spid="23" grpId="0" animBg="1"/>
      <p:bldP spid="23" grpId="1" animBg="1"/>
      <p:bldP spid="31" grpId="0" animBg="1"/>
      <p:bldP spid="31" grpId="1" animBg="1"/>
      <p:bldP spid="28" grpId="0" animBg="1"/>
      <p:bldP spid="28" grpId="1" animBg="1"/>
      <p:bldP spid="22" grpId="0" animBg="1"/>
      <p:bldP spid="22" grpId="1" animBg="1"/>
      <p:bldP spid="21" grpId="0" animBg="1"/>
      <p:bldP spid="21" grpId="1" animBg="1"/>
      <p:bldP spid="19" grpId="0"/>
      <p:bldP spid="33" grpId="0"/>
      <p:bldP spid="44" grpId="0" animBg="1"/>
      <p:bldP spid="45" grpId="0" animBg="1"/>
      <p:bldP spid="46" grpId="0" animBg="1"/>
      <p:bldP spid="47" grpId="0" animBg="1"/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Rinifisu\Desktop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20" y="4655481"/>
            <a:ext cx="1743075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グループ化 7"/>
          <p:cNvGrpSpPr/>
          <p:nvPr/>
        </p:nvGrpSpPr>
        <p:grpSpPr>
          <a:xfrm>
            <a:off x="121248" y="2771636"/>
            <a:ext cx="8784976" cy="3600400"/>
            <a:chOff x="121248" y="2771636"/>
            <a:chExt cx="8784976" cy="3600400"/>
          </a:xfrm>
        </p:grpSpPr>
        <p:grpSp>
          <p:nvGrpSpPr>
            <p:cNvPr id="23" name="グループ化 22"/>
            <p:cNvGrpSpPr/>
            <p:nvPr/>
          </p:nvGrpSpPr>
          <p:grpSpPr>
            <a:xfrm>
              <a:off x="121248" y="2771636"/>
              <a:ext cx="8784976" cy="3600400"/>
              <a:chOff x="121248" y="2771636"/>
              <a:chExt cx="8784976" cy="3600400"/>
            </a:xfrm>
          </p:grpSpPr>
          <p:grpSp>
            <p:nvGrpSpPr>
              <p:cNvPr id="2" name="グループ化 1"/>
              <p:cNvGrpSpPr/>
              <p:nvPr/>
            </p:nvGrpSpPr>
            <p:grpSpPr>
              <a:xfrm>
                <a:off x="121248" y="2771636"/>
                <a:ext cx="8784976" cy="3600400"/>
                <a:chOff x="121248" y="2771636"/>
                <a:chExt cx="8784976" cy="3600400"/>
              </a:xfrm>
            </p:grpSpPr>
            <p:sp>
              <p:nvSpPr>
                <p:cNvPr id="9" name="角丸四角形 8"/>
                <p:cNvSpPr/>
                <p:nvPr/>
              </p:nvSpPr>
              <p:spPr>
                <a:xfrm>
                  <a:off x="121248" y="2771636"/>
                  <a:ext cx="8784976" cy="36004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" name="角丸四角形 9"/>
                <p:cNvSpPr/>
                <p:nvPr/>
              </p:nvSpPr>
              <p:spPr>
                <a:xfrm>
                  <a:off x="265264" y="3347700"/>
                  <a:ext cx="2664296" cy="289638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4" name="左矢印 13"/>
              <p:cNvSpPr/>
              <p:nvPr/>
            </p:nvSpPr>
            <p:spPr>
              <a:xfrm>
                <a:off x="337272" y="4203245"/>
                <a:ext cx="408688" cy="368591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左矢印 14"/>
              <p:cNvSpPr/>
              <p:nvPr/>
            </p:nvSpPr>
            <p:spPr>
              <a:xfrm rot="10800000">
                <a:off x="2449829" y="4931876"/>
                <a:ext cx="408688" cy="368591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左矢印 15"/>
              <p:cNvSpPr/>
              <p:nvPr/>
            </p:nvSpPr>
            <p:spPr>
              <a:xfrm rot="16200000">
                <a:off x="615016" y="5810301"/>
                <a:ext cx="408688" cy="368591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左矢印 16"/>
              <p:cNvSpPr/>
              <p:nvPr/>
            </p:nvSpPr>
            <p:spPr>
              <a:xfrm rot="5400000">
                <a:off x="2216884" y="3423257"/>
                <a:ext cx="408688" cy="368591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/楕円 23"/>
              <p:cNvSpPr/>
              <p:nvPr/>
            </p:nvSpPr>
            <p:spPr>
              <a:xfrm>
                <a:off x="3059832" y="5550869"/>
                <a:ext cx="1008112" cy="648072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 smtClean="0">
                    <a:solidFill>
                      <a:schemeClr val="tx1"/>
                    </a:solidFill>
                  </a:rPr>
                  <a:t>コア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円/楕円 28"/>
              <p:cNvSpPr/>
              <p:nvPr/>
            </p:nvSpPr>
            <p:spPr>
              <a:xfrm>
                <a:off x="1553520" y="4247800"/>
                <a:ext cx="1244640" cy="648072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 smtClean="0">
                    <a:solidFill>
                      <a:schemeClr val="tx1"/>
                    </a:solidFill>
                  </a:rPr>
                  <a:t>命中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円/楕円 29"/>
              <p:cNvSpPr/>
              <p:nvPr/>
            </p:nvSpPr>
            <p:spPr>
              <a:xfrm>
                <a:off x="1003657" y="5550869"/>
                <a:ext cx="1854860" cy="648072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 smtClean="0">
                    <a:solidFill>
                      <a:schemeClr val="tx1"/>
                    </a:solidFill>
                  </a:rPr>
                  <a:t>吹き飛ばし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" name="直線コネクタ 10"/>
              <p:cNvCxnSpPr>
                <a:stCxn id="24" idx="0"/>
                <a:endCxn id="37" idx="4"/>
              </p:cNvCxnSpPr>
              <p:nvPr/>
            </p:nvCxnSpPr>
            <p:spPr>
              <a:xfrm flipV="1">
                <a:off x="3563888" y="4976313"/>
                <a:ext cx="390744" cy="57455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/>
              <p:cNvCxnSpPr>
                <a:stCxn id="37" idx="5"/>
                <a:endCxn id="38" idx="1"/>
              </p:cNvCxnSpPr>
              <p:nvPr/>
            </p:nvCxnSpPr>
            <p:spPr>
              <a:xfrm>
                <a:off x="4394679" y="4881405"/>
                <a:ext cx="647626" cy="56002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円/楕円 36"/>
              <p:cNvSpPr/>
              <p:nvPr/>
            </p:nvSpPr>
            <p:spPr>
              <a:xfrm>
                <a:off x="3332312" y="4328241"/>
                <a:ext cx="1244640" cy="648072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 smtClean="0">
                    <a:solidFill>
                      <a:schemeClr val="tx1"/>
                    </a:solidFill>
                  </a:rPr>
                  <a:t>水属性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円/楕円 37"/>
              <p:cNvSpPr/>
              <p:nvPr/>
            </p:nvSpPr>
            <p:spPr>
              <a:xfrm>
                <a:off x="4860032" y="5346524"/>
                <a:ext cx="1244640" cy="648072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 smtClean="0">
                    <a:solidFill>
                      <a:schemeClr val="tx1"/>
                    </a:solidFill>
                  </a:rPr>
                  <a:t>ボム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円/楕円 38"/>
              <p:cNvSpPr/>
              <p:nvPr/>
            </p:nvSpPr>
            <p:spPr>
              <a:xfrm>
                <a:off x="5127560" y="4203245"/>
                <a:ext cx="1244640" cy="648072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 smtClean="0">
                    <a:solidFill>
                      <a:schemeClr val="tx1"/>
                    </a:solidFill>
                  </a:rPr>
                  <a:t>拡散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円/楕円 39"/>
              <p:cNvSpPr/>
              <p:nvPr/>
            </p:nvSpPr>
            <p:spPr>
              <a:xfrm>
                <a:off x="3534104" y="3229841"/>
                <a:ext cx="1244640" cy="648072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>
                    <a:solidFill>
                      <a:schemeClr val="tx1"/>
                    </a:solidFill>
                  </a:rPr>
                  <a:t>５個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円/楕円 40"/>
              <p:cNvSpPr/>
              <p:nvPr/>
            </p:nvSpPr>
            <p:spPr>
              <a:xfrm>
                <a:off x="7479597" y="5635832"/>
                <a:ext cx="1244640" cy="648072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 smtClean="0">
                    <a:solidFill>
                      <a:schemeClr val="tx1"/>
                    </a:solidFill>
                  </a:rPr>
                  <a:t>毒効果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円/楕円 41"/>
              <p:cNvSpPr/>
              <p:nvPr/>
            </p:nvSpPr>
            <p:spPr>
              <a:xfrm>
                <a:off x="6085208" y="3163825"/>
                <a:ext cx="1244640" cy="648072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 smtClean="0">
                    <a:solidFill>
                      <a:schemeClr val="tx1"/>
                    </a:solidFill>
                  </a:rPr>
                  <a:t>雨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円/楕円 42"/>
              <p:cNvSpPr/>
              <p:nvPr/>
            </p:nvSpPr>
            <p:spPr>
              <a:xfrm>
                <a:off x="6664680" y="4792135"/>
                <a:ext cx="1244640" cy="648072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 smtClean="0">
                    <a:solidFill>
                      <a:schemeClr val="tx1"/>
                    </a:solidFill>
                  </a:rPr>
                  <a:t>煙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円/楕円 43"/>
              <p:cNvSpPr/>
              <p:nvPr/>
            </p:nvSpPr>
            <p:spPr>
              <a:xfrm>
                <a:off x="7402035" y="3680169"/>
                <a:ext cx="1345210" cy="648072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>
                    <a:solidFill>
                      <a:schemeClr val="tx1"/>
                    </a:solidFill>
                  </a:rPr>
                  <a:t>２ターン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5" name="直線コネクタ 44"/>
              <p:cNvCxnSpPr>
                <a:stCxn id="41" idx="0"/>
                <a:endCxn id="43" idx="5"/>
              </p:cNvCxnSpPr>
              <p:nvPr/>
            </p:nvCxnSpPr>
            <p:spPr>
              <a:xfrm flipH="1" flipV="1">
                <a:off x="7727047" y="5345299"/>
                <a:ext cx="374870" cy="2905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コネクタ 45"/>
              <p:cNvCxnSpPr>
                <a:stCxn id="38" idx="0"/>
                <a:endCxn id="39" idx="4"/>
              </p:cNvCxnSpPr>
              <p:nvPr/>
            </p:nvCxnSpPr>
            <p:spPr>
              <a:xfrm flipV="1">
                <a:off x="5482352" y="4851317"/>
                <a:ext cx="267528" cy="49520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コネクタ 46"/>
              <p:cNvCxnSpPr>
                <a:stCxn id="39" idx="1"/>
                <a:endCxn id="40" idx="5"/>
              </p:cNvCxnSpPr>
              <p:nvPr/>
            </p:nvCxnSpPr>
            <p:spPr>
              <a:xfrm flipH="1" flipV="1">
                <a:off x="4596471" y="3783005"/>
                <a:ext cx="713362" cy="51514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コネクタ 47"/>
              <p:cNvCxnSpPr>
                <a:stCxn id="39" idx="7"/>
                <a:endCxn id="42" idx="4"/>
              </p:cNvCxnSpPr>
              <p:nvPr/>
            </p:nvCxnSpPr>
            <p:spPr>
              <a:xfrm flipV="1">
                <a:off x="6189927" y="3811897"/>
                <a:ext cx="517601" cy="48625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コネクタ 49"/>
              <p:cNvCxnSpPr>
                <a:endCxn id="43" idx="3"/>
              </p:cNvCxnSpPr>
              <p:nvPr/>
            </p:nvCxnSpPr>
            <p:spPr>
              <a:xfrm flipV="1">
                <a:off x="6085208" y="5345299"/>
                <a:ext cx="761745" cy="2660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コネクタ 51"/>
              <p:cNvCxnSpPr>
                <a:stCxn id="44" idx="4"/>
                <a:endCxn id="43" idx="7"/>
              </p:cNvCxnSpPr>
              <p:nvPr/>
            </p:nvCxnSpPr>
            <p:spPr>
              <a:xfrm flipH="1">
                <a:off x="7727047" y="4328241"/>
                <a:ext cx="347593" cy="55880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爆発 1 75"/>
              <p:cNvSpPr/>
              <p:nvPr/>
            </p:nvSpPr>
            <p:spPr>
              <a:xfrm>
                <a:off x="611560" y="3403208"/>
                <a:ext cx="1737068" cy="745872"/>
              </a:xfrm>
              <a:prstGeom prst="irregularSeal1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 smtClean="0">
                    <a:solidFill>
                      <a:schemeClr val="bg1"/>
                    </a:solidFill>
                  </a:rPr>
                  <a:t>カッター</a:t>
                </a:r>
                <a:endParaRPr kumimoji="1" lang="ja-JP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7" name="円/楕円 66"/>
            <p:cNvSpPr/>
            <p:nvPr/>
          </p:nvSpPr>
          <p:spPr>
            <a:xfrm>
              <a:off x="355995" y="4668163"/>
              <a:ext cx="1244640" cy="64807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呪い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4" name="Picture 2" descr="C:\Users\Rinifisu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09808"/>
            <a:ext cx="2059670" cy="2172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/>
          <p:cNvSpPr txBox="1"/>
          <p:nvPr/>
        </p:nvSpPr>
        <p:spPr>
          <a:xfrm>
            <a:off x="1115616" y="2742626"/>
            <a:ext cx="6842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ファイブレインポイズンウォーターボム</a:t>
            </a:r>
            <a:endParaRPr kumimoji="1" lang="en-US" altLang="ja-JP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grpSp>
        <p:nvGrpSpPr>
          <p:cNvPr id="78" name="グループ化 77"/>
          <p:cNvGrpSpPr/>
          <p:nvPr/>
        </p:nvGrpSpPr>
        <p:grpSpPr>
          <a:xfrm>
            <a:off x="1193320" y="908719"/>
            <a:ext cx="3018640" cy="2438981"/>
            <a:chOff x="2236932" y="908719"/>
            <a:chExt cx="3018640" cy="2438981"/>
          </a:xfrm>
        </p:grpSpPr>
        <p:sp>
          <p:nvSpPr>
            <p:cNvPr id="79" name="角丸四角形 78"/>
            <p:cNvSpPr/>
            <p:nvPr/>
          </p:nvSpPr>
          <p:spPr>
            <a:xfrm>
              <a:off x="2236932" y="908719"/>
              <a:ext cx="3018640" cy="137330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ノードが進むと、一定確率で</a:t>
              </a:r>
              <a:endParaRPr kumimoji="1" lang="en-US" altLang="ja-JP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dirty="0" smtClean="0">
                  <a:solidFill>
                    <a:schemeClr val="tx1"/>
                  </a:solidFill>
                </a:rPr>
                <a:t>お邪魔ノードが出現！</a:t>
              </a:r>
              <a:endParaRPr lang="en-US" altLang="ja-JP" dirty="0" smtClean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選択すると</a:t>
              </a:r>
              <a:r>
                <a:rPr lang="ja-JP" altLang="en-US" dirty="0">
                  <a:solidFill>
                    <a:schemeClr val="tx1"/>
                  </a:solidFill>
                </a:rPr>
                <a:t>敵</a:t>
              </a:r>
              <a:r>
                <a:rPr lang="ja-JP" altLang="en-US" dirty="0" smtClean="0">
                  <a:solidFill>
                    <a:schemeClr val="tx1"/>
                  </a:solidFill>
                </a:rPr>
                <a:t>のノードに</a:t>
              </a:r>
              <a:endParaRPr lang="en-US" altLang="ja-JP" dirty="0" smtClean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dirty="0">
                  <a:solidFill>
                    <a:schemeClr val="tx1"/>
                  </a:solidFill>
                </a:rPr>
                <a:t>カッター</a:t>
              </a:r>
              <a:r>
                <a:rPr kumimoji="1" lang="ja-JP" altLang="en-US" dirty="0" smtClean="0">
                  <a:solidFill>
                    <a:schemeClr val="tx1"/>
                  </a:solidFill>
                </a:rPr>
                <a:t>が加わってしまう！</a:t>
              </a:r>
              <a:endParaRPr kumimoji="1" lang="en-US" altLang="ja-JP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80" name="直線矢印コネクタ 79"/>
            <p:cNvCxnSpPr>
              <a:stCxn id="79" idx="2"/>
            </p:cNvCxnSpPr>
            <p:nvPr/>
          </p:nvCxnSpPr>
          <p:spPr>
            <a:xfrm flipH="1">
              <a:off x="2605524" y="2282028"/>
              <a:ext cx="1140728" cy="106567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円/楕円 6"/>
          <p:cNvSpPr/>
          <p:nvPr/>
        </p:nvSpPr>
        <p:spPr>
          <a:xfrm>
            <a:off x="541616" y="1567588"/>
            <a:ext cx="1200632" cy="12006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あと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１０秒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49" name="グループ化 48"/>
          <p:cNvGrpSpPr/>
          <p:nvPr/>
        </p:nvGrpSpPr>
        <p:grpSpPr>
          <a:xfrm>
            <a:off x="1518775" y="126992"/>
            <a:ext cx="3018640" cy="1906145"/>
            <a:chOff x="2236932" y="908719"/>
            <a:chExt cx="3018640" cy="1906145"/>
          </a:xfrm>
        </p:grpSpPr>
        <p:sp>
          <p:nvSpPr>
            <p:cNvPr id="51" name="角丸四角形 50"/>
            <p:cNvSpPr/>
            <p:nvPr/>
          </p:nvSpPr>
          <p:spPr>
            <a:xfrm>
              <a:off x="2236932" y="908719"/>
              <a:ext cx="3018640" cy="137330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</a:rPr>
                <a:t>実際には</a:t>
              </a:r>
              <a:r>
                <a:rPr lang="ja-JP" altLang="en-US" dirty="0">
                  <a:solidFill>
                    <a:schemeClr val="tx1"/>
                  </a:solidFill>
                </a:rPr>
                <a:t>制限</a:t>
              </a:r>
              <a:r>
                <a:rPr lang="ja-JP" altLang="en-US" dirty="0" smtClean="0">
                  <a:solidFill>
                    <a:schemeClr val="tx1"/>
                  </a:solidFill>
                </a:rPr>
                <a:t>時間があり、</a:t>
              </a:r>
              <a:endParaRPr lang="en-US" altLang="ja-JP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０秒になる</a:t>
              </a:r>
              <a:r>
                <a:rPr lang="ja-JP" altLang="en-US" dirty="0" smtClean="0">
                  <a:solidFill>
                    <a:schemeClr val="tx1"/>
                  </a:solidFill>
                </a:rPr>
                <a:t>と攻撃開始！</a:t>
              </a:r>
              <a:endParaRPr lang="en-US" altLang="ja-JP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53" name="直線矢印コネクタ 52"/>
            <p:cNvCxnSpPr>
              <a:stCxn id="51" idx="2"/>
            </p:cNvCxnSpPr>
            <p:nvPr/>
          </p:nvCxnSpPr>
          <p:spPr>
            <a:xfrm flipH="1">
              <a:off x="2460405" y="2282028"/>
              <a:ext cx="1285847" cy="532836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C:\Users\Rinifisu\Desktop\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754" y="847950"/>
            <a:ext cx="1341792" cy="101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Rinifisu\Desktop\a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937" y="-752475"/>
            <a:ext cx="757237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C:\Users\Rinifisu\Desktop\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8150" y="342195"/>
            <a:ext cx="1341792" cy="101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3" descr="C:\Users\Rinifisu\Desktop\a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333" y="-1258230"/>
            <a:ext cx="757237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C:\Users\Rinifisu\Desktop\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817" y="902938"/>
            <a:ext cx="1341792" cy="101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3" descr="C:\Users\Rinifisu\Desktop\a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7000" y="-697487"/>
            <a:ext cx="757237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C:\Users\Rinifisu\Desktop\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015" y="118357"/>
            <a:ext cx="1341792" cy="101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3" descr="C:\Users\Rinifisu\Desktop\a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3198" y="-1482068"/>
            <a:ext cx="757237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C:\Users\Rinifisu\Desktop\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0863" y="-34043"/>
            <a:ext cx="1341792" cy="101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3" descr="C:\Users\Rinifisu\Desktop\a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046" y="-1634468"/>
            <a:ext cx="757237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星 32 24"/>
          <p:cNvSpPr/>
          <p:nvPr/>
        </p:nvSpPr>
        <p:spPr>
          <a:xfrm>
            <a:off x="4394679" y="343371"/>
            <a:ext cx="1923188" cy="1302177"/>
          </a:xfrm>
          <a:prstGeom prst="star32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1000</a:t>
            </a:r>
            <a:endParaRPr kumimoji="1" lang="ja-JP" altLang="en-US" sz="2400" dirty="0"/>
          </a:p>
        </p:txBody>
      </p:sp>
      <p:grpSp>
        <p:nvGrpSpPr>
          <p:cNvPr id="27" name="グループ化 26"/>
          <p:cNvGrpSpPr/>
          <p:nvPr/>
        </p:nvGrpSpPr>
        <p:grpSpPr>
          <a:xfrm>
            <a:off x="4743293" y="1766719"/>
            <a:ext cx="2736304" cy="985919"/>
            <a:chOff x="6516216" y="1949436"/>
            <a:chExt cx="2736304" cy="985919"/>
          </a:xfrm>
        </p:grpSpPr>
        <p:pic>
          <p:nvPicPr>
            <p:cNvPr id="64" name="Picture 2" descr="C:\Users\Rinifisu\Desktop\B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6216" y="1949436"/>
              <a:ext cx="2736304" cy="985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テキスト ボックス 25"/>
            <p:cNvSpPr txBox="1"/>
            <p:nvPr/>
          </p:nvSpPr>
          <p:spPr>
            <a:xfrm>
              <a:off x="6846953" y="2282028"/>
              <a:ext cx="1757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毒効果２ターン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8588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667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3" dur="1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4" dur="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5" dur="75" fill="hold">
                                          <p:stCondLst>
                                            <p:cond delay="75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6" dur="75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7" dur="75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140"/>
                            </p:stCondLst>
                            <p:childTnLst>
                              <p:par>
                                <p:cTn id="39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40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640"/>
                            </p:stCondLst>
                            <p:childTnLst>
                              <p:par>
                                <p:cTn id="4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64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5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140"/>
                            </p:stCondLst>
                            <p:childTnLst>
                              <p:par>
                                <p:cTn id="5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140"/>
                            </p:stCondLst>
                            <p:childTnLst>
                              <p:par>
                                <p:cTn id="5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640"/>
                            </p:stCondLst>
                            <p:childTnLst>
                              <p:par>
                                <p:cTn id="6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640"/>
                            </p:stCondLst>
                            <p:childTnLst>
                              <p:par>
                                <p:cTn id="6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7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140"/>
                            </p:stCondLst>
                            <p:childTnLst>
                              <p:par>
                                <p:cTn id="7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140"/>
                            </p:stCondLst>
                            <p:childTnLst>
                              <p:par>
                                <p:cTn id="7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640"/>
                            </p:stCondLst>
                            <p:childTnLst>
                              <p:par>
                                <p:cTn id="8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640"/>
                            </p:stCondLst>
                            <p:childTnLst>
                              <p:par>
                                <p:cTn id="8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140"/>
                            </p:stCondLst>
                            <p:childTnLst>
                              <p:par>
                                <p:cTn id="9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7" grpId="0" animBg="1"/>
      <p:bldP spid="7" grpId="1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現在出来上がっている実装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ja-JP" altLang="en-US" dirty="0" smtClean="0"/>
              <a:t>マップ、キャラクター、武器、属性パーティクル</a:t>
            </a:r>
            <a:endParaRPr lang="en-US" altLang="ja-JP" dirty="0" smtClean="0"/>
          </a:p>
          <a:p>
            <a:r>
              <a:rPr kumimoji="1" lang="ja-JP" altLang="en-US" dirty="0" smtClean="0"/>
              <a:t>最低限の演出</a:t>
            </a:r>
            <a:endParaRPr kumimoji="1" lang="en-US" altLang="ja-JP" dirty="0" smtClean="0"/>
          </a:p>
          <a:p>
            <a:r>
              <a:rPr kumimoji="1" lang="ja-JP" altLang="en-US" dirty="0" smtClean="0"/>
              <a:t>最低限のノード選択</a:t>
            </a:r>
            <a:endParaRPr kumimoji="1" lang="en-US" altLang="ja-JP" dirty="0" smtClean="0"/>
          </a:p>
          <a:p>
            <a:r>
              <a:rPr lang="ja-JP" altLang="en-US" dirty="0" smtClean="0"/>
              <a:t>最低限</a:t>
            </a:r>
            <a:r>
              <a:rPr lang="ja-JP" altLang="en-US" dirty="0"/>
              <a:t>のサウンド（</a:t>
            </a:r>
            <a:r>
              <a:rPr lang="en-US" altLang="ja-JP" dirty="0"/>
              <a:t>BGM</a:t>
            </a:r>
            <a:r>
              <a:rPr lang="ja-JP" altLang="en-US" dirty="0"/>
              <a:t>・効果音・ボイス</a:t>
            </a:r>
            <a:r>
              <a:rPr lang="ja-JP" altLang="en-US" dirty="0" smtClean="0"/>
              <a:t>）</a:t>
            </a:r>
            <a:endParaRPr kumimoji="1" lang="en-US" altLang="ja-JP" dirty="0" smtClean="0"/>
          </a:p>
          <a:p>
            <a:r>
              <a:rPr lang="ja-JP" altLang="en-US" dirty="0" smtClean="0"/>
              <a:t>攻撃演出とダメージ表示、状態異常表示</a:t>
            </a:r>
            <a:endParaRPr lang="en-US" altLang="ja-JP" dirty="0" smtClean="0"/>
          </a:p>
          <a:p>
            <a:r>
              <a:rPr lang="ja-JP" altLang="en-US" dirty="0" smtClean="0"/>
              <a:t>各種シェーダー実装</a:t>
            </a:r>
            <a:endParaRPr lang="en-US" altLang="ja-JP" dirty="0" smtClean="0"/>
          </a:p>
          <a:p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037003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ja-JP" altLang="en-US" dirty="0"/>
              <a:t>今回の</a:t>
            </a:r>
            <a:r>
              <a:rPr kumimoji="1" lang="ja-JP" altLang="en-US" dirty="0" smtClean="0"/>
              <a:t>担当（１）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616624"/>
          </a:xfrm>
        </p:spPr>
        <p:txBody>
          <a:bodyPr>
            <a:normAutofit fontScale="92500" lnSpcReduction="10000"/>
          </a:bodyPr>
          <a:lstStyle/>
          <a:p>
            <a:r>
              <a:rPr lang="ja-JP" altLang="en-US" dirty="0" smtClean="0"/>
              <a:t>大西 ・・・ ノードシステム、ノード選択エンジン、　　カメラ演出、シーン管理、サウンド関係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河田 ・・・ キャラクターモデル作成、ロゴ作成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Animator</a:t>
            </a:r>
            <a:r>
              <a:rPr lang="ja-JP" altLang="en-US" dirty="0" smtClean="0"/>
              <a:t>設定、プログラムアシスト、タイトルシーン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西尾 ・・・ 攻撃演出、武器移動、ダメージ表示、パーティクル実装、状態異常表示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古川 ・・・ シェーダー、トゥーンシェーダー、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 画面遷移シェーダー、ブルームシェーダ</a:t>
            </a:r>
            <a:r>
              <a:rPr lang="en-US" altLang="ja-JP" dirty="0" smtClean="0"/>
              <a:t>―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8563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ja-JP" altLang="en-US" dirty="0"/>
              <a:t>今回の</a:t>
            </a:r>
            <a:r>
              <a:rPr kumimoji="1" lang="ja-JP" altLang="en-US" dirty="0" smtClean="0"/>
              <a:t>担当（２）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616624"/>
          </a:xfrm>
        </p:spPr>
        <p:txBody>
          <a:bodyPr>
            <a:normAutofit fontScale="92500" lnSpcReduction="10000"/>
          </a:bodyPr>
          <a:lstStyle/>
          <a:p>
            <a:r>
              <a:rPr lang="ja-JP" altLang="en-US" dirty="0"/>
              <a:t>岡田</a:t>
            </a:r>
            <a:r>
              <a:rPr lang="ja-JP" altLang="en-US" dirty="0" smtClean="0"/>
              <a:t> ・・・ メインシーン</a:t>
            </a:r>
            <a:r>
              <a:rPr lang="en-US" altLang="ja-JP" dirty="0" smtClean="0"/>
              <a:t>UI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デッキシーン</a:t>
            </a:r>
            <a:r>
              <a:rPr lang="en-US" altLang="ja-JP" dirty="0" smtClean="0"/>
              <a:t>UI</a:t>
            </a:r>
          </a:p>
          <a:p>
            <a:endParaRPr kumimoji="1" lang="en-US" altLang="ja-JP" dirty="0"/>
          </a:p>
          <a:p>
            <a:r>
              <a:rPr lang="ja-JP" altLang="en-US" dirty="0" smtClean="0"/>
              <a:t>岡部 ・・・ 公園マップ、属性パーティクル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/>
              <a:t>櫻井</a:t>
            </a:r>
            <a:r>
              <a:rPr lang="ja-JP" altLang="en-US" dirty="0" smtClean="0"/>
              <a:t> ・・・ 属性パーティクル、武器テクスチャ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/>
              <a:t>福田 ・・</a:t>
            </a:r>
            <a:r>
              <a:rPr lang="ja-JP" altLang="en-US" dirty="0" smtClean="0"/>
              <a:t>・ 武器、平原マップ、属性パーティクル、　　メインシーン</a:t>
            </a:r>
            <a:r>
              <a:rPr lang="en-US" altLang="ja-JP" dirty="0" smtClean="0"/>
              <a:t>UI</a:t>
            </a:r>
          </a:p>
          <a:p>
            <a:endParaRPr lang="en-US" altLang="ja-JP" dirty="0" smtClean="0"/>
          </a:p>
          <a:p>
            <a:r>
              <a:rPr lang="ja-JP" altLang="en-US" dirty="0"/>
              <a:t>中谷</a:t>
            </a:r>
            <a:r>
              <a:rPr lang="ja-JP" altLang="en-US" dirty="0" smtClean="0"/>
              <a:t> </a:t>
            </a:r>
            <a:r>
              <a:rPr lang="ja-JP" altLang="en-US" dirty="0"/>
              <a:t>・・</a:t>
            </a:r>
            <a:r>
              <a:rPr lang="ja-JP" altLang="en-US" dirty="0" smtClean="0"/>
              <a:t>・ 属性パーティクル、都市マップ、メインシーン</a:t>
            </a:r>
            <a:r>
              <a:rPr lang="en-US" altLang="ja-JP" dirty="0" smtClean="0"/>
              <a:t>UI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31933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今後制作予定の実装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968552"/>
          </a:xfrm>
        </p:spPr>
        <p:txBody>
          <a:bodyPr/>
          <a:lstStyle/>
          <a:p>
            <a:r>
              <a:rPr kumimoji="1" lang="ja-JP" altLang="en-US" dirty="0" smtClean="0"/>
              <a:t>ステージ、キャラクター選択、ノードデッキ</a:t>
            </a:r>
            <a:endParaRPr kumimoji="1" lang="en-US" altLang="ja-JP" dirty="0" smtClean="0"/>
          </a:p>
          <a:p>
            <a:r>
              <a:rPr lang="ja-JP" altLang="en-US" dirty="0"/>
              <a:t>演出</a:t>
            </a:r>
            <a:r>
              <a:rPr lang="ja-JP" altLang="en-US" dirty="0" smtClean="0"/>
              <a:t>のパターンを増やす</a:t>
            </a:r>
            <a:endParaRPr lang="en-US" altLang="ja-JP" dirty="0" smtClean="0"/>
          </a:p>
          <a:p>
            <a:r>
              <a:rPr kumimoji="1" lang="ja-JP" altLang="en-US" dirty="0" smtClean="0"/>
              <a:t>サポートノードやお邪魔ノードの実装</a:t>
            </a:r>
            <a:endParaRPr kumimoji="1" lang="en-US" altLang="ja-JP" dirty="0" smtClean="0"/>
          </a:p>
          <a:p>
            <a:r>
              <a:rPr lang="ja-JP" altLang="en-US" dirty="0"/>
              <a:t>敵</a:t>
            </a:r>
            <a:r>
              <a:rPr lang="ja-JP" altLang="en-US" dirty="0" smtClean="0"/>
              <a:t>の攻撃や状態異常などの実装</a:t>
            </a:r>
            <a:endParaRPr lang="en-US" altLang="ja-JP" dirty="0" smtClean="0"/>
          </a:p>
          <a:p>
            <a:r>
              <a:rPr kumimoji="1" lang="ja-JP" altLang="en-US" dirty="0"/>
              <a:t>属性ごと</a:t>
            </a:r>
            <a:r>
              <a:rPr kumimoji="1" lang="ja-JP" altLang="en-US" dirty="0" smtClean="0"/>
              <a:t>に異なる演出や効果音の実装</a:t>
            </a:r>
            <a:endParaRPr kumimoji="1" lang="en-US" altLang="ja-JP" dirty="0" smtClean="0"/>
          </a:p>
          <a:p>
            <a:r>
              <a:rPr lang="ja-JP" altLang="en-US" dirty="0"/>
              <a:t>武器</a:t>
            </a:r>
            <a:r>
              <a:rPr lang="ja-JP" altLang="en-US" dirty="0" smtClean="0"/>
              <a:t>のテクスチャ</a:t>
            </a:r>
            <a:endParaRPr lang="en-US" altLang="ja-JP" dirty="0" smtClean="0"/>
          </a:p>
          <a:p>
            <a:r>
              <a:rPr lang="ja-JP" altLang="en-US" dirty="0" smtClean="0"/>
              <a:t>残りのマップの実装</a:t>
            </a:r>
            <a:endParaRPr lang="en-US" altLang="ja-JP" dirty="0" smtClean="0"/>
          </a:p>
          <a:p>
            <a:r>
              <a:rPr lang="ja-JP" altLang="en-US" dirty="0" smtClean="0"/>
              <a:t>地形のトゥーン化（シェーダー）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382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1034</TotalTime>
  <Words>352</Words>
  <Application>Microsoft Office PowerPoint</Application>
  <PresentationFormat>画面に合わせる (4:3)</PresentationFormat>
  <Paragraphs>96</Paragraphs>
  <Slides>8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Office ​​テーマ</vt:lpstr>
      <vt:lpstr>PowerPoint プレゼンテーション</vt:lpstr>
      <vt:lpstr>ゲーム内容</vt:lpstr>
      <vt:lpstr>ゲーム内容</vt:lpstr>
      <vt:lpstr>PowerPoint プレゼンテーション</vt:lpstr>
      <vt:lpstr>現在出来上がっている実装</vt:lpstr>
      <vt:lpstr>今回の担当（１）</vt:lpstr>
      <vt:lpstr>今回の担当（２）</vt:lpstr>
      <vt:lpstr>今後制作予定の実装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Rinifisu</dc:creator>
  <cp:lastModifiedBy>Rinifisu</cp:lastModifiedBy>
  <cp:revision>103</cp:revision>
  <dcterms:created xsi:type="dcterms:W3CDTF">2016-04-28T00:58:08Z</dcterms:created>
  <dcterms:modified xsi:type="dcterms:W3CDTF">2016-06-24T05:55:28Z</dcterms:modified>
</cp:coreProperties>
</file>