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Calibri" panose="020F0502020204030204" pitchFamily="34" charset="0"/>
      <p:regular r:id="rId35"/>
      <p:bold r:id="rId36"/>
      <p:italic r:id="rId37"/>
      <p:boldItalic r:id="rId38"/>
    </p:embeddedFont>
    <p:embeddedFont>
      <p:font typeface="Hind" panose="020B0604020202020204" charset="0"/>
      <p:regular r:id="rId39"/>
      <p:bold r:id="rId40"/>
    </p:embeddedFont>
    <p:embeddedFont>
      <p:font typeface="Open Sans" panose="020B060402020202020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E2DA93-7E50-42AC-9708-F4A4669502FB}">
  <a:tblStyle styleId="{32E2DA93-7E50-42AC-9708-F4A4669502FB}"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50AAF93-ACF8-407D-9A08-25F249DDC65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02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Chloé</a:t>
            </a:r>
            <a:endParaRPr/>
          </a:p>
          <a:p>
            <a:pPr marL="0" lvl="0" indent="0" algn="l" rtl="0">
              <a:spcBef>
                <a:spcPts val="0"/>
              </a:spcBef>
              <a:spcAft>
                <a:spcPts val="0"/>
              </a:spcAft>
              <a:buNone/>
            </a:pPr>
            <a:endParaRPr/>
          </a:p>
          <a:p>
            <a:pPr marL="0" lvl="0" indent="0" algn="l" rtl="0">
              <a:spcBef>
                <a:spcPts val="0"/>
              </a:spcBef>
              <a:spcAft>
                <a:spcPts val="0"/>
              </a:spcAft>
              <a:buNone/>
            </a:pPr>
            <a:r>
              <a:rPr lang="en"/>
              <a:t>Nous allons vous présentez notre projet qui s’intitule FYPP, qui signifie Find your personal product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6d31c5ac9f_1_1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6d31c5ac9f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20000"/>
              </a:lnSpc>
              <a:spcBef>
                <a:spcPts val="600"/>
              </a:spcBef>
              <a:spcAft>
                <a:spcPts val="0"/>
              </a:spcAft>
              <a:buClr>
                <a:schemeClr val="dk1"/>
              </a:buClr>
              <a:buSzPts val="1100"/>
              <a:buFont typeface="Arial"/>
              <a:buNone/>
            </a:pPr>
            <a:r>
              <a:rPr lang="en">
                <a:solidFill>
                  <a:schemeClr val="dk1"/>
                </a:solidFill>
              </a:rPr>
              <a:t>A l’origine nous avions décidé d’utiliser des tableaux multidimensionnels mais le problème de type unique nous a obligé à utiliser une structure. </a:t>
            </a:r>
            <a:endParaRPr>
              <a:solidFill>
                <a:schemeClr val="dk1"/>
              </a:solidFill>
            </a:endParaRPr>
          </a:p>
          <a:p>
            <a:pPr marL="0" lvl="0" indent="0" algn="just" rtl="0">
              <a:lnSpc>
                <a:spcPct val="120000"/>
              </a:lnSpc>
              <a:spcBef>
                <a:spcPts val="600"/>
              </a:spcBef>
              <a:spcAft>
                <a:spcPts val="0"/>
              </a:spcAft>
              <a:buClr>
                <a:schemeClr val="dk1"/>
              </a:buClr>
              <a:buSzPts val="1100"/>
              <a:buFont typeface="Arial"/>
              <a:buNone/>
            </a:pPr>
            <a:r>
              <a:rPr lang="en">
                <a:solidFill>
                  <a:schemeClr val="dk1"/>
                </a:solidFill>
              </a:rPr>
              <a:t>En effet un tableau permet de regrouper des éléments de même type, c’est à dire codés sur le même nombre de bits et de la même façon. </a:t>
            </a:r>
            <a:endParaRPr>
              <a:solidFill>
                <a:schemeClr val="dk1"/>
              </a:solidFill>
            </a:endParaRPr>
          </a:p>
          <a:p>
            <a:pPr marL="0" lvl="0" indent="0" algn="just" rtl="0">
              <a:lnSpc>
                <a:spcPct val="120000"/>
              </a:lnSpc>
              <a:spcBef>
                <a:spcPts val="600"/>
              </a:spcBef>
              <a:spcAft>
                <a:spcPts val="0"/>
              </a:spcAft>
              <a:buClr>
                <a:schemeClr val="dk1"/>
              </a:buClr>
              <a:buSzPts val="1100"/>
              <a:buFont typeface="Arial"/>
              <a:buNone/>
            </a:pPr>
            <a:r>
              <a:rPr lang="en">
                <a:solidFill>
                  <a:schemeClr val="dk1"/>
                </a:solidFill>
              </a:rPr>
              <a:t>Or, dans notre projet nous devions rassembler des éléments différents tels que des chaînes de caractères, des entiers… </a:t>
            </a:r>
            <a:endParaRPr>
              <a:solidFill>
                <a:schemeClr val="dk1"/>
              </a:solidFill>
            </a:endParaRPr>
          </a:p>
          <a:p>
            <a:pPr marL="0" lvl="0" indent="0" algn="just" rtl="0">
              <a:lnSpc>
                <a:spcPct val="140000"/>
              </a:lnSpc>
              <a:spcBef>
                <a:spcPts val="0"/>
              </a:spcBef>
              <a:spcAft>
                <a:spcPts val="0"/>
              </a:spcAft>
              <a:buClr>
                <a:schemeClr val="dk1"/>
              </a:buClr>
              <a:buSzPts val="1100"/>
              <a:buFont typeface="Arial"/>
              <a:buNone/>
            </a:pPr>
            <a:r>
              <a:rPr lang="en">
                <a:solidFill>
                  <a:schemeClr val="dk1"/>
                </a:solidFill>
              </a:rPr>
              <a:t>Les structures permettent de remédier à ce problème. Elles regroupent des objets qui sont des variables,  dans 'une entité qui possède seulement un nom de variable.</a:t>
            </a:r>
            <a:endParaRPr>
              <a:solidFill>
                <a:schemeClr val="dk1"/>
              </a:solidFill>
            </a:endParaRPr>
          </a:p>
          <a:p>
            <a:pPr marL="0" lvl="0" indent="0" algn="l" rtl="0">
              <a:spcBef>
                <a:spcPts val="800"/>
              </a:spcBef>
              <a:spcAft>
                <a:spcPts val="0"/>
              </a:spcAft>
              <a:buNone/>
            </a:pPr>
            <a:endParaRPr>
              <a:solidFill>
                <a:srgbClr val="222222"/>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6d2b3751b3_0_1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6d2b3751b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(gauche) </a:t>
            </a:r>
            <a:endParaRPr/>
          </a:p>
          <a:p>
            <a:pPr marL="0" lvl="0" indent="0" algn="l" rtl="0">
              <a:spcBef>
                <a:spcPts val="0"/>
              </a:spcBef>
              <a:spcAft>
                <a:spcPts val="0"/>
              </a:spcAft>
              <a:buNone/>
            </a:pPr>
            <a:endParaRPr/>
          </a:p>
          <a:p>
            <a:pPr marL="0" lvl="0" indent="0" algn="just" rtl="0">
              <a:lnSpc>
                <a:spcPct val="120000"/>
              </a:lnSpc>
              <a:spcBef>
                <a:spcPts val="600"/>
              </a:spcBef>
              <a:spcAft>
                <a:spcPts val="0"/>
              </a:spcAft>
              <a:buClr>
                <a:schemeClr val="dk1"/>
              </a:buClr>
              <a:buSzPts val="1100"/>
              <a:buFont typeface="Arial"/>
              <a:buNone/>
            </a:pPr>
            <a:r>
              <a:rPr lang="en">
                <a:solidFill>
                  <a:schemeClr val="dk1"/>
                </a:solidFill>
              </a:rPr>
              <a:t>On crée alors  une structure “Produit” pour rendre les  programmes plus simple. La structure va correspondre à un produit c’est à dire à une entrée dans un des fichiers CSV. Lors de la déclaration de la structure, on indique les champs de la structure, c'est-à-dire le type et le nom des variables qui la composent.</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On définit alors la structure produit qui a pour champs:</a:t>
            </a:r>
            <a:endParaRPr/>
          </a:p>
          <a:p>
            <a:pPr marL="0" lvl="0" indent="0" algn="l" rtl="0">
              <a:spcBef>
                <a:spcPts val="0"/>
              </a:spcBef>
              <a:spcAft>
                <a:spcPts val="0"/>
              </a:spcAft>
              <a:buNone/>
            </a:pPr>
            <a:r>
              <a:rPr lang="en"/>
              <a:t>la marque, le prix, et le label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d34b54d1b_0_13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d34b54d1b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5f391192_04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Leila</a:t>
            </a:r>
            <a:endParaRPr/>
          </a:p>
          <a:p>
            <a:pPr marL="0" lvl="0" indent="0" algn="just" rtl="0">
              <a:spcBef>
                <a:spcPts val="600"/>
              </a:spcBef>
              <a:spcAft>
                <a:spcPts val="0"/>
              </a:spcAft>
              <a:buClr>
                <a:schemeClr val="dk1"/>
              </a:buClr>
              <a:buSzPts val="1100"/>
              <a:buFont typeface="Arial"/>
              <a:buNone/>
            </a:pPr>
            <a:r>
              <a:rPr lang="en">
                <a:solidFill>
                  <a:schemeClr val="dk1"/>
                </a:solidFill>
              </a:rPr>
              <a:t>Par la suite on a utiliser des fichier CSV.</a:t>
            </a:r>
            <a:endParaRPr>
              <a:solidFill>
                <a:schemeClr val="dk1"/>
              </a:solidFill>
            </a:endParaRPr>
          </a:p>
          <a:p>
            <a:pPr marL="0" lvl="0" indent="0" algn="l" rtl="0">
              <a:spcBef>
                <a:spcPts val="600"/>
              </a:spcBef>
              <a:spcAft>
                <a:spcPts val="0"/>
              </a:spcAft>
              <a:buClr>
                <a:schemeClr val="dk1"/>
              </a:buClr>
              <a:buSzPts val="1100"/>
              <a:buFont typeface="Arial"/>
              <a:buNone/>
            </a:pPr>
            <a:r>
              <a:rPr lang="en" b="1">
                <a:latin typeface="Hind"/>
                <a:ea typeface="Hind"/>
                <a:cs typeface="Hind"/>
                <a:sym typeface="Hind"/>
              </a:rPr>
              <a:t>Le fichier csv</a:t>
            </a:r>
            <a:r>
              <a:rPr lang="en">
                <a:latin typeface="Hind"/>
                <a:ea typeface="Hind"/>
                <a:cs typeface="Hind"/>
                <a:sym typeface="Hind"/>
              </a:rPr>
              <a:t> est un format texte  il permet de représenter les données d'un tableau sous forme de valeurs séparées par des virgules. C'est un bon moyen pour faire passer les valeurs d’un tableau excel dans un programme en c.</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8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Somia</a:t>
            </a:r>
            <a:endParaRPr/>
          </a:p>
          <a:p>
            <a:pPr marL="0" lvl="0" indent="0" algn="l" rtl="0">
              <a:spcBef>
                <a:spcPts val="0"/>
              </a:spcBef>
              <a:spcAft>
                <a:spcPts val="0"/>
              </a:spcAft>
              <a:buNone/>
            </a:pPr>
            <a:endParaRPr/>
          </a:p>
          <a:p>
            <a:pPr marL="0" lvl="0" indent="0" algn="just" rtl="0">
              <a:lnSpc>
                <a:spcPct val="120000"/>
              </a:lnSpc>
              <a:spcBef>
                <a:spcPts val="600"/>
              </a:spcBef>
              <a:spcAft>
                <a:spcPts val="0"/>
              </a:spcAft>
              <a:buClr>
                <a:schemeClr val="dk1"/>
              </a:buClr>
              <a:buSzPts val="1100"/>
              <a:buFont typeface="Arial"/>
              <a:buNone/>
            </a:pPr>
            <a:r>
              <a:rPr lang="en">
                <a:solidFill>
                  <a:schemeClr val="dk1"/>
                </a:solidFill>
                <a:latin typeface="Hind"/>
                <a:ea typeface="Hind"/>
                <a:cs typeface="Hind"/>
                <a:sym typeface="Hind"/>
              </a:rPr>
              <a:t>Après avoir converti les tableaux en fichier en csv, on récupère le contenu de ces fichiers, pour ensuite stocker les informations dans un tableau</a:t>
            </a:r>
            <a:endParaRPr>
              <a:solidFill>
                <a:schemeClr val="dk1"/>
              </a:solidFill>
              <a:latin typeface="Hind"/>
              <a:ea typeface="Hind"/>
              <a:cs typeface="Hind"/>
              <a:sym typeface="Hind"/>
            </a:endParaRPr>
          </a:p>
          <a:p>
            <a:pPr marL="0" lvl="0" indent="0" algn="l" rtl="0">
              <a:spcBef>
                <a:spcPts val="0"/>
              </a:spcBef>
              <a:spcAft>
                <a:spcPts val="0"/>
              </a:spcAft>
              <a:buNone/>
            </a:pPr>
            <a:endParaRPr/>
          </a:p>
          <a:p>
            <a:pPr marL="0" lvl="0" indent="0" algn="just" rtl="0">
              <a:lnSpc>
                <a:spcPct val="120000"/>
              </a:lnSpc>
              <a:spcBef>
                <a:spcPts val="600"/>
              </a:spcBef>
              <a:spcAft>
                <a:spcPts val="0"/>
              </a:spcAft>
              <a:buClr>
                <a:schemeClr val="dk1"/>
              </a:buClr>
              <a:buSzPts val="1100"/>
              <a:buFont typeface="Arial"/>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6d2c4493b6_1_1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6d2c4493b6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Somia</a:t>
            </a:r>
            <a:endParaRPr/>
          </a:p>
          <a:p>
            <a:pPr marL="0" lvl="0" indent="0" algn="l" rtl="0">
              <a:spcBef>
                <a:spcPts val="0"/>
              </a:spcBef>
              <a:spcAft>
                <a:spcPts val="0"/>
              </a:spcAft>
              <a:buClr>
                <a:schemeClr val="dk1"/>
              </a:buClr>
              <a:buSzPts val="1100"/>
              <a:buFont typeface="Arial"/>
              <a:buNone/>
            </a:pPr>
            <a:r>
              <a:rPr lang="en"/>
              <a:t>Comment récupérer le contenu du fichier csv:??; </a:t>
            </a:r>
            <a:endParaRPr/>
          </a:p>
          <a:p>
            <a:pPr marL="0" lvl="0" indent="0" algn="just" rtl="0">
              <a:lnSpc>
                <a:spcPct val="120000"/>
              </a:lnSpc>
              <a:spcBef>
                <a:spcPts val="600"/>
              </a:spcBef>
              <a:spcAft>
                <a:spcPts val="0"/>
              </a:spcAft>
              <a:buClr>
                <a:schemeClr val="dk1"/>
              </a:buClr>
              <a:buSzPts val="1100"/>
              <a:buFont typeface="Arial"/>
              <a:buNone/>
            </a:pPr>
            <a:r>
              <a:rPr lang="en">
                <a:solidFill>
                  <a:srgbClr val="695D46"/>
                </a:solidFill>
                <a:latin typeface="Open Sans"/>
                <a:ea typeface="Open Sans"/>
                <a:cs typeface="Open Sans"/>
                <a:sym typeface="Open Sans"/>
              </a:rPr>
              <a:t>La fonction parse_csv_product prend un tableau de Produit (vide) pour ensuite y ajouter les valeurs dedans. </a:t>
            </a:r>
            <a:endParaRPr>
              <a:solidFill>
                <a:srgbClr val="695D46"/>
              </a:solidFill>
              <a:latin typeface="Open Sans"/>
              <a:ea typeface="Open Sans"/>
              <a:cs typeface="Open Sans"/>
              <a:sym typeface="Open Sans"/>
            </a:endParaRPr>
          </a:p>
          <a:p>
            <a:pPr marL="0" lvl="0" indent="0" algn="just" rtl="0">
              <a:lnSpc>
                <a:spcPct val="120000"/>
              </a:lnSpc>
              <a:spcBef>
                <a:spcPts val="600"/>
              </a:spcBef>
              <a:spcAft>
                <a:spcPts val="0"/>
              </a:spcAft>
              <a:buClr>
                <a:schemeClr val="dk1"/>
              </a:buClr>
              <a:buSzPts val="1100"/>
              <a:buFont typeface="Arial"/>
              <a:buNone/>
            </a:pPr>
            <a:r>
              <a:rPr lang="en">
                <a:solidFill>
                  <a:srgbClr val="695D46"/>
                </a:solidFill>
                <a:latin typeface="Open Sans"/>
                <a:ea typeface="Open Sans"/>
                <a:cs typeface="Open Sans"/>
                <a:sym typeface="Open Sans"/>
              </a:rPr>
              <a:t>Cette méthode consiste à faire passer une valeur en paramètre (argument) pour récupérer le résultat sur cette même valeur (ici le tableau).</a:t>
            </a:r>
            <a:endParaRPr>
              <a:solidFill>
                <a:srgbClr val="695D46"/>
              </a:solidFill>
              <a:latin typeface="Open Sans"/>
              <a:ea typeface="Open Sans"/>
              <a:cs typeface="Open Sans"/>
              <a:sym typeface="Open Sans"/>
            </a:endParaRPr>
          </a:p>
          <a:p>
            <a:pPr marL="0" lvl="0" indent="0" algn="l" rtl="0">
              <a:spcBef>
                <a:spcPts val="0"/>
              </a:spcBef>
              <a:spcAft>
                <a:spcPts val="0"/>
              </a:spcAft>
              <a:buNone/>
            </a:pPr>
            <a:endParaRPr/>
          </a:p>
          <a:p>
            <a:pPr marL="0" lvl="0" indent="0" algn="l" rtl="0">
              <a:lnSpc>
                <a:spcPct val="115000"/>
              </a:lnSpc>
              <a:spcBef>
                <a:spcPts val="0"/>
              </a:spcBef>
              <a:spcAft>
                <a:spcPts val="0"/>
              </a:spcAft>
              <a:buClr>
                <a:schemeClr val="dk1"/>
              </a:buClr>
              <a:buSzPts val="1100"/>
              <a:buFont typeface="Arial"/>
              <a:buNone/>
            </a:pPr>
            <a:r>
              <a:rPr lang="en">
                <a:solidFill>
                  <a:srgbClr val="222222"/>
                </a:solidFill>
                <a:highlight>
                  <a:srgbClr val="FFFFFF"/>
                </a:highlight>
              </a:rPr>
              <a:t>Dans la fonction parse_csv_product on lit ligne par ligne et pour chaque ligne on sépare les mots délimités avec une virgule "," à l'aide la fonction strtok()</a:t>
            </a:r>
            <a:endParaRPr>
              <a:solidFill>
                <a:srgbClr val="222222"/>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endParaRPr>
              <a:solidFill>
                <a:srgbClr val="222222"/>
              </a:solidFill>
              <a:highlight>
                <a:srgbClr val="FFFFFF"/>
              </a:highlight>
            </a:endParaRPr>
          </a:p>
          <a:p>
            <a:pPr marL="0" lvl="0" indent="0" algn="l" rtl="0">
              <a:lnSpc>
                <a:spcPct val="115000"/>
              </a:lnSpc>
              <a:spcBef>
                <a:spcPts val="0"/>
              </a:spcBef>
              <a:spcAft>
                <a:spcPts val="0"/>
              </a:spcAft>
              <a:buNone/>
            </a:pPr>
            <a:r>
              <a:rPr lang="en">
                <a:solidFill>
                  <a:srgbClr val="222222"/>
                </a:solidFill>
                <a:highlight>
                  <a:srgbClr val="FFFFFF"/>
                </a:highlight>
              </a:rPr>
              <a:t>Pour chacune des ligne, j'ajoute les champs du produit au tableau de produits qui est passé en paramètre</a:t>
            </a:r>
            <a:endParaRPr>
              <a:solidFill>
                <a:srgbClr val="222222"/>
              </a:solidFill>
              <a:highlight>
                <a:srgbClr val="FFFFFF"/>
              </a:highlight>
            </a:endParaRPr>
          </a:p>
          <a:p>
            <a:pPr marL="0" lvl="0" indent="0" algn="l" rtl="0">
              <a:lnSpc>
                <a:spcPct val="115000"/>
              </a:lnSpc>
              <a:spcBef>
                <a:spcPts val="0"/>
              </a:spcBef>
              <a:spcAft>
                <a:spcPts val="0"/>
              </a:spcAft>
              <a:buNone/>
            </a:pPr>
            <a:endParaRPr>
              <a:solidFill>
                <a:srgbClr val="222222"/>
              </a:solidFill>
              <a:highlight>
                <a:srgbClr val="FFFFFF"/>
              </a:highlight>
            </a:endParaRPr>
          </a:p>
          <a:p>
            <a:pPr marL="0" lvl="0" indent="0" algn="l" rtl="0">
              <a:lnSpc>
                <a:spcPct val="115000"/>
              </a:lnSpc>
              <a:spcBef>
                <a:spcPts val="0"/>
              </a:spcBef>
              <a:spcAft>
                <a:spcPts val="0"/>
              </a:spcAft>
              <a:buNone/>
            </a:pPr>
            <a:r>
              <a:rPr lang="en">
                <a:solidFill>
                  <a:srgbClr val="222222"/>
                </a:solidFill>
                <a:highlight>
                  <a:srgbClr val="FFFFFF"/>
                </a:highlight>
              </a:rPr>
              <a:t>Ainsi, on a récuperer les valeurs d'un fichier csv vers une structure de donnée exploitable en C</a:t>
            </a:r>
            <a:endParaRPr>
              <a:solidFill>
                <a:srgbClr val="222222"/>
              </a:solidFill>
              <a:highlight>
                <a:srgbClr val="FFFFFF"/>
              </a:highlight>
            </a:endParaRPr>
          </a:p>
          <a:p>
            <a:pPr marL="0" lvl="0" indent="0" algn="l" rtl="0">
              <a:lnSpc>
                <a:spcPct val="115000"/>
              </a:lnSpc>
              <a:spcBef>
                <a:spcPts val="0"/>
              </a:spcBef>
              <a:spcAft>
                <a:spcPts val="0"/>
              </a:spcAft>
              <a:buNone/>
            </a:pPr>
            <a:endParaRPr>
              <a:solidFill>
                <a:srgbClr val="222222"/>
              </a:solidFill>
              <a:highlight>
                <a:srgbClr val="FFFFFF"/>
              </a:highlight>
            </a:endParaRPr>
          </a:p>
          <a:p>
            <a:pPr marL="0" lvl="0" indent="0" algn="l" rtl="0">
              <a:lnSpc>
                <a:spcPct val="115000"/>
              </a:lnSpc>
              <a:spcBef>
                <a:spcPts val="0"/>
              </a:spcBef>
              <a:spcAft>
                <a:spcPts val="0"/>
              </a:spcAft>
              <a:buNone/>
            </a:pPr>
            <a:r>
              <a:rPr lang="en">
                <a:solidFill>
                  <a:srgbClr val="222222"/>
                </a:solidFill>
                <a:highlight>
                  <a:srgbClr val="FFFFFF"/>
                </a:highlight>
              </a:rPr>
              <a:t>D'ailleurs en valeur de retour elle retourne le nombre de produit qu'elle a pu trouver dans le fichier CSV (sachant qu'on a une macro qui correspond au nombre de produit max NB_PRODUITS_MAX)</a:t>
            </a:r>
            <a:endParaRPr>
              <a:solidFill>
                <a:srgbClr val="222222"/>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endParaRPr>
              <a:solidFill>
                <a:srgbClr val="222222"/>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6d34b54d1b_0_11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6d34b54d1b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rgbClr val="695D46"/>
                </a:solidFill>
                <a:latin typeface="Open Sans"/>
                <a:ea typeface="Open Sans"/>
                <a:cs typeface="Open Sans"/>
                <a:sym typeface="Open Sans"/>
              </a:rPr>
              <a:t>Leila</a:t>
            </a:r>
            <a:endParaRPr>
              <a:solidFill>
                <a:srgbClr val="695D46"/>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a:solidFill>
                  <a:srgbClr val="695D46"/>
                </a:solidFill>
                <a:latin typeface="Open Sans"/>
                <a:ea typeface="Open Sans"/>
                <a:cs typeface="Open Sans"/>
                <a:sym typeface="Open Sans"/>
              </a:rPr>
              <a:t>Dans le 1er cas, l'utilisateur choisi le critère du prix:</a:t>
            </a:r>
            <a:endParaRPr>
              <a:solidFill>
                <a:srgbClr val="695D46"/>
              </a:solidFill>
              <a:latin typeface="Open Sans"/>
              <a:ea typeface="Open Sans"/>
              <a:cs typeface="Open Sans"/>
              <a:sym typeface="Open Sans"/>
            </a:endParaRPr>
          </a:p>
          <a:p>
            <a:pPr marL="0" lvl="0" indent="457200" algn="l" rtl="0">
              <a:lnSpc>
                <a:spcPct val="115000"/>
              </a:lnSpc>
              <a:spcBef>
                <a:spcPts val="0"/>
              </a:spcBef>
              <a:spcAft>
                <a:spcPts val="0"/>
              </a:spcAft>
              <a:buClr>
                <a:schemeClr val="dk1"/>
              </a:buClr>
              <a:buSzPts val="1100"/>
              <a:buFont typeface="Arial"/>
              <a:buNone/>
            </a:pPr>
            <a:r>
              <a:rPr lang="en">
                <a:solidFill>
                  <a:srgbClr val="695D46"/>
                </a:solidFill>
                <a:latin typeface="Open Sans"/>
                <a:ea typeface="Open Sans"/>
                <a:cs typeface="Open Sans"/>
                <a:sym typeface="Open Sans"/>
              </a:rPr>
              <a:t>La note du prix est alors multiplié par 2</a:t>
            </a:r>
            <a:endParaRPr>
              <a:solidFill>
                <a:srgbClr val="695D46"/>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a:solidFill>
                <a:srgbClr val="695D46"/>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a:solidFill>
                  <a:srgbClr val="695D46"/>
                </a:solidFill>
                <a:latin typeface="Open Sans"/>
                <a:ea typeface="Open Sans"/>
                <a:cs typeface="Open Sans"/>
                <a:sym typeface="Open Sans"/>
              </a:rPr>
              <a:t>Dans le 2ème cas, l'utilisateur choisi le critère du label:</a:t>
            </a:r>
            <a:endParaRPr>
              <a:solidFill>
                <a:srgbClr val="695D46"/>
              </a:solidFill>
              <a:latin typeface="Open Sans"/>
              <a:ea typeface="Open Sans"/>
              <a:cs typeface="Open Sans"/>
              <a:sym typeface="Open Sans"/>
            </a:endParaRPr>
          </a:p>
          <a:p>
            <a:pPr marL="0" lvl="0" indent="457200" algn="l" rtl="0">
              <a:lnSpc>
                <a:spcPct val="115000"/>
              </a:lnSpc>
              <a:spcBef>
                <a:spcPts val="0"/>
              </a:spcBef>
              <a:spcAft>
                <a:spcPts val="0"/>
              </a:spcAft>
              <a:buClr>
                <a:schemeClr val="dk1"/>
              </a:buClr>
              <a:buSzPts val="1100"/>
              <a:buFont typeface="Arial"/>
              <a:buNone/>
            </a:pPr>
            <a:r>
              <a:rPr lang="en">
                <a:solidFill>
                  <a:srgbClr val="695D46"/>
                </a:solidFill>
                <a:latin typeface="Open Sans"/>
                <a:ea typeface="Open Sans"/>
                <a:cs typeface="Open Sans"/>
                <a:sym typeface="Open Sans"/>
              </a:rPr>
              <a:t>La note du label est alors multiplié par 2</a:t>
            </a:r>
            <a:endParaRPr>
              <a:solidFill>
                <a:srgbClr val="695D46"/>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a:solidFill>
                  <a:srgbClr val="695D46"/>
                </a:solidFill>
                <a:latin typeface="Open Sans"/>
                <a:ea typeface="Open Sans"/>
                <a:cs typeface="Open Sans"/>
                <a:sym typeface="Open Sans"/>
              </a:rPr>
              <a:t>La note final de chaque produit est calculée par la somme de la note du prix et de la note du label.</a:t>
            </a:r>
            <a:endParaRPr>
              <a:solidFill>
                <a:srgbClr val="695D46"/>
              </a:solidFill>
              <a:latin typeface="Open Sans"/>
              <a:ea typeface="Open Sans"/>
              <a:cs typeface="Open Sans"/>
              <a:sym typeface="Open Sans"/>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6d34b54d1b_0_14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6d34b54d1b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6d34b54d1b_0_5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6d34b54d1b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rgbClr val="222222"/>
                </a:solidFill>
                <a:highlight>
                  <a:srgbClr val="FFFFFF"/>
                </a:highlight>
              </a:rPr>
              <a:t>Boucle if 1er cas : le prix, soit le label </a:t>
            </a:r>
            <a:endParaRPr>
              <a:solidFill>
                <a:srgbClr val="222222"/>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000">
                <a:solidFill>
                  <a:srgbClr val="6A9955"/>
                </a:solidFill>
                <a:highlight>
                  <a:srgbClr val="1E1E1E"/>
                </a:highlight>
                <a:latin typeface="Courier New"/>
                <a:ea typeface="Courier New"/>
                <a:cs typeface="Courier New"/>
                <a:sym typeface="Courier New"/>
              </a:rPr>
              <a:t>Le critère est soit CRITERE_PRIX soit CRITERE_LABEL (0 ou 1)</a:t>
            </a:r>
            <a:endParaRPr sz="1000">
              <a:solidFill>
                <a:srgbClr val="6A9955"/>
              </a:solidFill>
              <a:highlight>
                <a:srgbClr val="1E1E1E"/>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endParaRPr sz="1000">
              <a:solidFill>
                <a:srgbClr val="6A9955"/>
              </a:solidFill>
              <a:highlight>
                <a:srgbClr val="1E1E1E"/>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endParaRPr>
              <a:solidFill>
                <a:srgbClr val="222222"/>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a:solidFill>
                  <a:srgbClr val="222222"/>
                </a:solidFill>
                <a:highlight>
                  <a:srgbClr val="FFFFFF"/>
                </a:highlight>
              </a:rPr>
              <a:t>Maintenant, à partir de cette structure de donnée on veut calculer la note en fonction du critère, là on utilise la fonction calculer_note_produits() qui va prendre en paramètre:</a:t>
            </a:r>
            <a:endParaRPr>
              <a:solidFill>
                <a:srgbClr val="222222"/>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a:solidFill>
                  <a:srgbClr val="222222"/>
                </a:solidFill>
                <a:highlight>
                  <a:srgbClr val="FFFFFF"/>
                </a:highlight>
              </a:rPr>
              <a:t>- la liste des produits (qui ont été extraits du fichier csv)</a:t>
            </a:r>
            <a:endParaRPr>
              <a:solidFill>
                <a:srgbClr val="222222"/>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a:solidFill>
                  <a:srgbClr val="222222"/>
                </a:solidFill>
                <a:highlight>
                  <a:srgbClr val="FFFFFF"/>
                </a:highlight>
              </a:rPr>
              <a:t>- le nombre de produits à classer (nbProduits)</a:t>
            </a:r>
            <a:endParaRPr>
              <a:solidFill>
                <a:srgbClr val="222222"/>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a:solidFill>
                  <a:srgbClr val="222222"/>
                </a:solidFill>
                <a:highlight>
                  <a:srgbClr val="FFFFFF"/>
                </a:highlight>
              </a:rPr>
              <a:t>- le critère (on a créé deux macro CRITERE_LABEL et CRITERE_PRIX pour représenter les valeurs de ces critères)</a:t>
            </a:r>
            <a:endParaRPr>
              <a:solidFill>
                <a:srgbClr val="222222"/>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a:solidFill>
                  <a:srgbClr val="222222"/>
                </a:solidFill>
                <a:highlight>
                  <a:srgbClr val="FFFFFF"/>
                </a:highlight>
              </a:rPr>
              <a:t>- et enfin comme pour la fonction parse_csv_product() on met un tableau en paramètre pour récupérer les notes qui y ont été calculées dedans</a:t>
            </a:r>
            <a:endParaRPr>
              <a:solidFill>
                <a:srgbClr val="222222"/>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6d34b54d1b_0_8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6d34b54d1b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rgbClr val="222222"/>
                </a:solidFill>
                <a:highlight>
                  <a:srgbClr val="FFFFFF"/>
                </a:highlight>
              </a:rPr>
              <a:t>Chloé</a:t>
            </a:r>
            <a:endParaRPr>
              <a:solidFill>
                <a:srgbClr val="222222"/>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a:solidFill>
                  <a:srgbClr val="222222"/>
                </a:solidFill>
                <a:highlight>
                  <a:srgbClr val="FFFFFF"/>
                </a:highlight>
              </a:rPr>
              <a:t>Maintenant qu'on a l'extraction des données ET le classement on a presque tout, </a:t>
            </a:r>
            <a:endParaRPr>
              <a:solidFill>
                <a:srgbClr val="695D46"/>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a:solidFill>
                  <a:srgbClr val="695D46"/>
                </a:solidFill>
                <a:latin typeface="Open Sans"/>
                <a:ea typeface="Open Sans"/>
                <a:cs typeface="Open Sans"/>
                <a:sym typeface="Open Sans"/>
              </a:rPr>
              <a:t>il faut récupérer la saisie de l’utilisateur</a:t>
            </a:r>
            <a:endParaRPr>
              <a:solidFill>
                <a:srgbClr val="222222"/>
              </a:solidFill>
              <a:highlight>
                <a:srgbClr val="FFFFFF"/>
              </a:highlight>
            </a:endParaRPr>
          </a:p>
          <a:p>
            <a:pPr marL="0" lvl="0" indent="0" algn="l" rtl="0">
              <a:lnSpc>
                <a:spcPct val="115000"/>
              </a:lnSpc>
              <a:spcBef>
                <a:spcPts val="0"/>
              </a:spcBef>
              <a:spcAft>
                <a:spcPts val="0"/>
              </a:spcAft>
              <a:buNone/>
            </a:pPr>
            <a:r>
              <a:rPr lang="en">
                <a:solidFill>
                  <a:srgbClr val="222222"/>
                </a:solidFill>
                <a:highlight>
                  <a:srgbClr val="FFFFFF"/>
                </a:highlight>
              </a:rPr>
              <a:t>On a créé une structure qui s'appelle "ChoixMenu" qui correspond au choix que l'utilisateur aura fait après avoir fini de choisir dans le menu</a:t>
            </a:r>
            <a:endParaRPr>
              <a:solidFill>
                <a:srgbClr val="222222"/>
              </a:solidFill>
              <a:highlight>
                <a:srgbClr val="FFFFFF"/>
              </a:highlight>
            </a:endParaRPr>
          </a:p>
          <a:p>
            <a:pPr marL="0" lvl="0" indent="0" algn="l" rtl="0">
              <a:spcBef>
                <a:spcPts val="0"/>
              </a:spcBef>
              <a:spcAft>
                <a:spcPts val="0"/>
              </a:spcAft>
              <a:buNone/>
            </a:pPr>
            <a:r>
              <a:rPr lang="en">
                <a:solidFill>
                  <a:srgbClr val="222222"/>
                </a:solidFill>
                <a:highlight>
                  <a:srgbClr val="FFFFFF"/>
                </a:highlight>
              </a:rPr>
              <a:t>Et en fait le champ "fichier" correspond au chemin vers le fichier CSV et "critère" au critère que l'utilisateur a choisi</a:t>
            </a:r>
            <a:endParaRPr>
              <a:solidFill>
                <a:srgbClr val="222222"/>
              </a:solidFill>
              <a:highlight>
                <a:srgbClr val="FFFFFF"/>
              </a:highlight>
            </a:endParaRPr>
          </a:p>
          <a:p>
            <a:pPr marL="0" lvl="0" indent="0" algn="l" rtl="0">
              <a:spcBef>
                <a:spcPts val="0"/>
              </a:spcBef>
              <a:spcAft>
                <a:spcPts val="0"/>
              </a:spcAft>
              <a:buNone/>
            </a:pPr>
            <a:endParaRPr>
              <a:solidFill>
                <a:srgbClr val="222222"/>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a:solidFill>
                  <a:srgbClr val="222222"/>
                </a:solidFill>
                <a:highlight>
                  <a:srgbClr val="FFFFFF"/>
                </a:highlight>
              </a:rPr>
              <a:t>Pour simplifier les choses on a défini tous les chemins vers les fichiers en tant que macro dans menu.c</a:t>
            </a:r>
            <a:endParaRPr>
              <a:solidFill>
                <a:srgbClr val="222222"/>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a:solidFill>
                  <a:srgbClr val="222222"/>
                </a:solidFill>
                <a:highlight>
                  <a:srgbClr val="FFFFFF"/>
                </a:highlight>
              </a:rPr>
              <a:t>(à noter que ces chemins sont relatifs à là où le programme est exécuté du coup faut faire attention)</a:t>
            </a:r>
            <a:endParaRPr>
              <a:solidFill>
                <a:srgbClr val="222222"/>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endParaRPr>
              <a:solidFill>
                <a:srgbClr val="222222"/>
              </a:solidFill>
              <a:highlight>
                <a:srgbClr val="FFFFFF"/>
              </a:highlight>
            </a:endParaRPr>
          </a:p>
          <a:p>
            <a:pPr marL="0" lvl="0" indent="0" algn="l" rtl="0">
              <a:spcBef>
                <a:spcPts val="0"/>
              </a:spcBef>
              <a:spcAft>
                <a:spcPts val="0"/>
              </a:spcAft>
              <a:buNone/>
            </a:pPr>
            <a:endParaRPr>
              <a:solidFill>
                <a:srgbClr val="222222"/>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5f391192_0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Leila</a:t>
            </a:r>
            <a:endParaRPr/>
          </a:p>
          <a:p>
            <a:pPr marL="0" lvl="0" indent="0" algn="l" rtl="0">
              <a:spcBef>
                <a:spcPts val="600"/>
              </a:spcBef>
              <a:spcAft>
                <a:spcPts val="0"/>
              </a:spcAft>
              <a:buClr>
                <a:schemeClr val="dk1"/>
              </a:buClr>
              <a:buSzPts val="1100"/>
              <a:buFont typeface="Arial"/>
              <a:buNone/>
            </a:pPr>
            <a:r>
              <a:rPr lang="en">
                <a:solidFill>
                  <a:schemeClr val="dk1"/>
                </a:solidFill>
              </a:rPr>
              <a:t>Ce projet est né de l'observation de la vie quotidienne. En effet,aujourd’hui  les grandes surfaces débordent de produits de marques différentes, il est donc souvent difficile de faire son choix. </a:t>
            </a:r>
            <a:endParaRPr>
              <a:solidFill>
                <a:schemeClr val="dk1"/>
              </a:solidFill>
            </a:endParaRPr>
          </a:p>
          <a:p>
            <a:pPr marL="0" lvl="0" indent="0" algn="l" rtl="0">
              <a:spcBef>
                <a:spcPts val="600"/>
              </a:spcBef>
              <a:spcAft>
                <a:spcPts val="0"/>
              </a:spcAft>
              <a:buClr>
                <a:schemeClr val="dk1"/>
              </a:buClr>
              <a:buSzPts val="1100"/>
              <a:buFont typeface="Arial"/>
              <a:buNone/>
            </a:pPr>
            <a:r>
              <a:rPr lang="en">
                <a:solidFill>
                  <a:schemeClr val="dk1"/>
                </a:solidFill>
              </a:rPr>
              <a:t>Le but de notre projet est donc d’aider les clients à choisir leurs produits.</a:t>
            </a:r>
            <a:endParaRPr>
              <a:solidFill>
                <a:schemeClr val="dk1"/>
              </a:solidFill>
            </a:endParaRPr>
          </a:p>
          <a:p>
            <a:pPr marL="0" lvl="0" indent="0" algn="l" rtl="0">
              <a:spcBef>
                <a:spcPts val="600"/>
              </a:spcBef>
              <a:spcAft>
                <a:spcPts val="0"/>
              </a:spcAft>
              <a:buClr>
                <a:schemeClr val="dk1"/>
              </a:buClr>
              <a:buSzPts val="1100"/>
              <a:buFont typeface="Arial"/>
              <a:buNone/>
            </a:pPr>
            <a:r>
              <a:rPr lang="en">
                <a:solidFill>
                  <a:schemeClr val="dk1"/>
                </a:solidFill>
              </a:rPr>
              <a:t>Notre projet compare différents produits concurrents, puis les classes selon différents critères préalablements sélectionné.</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35f391192_05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Chloé</a:t>
            </a:r>
            <a:endParaRPr/>
          </a:p>
          <a:p>
            <a:pPr marL="0" lvl="0" indent="0" algn="l" rtl="0">
              <a:spcBef>
                <a:spcPts val="0"/>
              </a:spcBef>
              <a:spcAft>
                <a:spcPts val="0"/>
              </a:spcAft>
              <a:buNone/>
            </a:pPr>
            <a:endParaRPr/>
          </a:p>
          <a:p>
            <a:pPr marL="0" lvl="0" indent="0" algn="just" rtl="0">
              <a:lnSpc>
                <a:spcPct val="120000"/>
              </a:lnSpc>
              <a:spcBef>
                <a:spcPts val="0"/>
              </a:spcBef>
              <a:spcAft>
                <a:spcPts val="0"/>
              </a:spcAft>
              <a:buClr>
                <a:schemeClr val="dk1"/>
              </a:buClr>
              <a:buSzPts val="1100"/>
              <a:buFont typeface="Arial"/>
              <a:buNone/>
            </a:pPr>
            <a:r>
              <a:rPr lang="en">
                <a:solidFill>
                  <a:srgbClr val="695D46"/>
                </a:solidFill>
                <a:latin typeface="Open Sans"/>
                <a:ea typeface="Open Sans"/>
                <a:cs typeface="Open Sans"/>
                <a:sym typeface="Open Sans"/>
              </a:rPr>
              <a:t>Au démarrage du programme: un menu à plusieurs choix est présenté à l’utilisateur afin de le diriger vers la catégorie qui lui correspond.</a:t>
            </a:r>
            <a:endParaRPr>
              <a:solidFill>
                <a:srgbClr val="695D46"/>
              </a:solidFill>
              <a:latin typeface="Open Sans"/>
              <a:ea typeface="Open Sans"/>
              <a:cs typeface="Open Sans"/>
              <a:sym typeface="Open Sans"/>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6d31c5ac9f_1_2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6d31c5ac9f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Chloé</a:t>
            </a:r>
            <a:endParaRPr/>
          </a:p>
          <a:p>
            <a:pPr marL="0" lvl="0" indent="0" algn="l" rtl="0">
              <a:spcBef>
                <a:spcPts val="0"/>
              </a:spcBef>
              <a:spcAft>
                <a:spcPts val="0"/>
              </a:spcAft>
              <a:buNone/>
            </a:pPr>
            <a:r>
              <a:rPr lang="en"/>
              <a:t>Voici l’arborescence du menu. Nous avons le chemin pour arriver aux choix de la pâte à tartiner.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6d31c5ac9f_1_5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6d31c5ac9f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Chloé</a:t>
            </a:r>
            <a:endParaRPr/>
          </a:p>
          <a:p>
            <a:pPr marL="0" lvl="0" indent="0" algn="l" rtl="0">
              <a:spcBef>
                <a:spcPts val="0"/>
              </a:spcBef>
              <a:spcAft>
                <a:spcPts val="0"/>
              </a:spcAft>
              <a:buNone/>
            </a:pPr>
            <a:endParaRPr/>
          </a:p>
          <a:p>
            <a:pPr marL="0" lvl="0" indent="0" algn="l" rtl="0">
              <a:spcBef>
                <a:spcPts val="0"/>
              </a:spcBef>
              <a:spcAft>
                <a:spcPts val="0"/>
              </a:spcAft>
              <a:buNone/>
            </a:pPr>
            <a:r>
              <a:rPr lang="en"/>
              <a:t>Morceau du programme du menu, choix de la pate à tartiner</a:t>
            </a:r>
            <a:endParaRPr/>
          </a:p>
          <a:p>
            <a:pPr marL="0" lvl="0" indent="0" algn="l" rtl="0">
              <a:spcBef>
                <a:spcPts val="0"/>
              </a:spcBef>
              <a:spcAft>
                <a:spcPts val="0"/>
              </a:spcAft>
              <a:buNone/>
            </a:pPr>
            <a:endParaRPr/>
          </a:p>
          <a:p>
            <a:pPr marL="0" lvl="0" indent="0" algn="just" rtl="0">
              <a:lnSpc>
                <a:spcPct val="120000"/>
              </a:lnSpc>
              <a:spcBef>
                <a:spcPts val="0"/>
              </a:spcBef>
              <a:spcAft>
                <a:spcPts val="0"/>
              </a:spcAft>
              <a:buNone/>
            </a:pPr>
            <a:r>
              <a:rPr lang="en">
                <a:solidFill>
                  <a:srgbClr val="695D46"/>
                </a:solidFill>
                <a:latin typeface="Open Sans"/>
                <a:ea typeface="Open Sans"/>
                <a:cs typeface="Open Sans"/>
                <a:sym typeface="Open Sans"/>
              </a:rPr>
              <a:t>Le programme attend que l’utilisateur entre le numéro correspondant à son choix, ce choix mène à un sous menu, qui, de même, propose plusieurs choix. Avec une arborescence l’utilisateur arrive aux produits qu’il souhaite. Le menu est réalisé avec des imbrications de SWITCH, application généralisé de IF.  Chaque instruction SWITCH inclut plusieurs étiquettes CASE, correspondant aux différentes possibilités.</a:t>
            </a:r>
            <a:endParaRPr>
              <a:solidFill>
                <a:srgbClr val="695D46"/>
              </a:solidFill>
              <a:latin typeface="Open Sans"/>
              <a:ea typeface="Open Sans"/>
              <a:cs typeface="Open Sans"/>
              <a:sym typeface="Open Sans"/>
            </a:endParaRPr>
          </a:p>
          <a:p>
            <a:pPr marL="0" lvl="0" indent="0" algn="just" rtl="0">
              <a:lnSpc>
                <a:spcPct val="120000"/>
              </a:lnSpc>
              <a:spcBef>
                <a:spcPts val="0"/>
              </a:spcBef>
              <a:spcAft>
                <a:spcPts val="0"/>
              </a:spcAft>
              <a:buClr>
                <a:schemeClr val="dk1"/>
              </a:buClr>
              <a:buSzPts val="1100"/>
              <a:buFont typeface="Arial"/>
              <a:buNone/>
            </a:pPr>
            <a:endParaRPr>
              <a:solidFill>
                <a:srgbClr val="695D46"/>
              </a:solidFill>
              <a:latin typeface="Open Sans"/>
              <a:ea typeface="Open Sans"/>
              <a:cs typeface="Open Sans"/>
              <a:sym typeface="Open Sans"/>
            </a:endParaRPr>
          </a:p>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6d31c5ac9f_1_6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6d31c5ac9f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Chloé</a:t>
            </a:r>
            <a:endParaRPr/>
          </a:p>
          <a:p>
            <a:pPr marL="0" lvl="0" indent="0" algn="l" rtl="0">
              <a:spcBef>
                <a:spcPts val="0"/>
              </a:spcBef>
              <a:spcAft>
                <a:spcPts val="0"/>
              </a:spcAft>
              <a:buNone/>
            </a:pPr>
            <a:endParaRPr/>
          </a:p>
          <a:p>
            <a:pPr marL="0" lvl="0" indent="0" algn="just" rtl="0">
              <a:lnSpc>
                <a:spcPct val="120000"/>
              </a:lnSpc>
              <a:spcBef>
                <a:spcPts val="0"/>
              </a:spcBef>
              <a:spcAft>
                <a:spcPts val="0"/>
              </a:spcAft>
              <a:buClr>
                <a:schemeClr val="dk1"/>
              </a:buClr>
              <a:buSzPts val="1100"/>
              <a:buFont typeface="Arial"/>
              <a:buNone/>
            </a:pPr>
            <a:r>
              <a:rPr lang="en">
                <a:solidFill>
                  <a:srgbClr val="695D46"/>
                </a:solidFill>
                <a:latin typeface="Open Sans"/>
                <a:ea typeface="Open Sans"/>
                <a:cs typeface="Open Sans"/>
                <a:sym typeface="Open Sans"/>
              </a:rPr>
              <a:t>Peu importe le produit final, le menu se termine sur le choix du critère. L’utilisateur choisit soit le prix ( CRITERE_PRIX=1) soit le label (CRITERE_LABEL=2).</a:t>
            </a:r>
            <a:endParaRPr>
              <a:solidFill>
                <a:srgbClr val="695D46"/>
              </a:solidFill>
              <a:latin typeface="Open Sans"/>
              <a:ea typeface="Open Sans"/>
              <a:cs typeface="Open Sans"/>
              <a:sym typeface="Open Sans"/>
            </a:endParaRPr>
          </a:p>
          <a:p>
            <a:pPr marL="0" lvl="0" indent="0" algn="just" rtl="0">
              <a:lnSpc>
                <a:spcPct val="120000"/>
              </a:lnSpc>
              <a:spcBef>
                <a:spcPts val="0"/>
              </a:spcBef>
              <a:spcAft>
                <a:spcPts val="0"/>
              </a:spcAft>
              <a:buClr>
                <a:schemeClr val="dk1"/>
              </a:buClr>
              <a:buSzPts val="1100"/>
              <a:buFont typeface="Arial"/>
              <a:buNone/>
            </a:pPr>
            <a:r>
              <a:rPr lang="en">
                <a:solidFill>
                  <a:srgbClr val="695D46"/>
                </a:solidFill>
                <a:latin typeface="Open Sans"/>
                <a:ea typeface="Open Sans"/>
                <a:cs typeface="Open Sans"/>
                <a:sym typeface="Open Sans"/>
              </a:rPr>
              <a:t>Le menu est relié à la structure ChoixMenu ainsi qu’au fichier CSV des différents produits.</a:t>
            </a:r>
            <a:endParaRPr>
              <a:solidFill>
                <a:srgbClr val="695D46"/>
              </a:solidFill>
              <a:latin typeface="Open Sans"/>
              <a:ea typeface="Open Sans"/>
              <a:cs typeface="Open Sans"/>
              <a:sym typeface="Open Sans"/>
            </a:endParaRPr>
          </a:p>
          <a:p>
            <a:pPr marL="0" lvl="0" indent="0" algn="l" rtl="0">
              <a:spcBef>
                <a:spcPts val="0"/>
              </a:spcBef>
              <a:spcAft>
                <a:spcPts val="0"/>
              </a:spcAft>
              <a:buNone/>
            </a:pPr>
            <a:endParaRPr/>
          </a:p>
          <a:p>
            <a:pPr marL="0" lvl="0" indent="0" algn="just" rtl="0">
              <a:spcBef>
                <a:spcPts val="0"/>
              </a:spcBef>
              <a:spcAft>
                <a:spcPts val="0"/>
              </a:spcAft>
              <a:buClr>
                <a:schemeClr val="dk1"/>
              </a:buClr>
              <a:buSzPts val="1100"/>
              <a:buFont typeface="Arial"/>
              <a:buNone/>
            </a:pPr>
            <a:r>
              <a:rPr lang="en">
                <a:solidFill>
                  <a:srgbClr val="695D46"/>
                </a:solidFill>
                <a:latin typeface="Open Sans"/>
                <a:ea typeface="Open Sans"/>
                <a:cs typeface="Open Sans"/>
                <a:sym typeface="Open Sans"/>
              </a:rPr>
              <a:t>La syntaxe(ChoixMenu){PATE_A_TARTINER_, i} permet de créer et initialiser la structure. Entre parenthèse on retrouve la structure Choixmenu et dans les accolades on retrouve les valeurs des champs .fichier. Ici nous avons le fichier PATE_A_TARTINER (que l’on a défini préalablement)</a:t>
            </a:r>
            <a:r>
              <a:rPr lang="en">
                <a:solidFill>
                  <a:srgbClr val="222222"/>
                </a:solidFill>
                <a:highlight>
                  <a:srgbClr val="FFFFFF"/>
                </a:highlight>
              </a:rPr>
              <a:t>.</a:t>
            </a:r>
            <a:endParaRPr sz="1050">
              <a:solidFill>
                <a:srgbClr val="C586C0"/>
              </a:solidFill>
              <a:highlight>
                <a:srgbClr val="1E1E1E"/>
              </a:highlight>
              <a:latin typeface="Courier New"/>
              <a:ea typeface="Courier New"/>
              <a:cs typeface="Courier New"/>
              <a:sym typeface="Courier New"/>
            </a:endParaRPr>
          </a:p>
          <a:p>
            <a:pPr marL="0" lvl="0" indent="0" algn="l" rtl="0">
              <a:spcBef>
                <a:spcPts val="0"/>
              </a:spcBef>
              <a:spcAft>
                <a:spcPts val="0"/>
              </a:spcAft>
              <a:buNone/>
            </a:pPr>
            <a:endParaRPr/>
          </a:p>
          <a:p>
            <a:pPr marL="0" lvl="0" indent="0" algn="just" rtl="0">
              <a:spcBef>
                <a:spcPts val="0"/>
              </a:spcBef>
              <a:spcAft>
                <a:spcPts val="0"/>
              </a:spcAft>
              <a:buClr>
                <a:schemeClr val="dk1"/>
              </a:buClr>
              <a:buSzPts val="1100"/>
              <a:buFont typeface="Arial"/>
              <a:buNone/>
            </a:pPr>
            <a:r>
              <a:rPr lang="en">
                <a:solidFill>
                  <a:srgbClr val="695D46"/>
                </a:solidFill>
                <a:latin typeface="Open Sans"/>
                <a:ea typeface="Open Sans"/>
                <a:cs typeface="Open Sans"/>
                <a:sym typeface="Open Sans"/>
              </a:rPr>
              <a:t>Et si jamais aucun fichier ne correspond, la fonction retourne la structure ChoixMenu initialisé avec {fichier= NULL, critère=0}</a:t>
            </a:r>
            <a:endParaRPr>
              <a:solidFill>
                <a:srgbClr val="695D46"/>
              </a:solidFill>
              <a:latin typeface="Open Sans"/>
              <a:ea typeface="Open Sans"/>
              <a:cs typeface="Open Sans"/>
              <a:sym typeface="Open Sans"/>
            </a:endParaRPr>
          </a:p>
          <a:p>
            <a:pPr marL="0" lvl="0" indent="0" algn="just" rtl="0">
              <a:spcBef>
                <a:spcPts val="0"/>
              </a:spcBef>
              <a:spcAft>
                <a:spcPts val="0"/>
              </a:spcAft>
              <a:buClr>
                <a:schemeClr val="dk1"/>
              </a:buClr>
              <a:buSzPts val="1100"/>
              <a:buFont typeface="Arial"/>
              <a:buNone/>
            </a:pPr>
            <a:endParaRPr>
              <a:solidFill>
                <a:srgbClr val="695D46"/>
              </a:solidFill>
              <a:latin typeface="Open Sans"/>
              <a:ea typeface="Open Sans"/>
              <a:cs typeface="Open Sans"/>
              <a:sym typeface="Open Sans"/>
            </a:endParaRPr>
          </a:p>
          <a:p>
            <a:pPr marL="0" lvl="0" indent="0" algn="just" rtl="0">
              <a:spcBef>
                <a:spcPts val="0"/>
              </a:spcBef>
              <a:spcAft>
                <a:spcPts val="0"/>
              </a:spcAft>
              <a:buClr>
                <a:schemeClr val="dk1"/>
              </a:buClr>
              <a:buSzPts val="1100"/>
              <a:buFont typeface="Arial"/>
              <a:buNone/>
            </a:pPr>
            <a:r>
              <a:rPr lang="en">
                <a:solidFill>
                  <a:srgbClr val="695D46"/>
                </a:solidFill>
                <a:latin typeface="Open Sans"/>
                <a:ea typeface="Open Sans"/>
                <a:cs typeface="Open Sans"/>
                <a:sym typeface="Open Sans"/>
              </a:rPr>
              <a:t>Lors des choix si l’utilisateur ne rentre pas un chiffre correspondant à un choix, nous avons créé une instruction default qui affiche le message suivant: Vous n’avez pas entré un nombre correcte, et le programme s’arrête.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6d2c4493b6_1_4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6d2c4493b6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Matéo</a:t>
            </a:r>
            <a:endParaRPr/>
          </a:p>
          <a:p>
            <a:pPr marL="0" lvl="0" indent="0" algn="l" rtl="0">
              <a:spcBef>
                <a:spcPts val="0"/>
              </a:spcBef>
              <a:spcAft>
                <a:spcPts val="0"/>
              </a:spcAft>
              <a:buNone/>
            </a:pPr>
            <a:endParaRPr/>
          </a:p>
          <a:p>
            <a:pPr marL="0" lvl="0" indent="0" algn="l" rtl="0">
              <a:spcBef>
                <a:spcPts val="0"/>
              </a:spcBef>
              <a:spcAft>
                <a:spcPts val="0"/>
              </a:spcAft>
              <a:buNone/>
            </a:pPr>
            <a:r>
              <a:rPr lang="en"/>
              <a:t>Toute les fonctions que l’ont a utilisé sont créés dans le fichier utils.h</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d2c4493b6_1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d2c4493b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endParaRPr>
              <a:solidFill>
                <a:schemeClr val="dk1"/>
              </a:solidFill>
            </a:endParaRPr>
          </a:p>
          <a:p>
            <a:pPr marL="0" lvl="0" indent="0" algn="l" rtl="0">
              <a:lnSpc>
                <a:spcPct val="135714"/>
              </a:lnSpc>
              <a:spcBef>
                <a:spcPts val="0"/>
              </a:spcBef>
              <a:spcAft>
                <a:spcPts val="0"/>
              </a:spcAft>
              <a:buNone/>
            </a:pPr>
            <a:r>
              <a:rPr lang="en">
                <a:solidFill>
                  <a:schemeClr val="dk1"/>
                </a:solidFill>
              </a:rPr>
              <a:t>Leila</a:t>
            </a:r>
            <a:endParaRPr>
              <a:solidFill>
                <a:schemeClr val="dk1"/>
              </a:solidFill>
            </a:endParaRPr>
          </a:p>
          <a:p>
            <a:pPr marL="0" lvl="0" indent="0" algn="l" rtl="0">
              <a:lnSpc>
                <a:spcPct val="135714"/>
              </a:lnSpc>
              <a:spcBef>
                <a:spcPts val="0"/>
              </a:spcBef>
              <a:spcAft>
                <a:spcPts val="0"/>
              </a:spcAft>
              <a:buNone/>
            </a:pPr>
            <a:r>
              <a:rPr lang="en">
                <a:solidFill>
                  <a:schemeClr val="dk1"/>
                </a:solidFill>
              </a:rPr>
              <a:t>Pour finir, on lie toutes les fonctions créés dans le main()  </a:t>
            </a:r>
            <a:endParaRPr>
              <a:solidFill>
                <a:schemeClr val="dk1"/>
              </a:solidFill>
            </a:endParaRPr>
          </a:p>
          <a:p>
            <a:pPr marL="0" lvl="0" indent="0" algn="l" rtl="0">
              <a:lnSpc>
                <a:spcPct val="135714"/>
              </a:lnSpc>
              <a:spcBef>
                <a:spcPts val="0"/>
              </a:spcBef>
              <a:spcAft>
                <a:spcPts val="0"/>
              </a:spcAft>
              <a:buNone/>
            </a:pPr>
            <a:endParaRPr>
              <a:solidFill>
                <a:schemeClr val="dk1"/>
              </a:solidFill>
            </a:endParaRPr>
          </a:p>
          <a:p>
            <a:pPr marL="0" lvl="0" indent="0" algn="l" rtl="0">
              <a:lnSpc>
                <a:spcPct val="135714"/>
              </a:lnSpc>
              <a:spcBef>
                <a:spcPts val="0"/>
              </a:spcBef>
              <a:spcAft>
                <a:spcPts val="0"/>
              </a:spcAft>
              <a:buClr>
                <a:schemeClr val="dk1"/>
              </a:buClr>
              <a:buSzPts val="1100"/>
              <a:buFont typeface="Arial"/>
              <a:buNone/>
            </a:pPr>
            <a:r>
              <a:rPr lang="en" sz="1050">
                <a:solidFill>
                  <a:srgbClr val="DCDCAA"/>
                </a:solidFill>
                <a:highlight>
                  <a:srgbClr val="1E1E1E"/>
                </a:highlight>
                <a:latin typeface="Courier New"/>
                <a:ea typeface="Courier New"/>
                <a:cs typeface="Courier New"/>
                <a:sym typeface="Courier New"/>
              </a:rPr>
              <a:t>fprintf</a:t>
            </a:r>
            <a:r>
              <a:rPr lang="en" sz="1050">
                <a:solidFill>
                  <a:srgbClr val="D4D4D4"/>
                </a:solidFill>
                <a:highlight>
                  <a:srgbClr val="1E1E1E"/>
                </a:highlight>
                <a:latin typeface="Courier New"/>
                <a:ea typeface="Courier New"/>
                <a:cs typeface="Courier New"/>
                <a:sym typeface="Courier New"/>
              </a:rPr>
              <a:t>(stdout,</a:t>
            </a:r>
            <a:r>
              <a:rPr lang="en" sz="1050">
                <a:solidFill>
                  <a:srgbClr val="CE9178"/>
                </a:solidFill>
                <a:highlight>
                  <a:srgbClr val="1E1E1E"/>
                </a:highlight>
                <a:latin typeface="Courier New"/>
                <a:ea typeface="Courier New"/>
                <a:cs typeface="Courier New"/>
                <a:sym typeface="Courier New"/>
              </a:rPr>
              <a:t>"ERREUR : Ce cas n'a pas encore été géré.</a:t>
            </a:r>
            <a:r>
              <a:rPr lang="en" sz="1050">
                <a:solidFill>
                  <a:srgbClr val="D7BA7D"/>
                </a:solidFill>
                <a:highlight>
                  <a:srgbClr val="1E1E1E"/>
                </a:highlight>
                <a:latin typeface="Courier New"/>
                <a:ea typeface="Courier New"/>
                <a:cs typeface="Courier New"/>
                <a:sym typeface="Courier New"/>
              </a:rPr>
              <a:t>\n</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spcBef>
                <a:spcPts val="0"/>
              </a:spcBef>
              <a:spcAft>
                <a:spcPts val="0"/>
              </a:spcAft>
              <a:buNone/>
            </a:pPr>
            <a:r>
              <a:rPr lang="en"/>
              <a:t>Sert à gérer le cas où le menu n’a pas été fait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6d2b3751b3_0_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6d2b3751b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Matéo</a:t>
            </a:r>
            <a:endParaRPr/>
          </a:p>
          <a:p>
            <a:pPr marL="0" lvl="0" indent="0" algn="l" rtl="0">
              <a:spcBef>
                <a:spcPts val="0"/>
              </a:spcBef>
              <a:spcAft>
                <a:spcPts val="0"/>
              </a:spcAft>
              <a:buNone/>
            </a:pPr>
            <a:endParaRPr/>
          </a:p>
          <a:p>
            <a:pPr marL="0" lvl="0" indent="0" algn="l" rtl="0">
              <a:lnSpc>
                <a:spcPct val="120000"/>
              </a:lnSpc>
              <a:spcBef>
                <a:spcPts val="600"/>
              </a:spcBef>
              <a:spcAft>
                <a:spcPts val="0"/>
              </a:spcAft>
              <a:buClr>
                <a:schemeClr val="dk1"/>
              </a:buClr>
              <a:buSzPts val="1100"/>
              <a:buFont typeface="Arial"/>
              <a:buNone/>
            </a:pPr>
            <a:r>
              <a:rPr lang="en">
                <a:solidFill>
                  <a:srgbClr val="695D46"/>
                </a:solidFill>
                <a:latin typeface="Open Sans"/>
                <a:ea typeface="Open Sans"/>
                <a:cs typeface="Open Sans"/>
                <a:sym typeface="Open Sans"/>
              </a:rPr>
              <a:t>Après avoir remplis ces choix dans le menu, le programme affiche la liste des produits, avec les scores selon les critères choisis. Le produits ayant la meilleur note correspond aux meilleurs produits. </a:t>
            </a:r>
            <a:endParaRPr>
              <a:solidFill>
                <a:srgbClr val="695D46"/>
              </a:solidFill>
              <a:latin typeface="Open Sans"/>
              <a:ea typeface="Open Sans"/>
              <a:cs typeface="Open Sans"/>
              <a:sym typeface="Open Sans"/>
            </a:endParaRPr>
          </a:p>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6d34b54d1b_0_3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6d34b54d1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Matéo</a:t>
            </a:r>
            <a:endParaRPr/>
          </a:p>
          <a:p>
            <a:pPr marL="0" lvl="0" indent="0" algn="l" rtl="0">
              <a:spcBef>
                <a:spcPts val="0"/>
              </a:spcBef>
              <a:spcAft>
                <a:spcPts val="0"/>
              </a:spcAft>
              <a:buNone/>
            </a:pPr>
            <a:endParaRPr/>
          </a:p>
          <a:p>
            <a:pPr marL="0" lvl="0" indent="0" algn="l" rtl="0">
              <a:lnSpc>
                <a:spcPct val="120000"/>
              </a:lnSpc>
              <a:spcBef>
                <a:spcPts val="600"/>
              </a:spcBef>
              <a:spcAft>
                <a:spcPts val="0"/>
              </a:spcAft>
              <a:buClr>
                <a:schemeClr val="dk1"/>
              </a:buClr>
              <a:buSzPts val="1100"/>
              <a:buFont typeface="Arial"/>
              <a:buNone/>
            </a:pPr>
            <a:r>
              <a:rPr lang="en">
                <a:solidFill>
                  <a:srgbClr val="695D46"/>
                </a:solidFill>
                <a:latin typeface="Open Sans"/>
                <a:ea typeface="Open Sans"/>
                <a:cs typeface="Open Sans"/>
                <a:sym typeface="Open Sans"/>
              </a:rPr>
              <a:t>La fonction ordonner les résultats est encore inachevé. En effet, l’idéal serait d’afficher les produits dans l’ordre croissant, ce qui permettrait une lecture plus rapide.</a:t>
            </a:r>
            <a:endParaRPr>
              <a:solidFill>
                <a:srgbClr val="695D46"/>
              </a:solidFill>
              <a:latin typeface="Open Sans"/>
              <a:ea typeface="Open Sans"/>
              <a:cs typeface="Open Sans"/>
              <a:sym typeface="Open Sans"/>
            </a:endParaRPr>
          </a:p>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35f391192_07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Matéo</a:t>
            </a:r>
            <a:endParaRPr/>
          </a:p>
          <a:p>
            <a:pPr marL="0" lvl="0" indent="0" algn="l" rtl="0">
              <a:spcBef>
                <a:spcPts val="0"/>
              </a:spcBef>
              <a:spcAft>
                <a:spcPts val="0"/>
              </a:spcAft>
              <a:buNone/>
            </a:pPr>
            <a:endParaRPr>
              <a:solidFill>
                <a:srgbClr val="695D46"/>
              </a:solidFill>
              <a:latin typeface="Open Sans"/>
              <a:ea typeface="Open Sans"/>
              <a:cs typeface="Open Sans"/>
              <a:sym typeface="Open Sans"/>
            </a:endParaRPr>
          </a:p>
          <a:p>
            <a:pPr marL="0" lvl="0" indent="0" algn="l" rtl="0">
              <a:spcBef>
                <a:spcPts val="0"/>
              </a:spcBef>
              <a:spcAft>
                <a:spcPts val="0"/>
              </a:spcAft>
              <a:buNone/>
            </a:pPr>
            <a:r>
              <a:rPr lang="en">
                <a:solidFill>
                  <a:srgbClr val="695D46"/>
                </a:solidFill>
                <a:latin typeface="Open Sans"/>
                <a:ea typeface="Open Sans"/>
                <a:cs typeface="Open Sans"/>
                <a:sym typeface="Open Sans"/>
              </a:rPr>
              <a:t>Nous avons tout de même réaliser le programme pour ordonner un tableau de 6 éléments, 6 nombres à virgule.</a:t>
            </a:r>
            <a:endParaRPr>
              <a:solidFill>
                <a:srgbClr val="695D46"/>
              </a:solidFill>
              <a:latin typeface="Open Sans"/>
              <a:ea typeface="Open Sans"/>
              <a:cs typeface="Open Sans"/>
              <a:sym typeface="Open Sans"/>
            </a:endParaRPr>
          </a:p>
          <a:p>
            <a:pPr marL="0" lvl="0" indent="0" algn="just" rtl="0">
              <a:lnSpc>
                <a:spcPct val="120000"/>
              </a:lnSpc>
              <a:spcBef>
                <a:spcPts val="600"/>
              </a:spcBef>
              <a:spcAft>
                <a:spcPts val="0"/>
              </a:spcAft>
              <a:buClr>
                <a:schemeClr val="dk1"/>
              </a:buClr>
              <a:buSzPts val="1100"/>
              <a:buFont typeface="Arial"/>
              <a:buNone/>
            </a:pPr>
            <a:r>
              <a:rPr lang="en">
                <a:solidFill>
                  <a:srgbClr val="695D46"/>
                </a:solidFill>
                <a:latin typeface="Open Sans"/>
                <a:ea typeface="Open Sans"/>
                <a:cs typeface="Open Sans"/>
                <a:sym typeface="Open Sans"/>
              </a:rPr>
              <a:t> On choisit donc double comme type de donnée.</a:t>
            </a:r>
            <a:endParaRPr>
              <a:solidFill>
                <a:srgbClr val="695D46"/>
              </a:solidFill>
              <a:latin typeface="Open Sans"/>
              <a:ea typeface="Open Sans"/>
              <a:cs typeface="Open Sans"/>
              <a:sym typeface="Open Sans"/>
            </a:endParaRPr>
          </a:p>
          <a:p>
            <a:pPr marL="0" lvl="0" indent="0" algn="l" rtl="0">
              <a:spcBef>
                <a:spcPts val="0"/>
              </a:spcBef>
              <a:spcAft>
                <a:spcPts val="0"/>
              </a:spcAft>
              <a:buNone/>
            </a:pPr>
            <a:endParaRPr>
              <a:solidFill>
                <a:srgbClr val="695D46"/>
              </a:solidFill>
              <a:latin typeface="Open Sans"/>
              <a:ea typeface="Open Sans"/>
              <a:cs typeface="Open Sans"/>
              <a:sym typeface="Open Sans"/>
            </a:endParaRPr>
          </a:p>
          <a:p>
            <a:pPr marL="0" lvl="0" indent="0" algn="l" rtl="0">
              <a:spcBef>
                <a:spcPts val="0"/>
              </a:spcBef>
              <a:spcAft>
                <a:spcPts val="0"/>
              </a:spcAft>
              <a:buNone/>
            </a:pPr>
            <a:endParaRPr>
              <a:solidFill>
                <a:srgbClr val="695D46"/>
              </a:solidFill>
              <a:latin typeface="Open Sans"/>
              <a:ea typeface="Open Sans"/>
              <a:cs typeface="Open Sans"/>
              <a:sym typeface="Open San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6d34b54d1b_4_1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6d34b54d1b_4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Matéo</a:t>
            </a:r>
            <a:endParaRPr/>
          </a:p>
          <a:p>
            <a:pPr marL="0" lvl="0" indent="0" algn="l" rtl="0">
              <a:spcBef>
                <a:spcPts val="0"/>
              </a:spcBef>
              <a:spcAft>
                <a:spcPts val="0"/>
              </a:spcAft>
              <a:buNone/>
            </a:pPr>
            <a:endParaRPr/>
          </a:p>
          <a:p>
            <a:pPr marL="0" lvl="0" indent="0" algn="just" rtl="0">
              <a:lnSpc>
                <a:spcPct val="115000"/>
              </a:lnSpc>
              <a:spcBef>
                <a:spcPts val="1200"/>
              </a:spcBef>
              <a:spcAft>
                <a:spcPts val="0"/>
              </a:spcAft>
              <a:buClr>
                <a:schemeClr val="dk1"/>
              </a:buClr>
              <a:buSzPts val="1100"/>
              <a:buFont typeface="Arial"/>
              <a:buNone/>
            </a:pPr>
            <a:r>
              <a:rPr lang="en">
                <a:solidFill>
                  <a:srgbClr val="695D46"/>
                </a:solidFill>
                <a:latin typeface="Open Sans"/>
                <a:ea typeface="Open Sans"/>
                <a:cs typeface="Open Sans"/>
                <a:sym typeface="Open Sans"/>
              </a:rPr>
              <a:t>Ce programme prend chaque valeur, et la compare à la valeur précédente. Si la valeur 2 est supérieure à la valeur 1, elle se place dans la case supérieure et si elle est inférieure, elle se place dans la case précédente. </a:t>
            </a:r>
            <a:endParaRPr>
              <a:solidFill>
                <a:srgbClr val="695D46"/>
              </a:solidFill>
              <a:latin typeface="Open Sans"/>
              <a:ea typeface="Open Sans"/>
              <a:cs typeface="Open Sans"/>
              <a:sym typeface="Open Sans"/>
            </a:endParaRPr>
          </a:p>
          <a:p>
            <a:pPr marL="0" lvl="0" indent="0" algn="just" rtl="0">
              <a:lnSpc>
                <a:spcPct val="115000"/>
              </a:lnSpc>
              <a:spcBef>
                <a:spcPts val="1200"/>
              </a:spcBef>
              <a:spcAft>
                <a:spcPts val="0"/>
              </a:spcAft>
              <a:buClr>
                <a:schemeClr val="dk1"/>
              </a:buClr>
              <a:buSzPts val="1100"/>
              <a:buFont typeface="Arial"/>
              <a:buNone/>
            </a:pPr>
            <a:r>
              <a:rPr lang="en">
                <a:solidFill>
                  <a:srgbClr val="695D46"/>
                </a:solidFill>
                <a:latin typeface="Open Sans"/>
                <a:ea typeface="Open Sans"/>
                <a:cs typeface="Open Sans"/>
                <a:sym typeface="Open Sans"/>
              </a:rPr>
              <a:t>On utilise ce principe pour chaque valeur. Et au final on obtient, un tableau avec les valeurs rangées dans l’ordre croissant.</a:t>
            </a:r>
            <a:endParaRPr>
              <a:solidFill>
                <a:srgbClr val="695D46"/>
              </a:solidFill>
              <a:latin typeface="Open Sans"/>
              <a:ea typeface="Open Sans"/>
              <a:cs typeface="Open Sans"/>
              <a:sym typeface="Open Sans"/>
            </a:endParaRPr>
          </a:p>
          <a:p>
            <a:pPr marL="0" lvl="0" indent="0" algn="l" rtl="0">
              <a:spcBef>
                <a:spcPts val="120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6d34b54d1b_0_12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6d34b54d1b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Leila</a:t>
            </a:r>
            <a:endParaRPr/>
          </a:p>
          <a:p>
            <a:pPr marL="0" lvl="0" indent="0" algn="l" rtl="0">
              <a:spcBef>
                <a:spcPts val="0"/>
              </a:spcBef>
              <a:spcAft>
                <a:spcPts val="0"/>
              </a:spcAft>
              <a:buNone/>
            </a:pPr>
            <a:endParaRPr/>
          </a:p>
          <a:p>
            <a:pPr marL="0" lvl="0" indent="0" algn="l" rtl="0">
              <a:spcBef>
                <a:spcPts val="0"/>
              </a:spcBef>
              <a:spcAft>
                <a:spcPts val="0"/>
              </a:spcAft>
              <a:buNone/>
            </a:pPr>
            <a:r>
              <a:rPr lang="en"/>
              <a:t>Dans un premier temps, on expliquera pourquoi nous avons choisi de réaliser ce projet, puis nous parlerons des structures utilisées, ainsi que des fichiers csv. </a:t>
            </a:r>
            <a:endParaRPr/>
          </a:p>
          <a:p>
            <a:pPr marL="0" lvl="0" indent="0" algn="l" rtl="0">
              <a:spcBef>
                <a:spcPts val="0"/>
              </a:spcBef>
              <a:spcAft>
                <a:spcPts val="0"/>
              </a:spcAft>
              <a:buNone/>
            </a:pPr>
            <a:r>
              <a:rPr lang="en"/>
              <a:t>Par la suite, nous montrerons le menu qui permet la saisi des choix et pour finir nous nous pencherons sur le calcul des notes des produits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35ed75ccf_02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20000"/>
              </a:lnSpc>
              <a:spcBef>
                <a:spcPts val="600"/>
              </a:spcBef>
              <a:spcAft>
                <a:spcPts val="0"/>
              </a:spcAft>
              <a:buNone/>
            </a:pPr>
            <a:endParaRPr>
              <a:solidFill>
                <a:srgbClr val="695D46"/>
              </a:solidFill>
              <a:latin typeface="Open Sans"/>
              <a:ea typeface="Open Sans"/>
              <a:cs typeface="Open Sans"/>
              <a:sym typeface="Open Sans"/>
            </a:endParaRPr>
          </a:p>
          <a:p>
            <a:pPr marL="0" lvl="0" indent="0" algn="just" rtl="0">
              <a:lnSpc>
                <a:spcPct val="120000"/>
              </a:lnSpc>
              <a:spcBef>
                <a:spcPts val="600"/>
              </a:spcBef>
              <a:spcAft>
                <a:spcPts val="0"/>
              </a:spcAft>
              <a:buNone/>
            </a:pPr>
            <a:r>
              <a:rPr lang="en">
                <a:solidFill>
                  <a:srgbClr val="695D46"/>
                </a:solidFill>
                <a:latin typeface="Open Sans"/>
                <a:ea typeface="Open Sans"/>
                <a:cs typeface="Open Sans"/>
                <a:sym typeface="Open Sans"/>
              </a:rPr>
              <a:t>Leila</a:t>
            </a:r>
            <a:endParaRPr>
              <a:solidFill>
                <a:srgbClr val="695D46"/>
              </a:solidFill>
              <a:latin typeface="Open Sans"/>
              <a:ea typeface="Open Sans"/>
              <a:cs typeface="Open Sans"/>
              <a:sym typeface="Open Sans"/>
            </a:endParaRPr>
          </a:p>
          <a:p>
            <a:pPr marL="0" lvl="0" indent="0" algn="just" rtl="0">
              <a:lnSpc>
                <a:spcPct val="120000"/>
              </a:lnSpc>
              <a:spcBef>
                <a:spcPts val="600"/>
              </a:spcBef>
              <a:spcAft>
                <a:spcPts val="0"/>
              </a:spcAft>
              <a:buNone/>
            </a:pPr>
            <a:r>
              <a:rPr lang="en">
                <a:solidFill>
                  <a:srgbClr val="695D46"/>
                </a:solidFill>
                <a:latin typeface="Open Sans"/>
                <a:ea typeface="Open Sans"/>
                <a:cs typeface="Open Sans"/>
                <a:sym typeface="Open Sans"/>
              </a:rPr>
              <a:t>Nous avons rencontrés quelques problèmes lors ce projet</a:t>
            </a:r>
            <a:endParaRPr>
              <a:solidFill>
                <a:srgbClr val="695D46"/>
              </a:solidFill>
              <a:latin typeface="Open Sans"/>
              <a:ea typeface="Open Sans"/>
              <a:cs typeface="Open Sans"/>
              <a:sym typeface="Open Sans"/>
            </a:endParaRPr>
          </a:p>
          <a:p>
            <a:pPr marL="0" lvl="0" indent="0" algn="just" rtl="0">
              <a:lnSpc>
                <a:spcPct val="120000"/>
              </a:lnSpc>
              <a:spcBef>
                <a:spcPts val="600"/>
              </a:spcBef>
              <a:spcAft>
                <a:spcPts val="0"/>
              </a:spcAft>
              <a:buNone/>
            </a:pPr>
            <a:endParaRPr>
              <a:solidFill>
                <a:srgbClr val="695D46"/>
              </a:solidFill>
              <a:latin typeface="Open Sans"/>
              <a:ea typeface="Open Sans"/>
              <a:cs typeface="Open Sans"/>
              <a:sym typeface="Open Sans"/>
            </a:endParaRPr>
          </a:p>
          <a:p>
            <a:pPr marL="0" lvl="0" indent="0" algn="just" rtl="0">
              <a:lnSpc>
                <a:spcPct val="120000"/>
              </a:lnSpc>
              <a:spcBef>
                <a:spcPts val="600"/>
              </a:spcBef>
              <a:spcAft>
                <a:spcPts val="0"/>
              </a:spcAft>
              <a:buNone/>
            </a:pPr>
            <a:r>
              <a:rPr lang="en">
                <a:solidFill>
                  <a:srgbClr val="695D46"/>
                </a:solidFill>
                <a:latin typeface="Open Sans"/>
                <a:ea typeface="Open Sans"/>
                <a:cs typeface="Open Sans"/>
                <a:sym typeface="Open Sans"/>
              </a:rPr>
              <a:t>En effet c’était notre premier projet d’informatique, il était donc difficile au début de définir les différentes étapes de notre projet.</a:t>
            </a:r>
            <a:endParaRPr>
              <a:solidFill>
                <a:srgbClr val="695D46"/>
              </a:solidFill>
              <a:latin typeface="Open Sans"/>
              <a:ea typeface="Open Sans"/>
              <a:cs typeface="Open Sans"/>
              <a:sym typeface="Open Sans"/>
            </a:endParaRPr>
          </a:p>
          <a:p>
            <a:pPr marL="0" lvl="0" indent="0" algn="just" rtl="0">
              <a:lnSpc>
                <a:spcPct val="120000"/>
              </a:lnSpc>
              <a:spcBef>
                <a:spcPts val="600"/>
              </a:spcBef>
              <a:spcAft>
                <a:spcPts val="0"/>
              </a:spcAft>
              <a:buClr>
                <a:schemeClr val="dk1"/>
              </a:buClr>
              <a:buSzPts val="1100"/>
              <a:buFont typeface="Arial"/>
              <a:buNone/>
            </a:pPr>
            <a:r>
              <a:rPr lang="en">
                <a:solidFill>
                  <a:srgbClr val="695D46"/>
                </a:solidFill>
                <a:latin typeface="Open Sans"/>
                <a:ea typeface="Open Sans"/>
                <a:cs typeface="Open Sans"/>
                <a:sym typeface="Open Sans"/>
              </a:rPr>
              <a:t>Un travail en groupe exige de l’organisation, du rangement, de la propreté dans les fichier...</a:t>
            </a:r>
            <a:endParaRPr>
              <a:solidFill>
                <a:srgbClr val="695D46"/>
              </a:solidFill>
              <a:latin typeface="Open Sans"/>
              <a:ea typeface="Open Sans"/>
              <a:cs typeface="Open Sans"/>
              <a:sym typeface="Open Sans"/>
            </a:endParaRPr>
          </a:p>
          <a:p>
            <a:pPr marL="0" lvl="0" indent="0" algn="just" rtl="0">
              <a:lnSpc>
                <a:spcPct val="120000"/>
              </a:lnSpc>
              <a:spcBef>
                <a:spcPts val="600"/>
              </a:spcBef>
              <a:spcAft>
                <a:spcPts val="0"/>
              </a:spcAft>
              <a:buClr>
                <a:schemeClr val="dk1"/>
              </a:buClr>
              <a:buSzPts val="1100"/>
              <a:buFont typeface="Arial"/>
              <a:buNone/>
            </a:pPr>
            <a:r>
              <a:rPr lang="en">
                <a:solidFill>
                  <a:srgbClr val="695D46"/>
                </a:solidFill>
                <a:latin typeface="Open Sans"/>
                <a:ea typeface="Open Sans"/>
                <a:cs typeface="Open Sans"/>
                <a:sym typeface="Open Sans"/>
              </a:rPr>
              <a:t>De plus, a l’origine nous avions décidé d’utiliser des tableaux multidimensionnels mais le problème de type unique nous a obligé à utiliser une structure. Nous avons donc perdu à certain temps sur la tentative de réaliser le projet avec des tableaux. Ce qui a amplifié notre mauvaise gestion du temps.</a:t>
            </a:r>
            <a:endParaRPr>
              <a:solidFill>
                <a:srgbClr val="695D46"/>
              </a:solidFill>
              <a:latin typeface="Open Sans"/>
              <a:ea typeface="Open Sans"/>
              <a:cs typeface="Open Sans"/>
              <a:sym typeface="Open Sans"/>
            </a:endParaRPr>
          </a:p>
          <a:p>
            <a:pPr marL="0" lvl="0" indent="0" algn="just" rtl="0">
              <a:lnSpc>
                <a:spcPct val="120000"/>
              </a:lnSpc>
              <a:spcBef>
                <a:spcPts val="0"/>
              </a:spcBef>
              <a:spcAft>
                <a:spcPts val="0"/>
              </a:spcAft>
              <a:buNone/>
            </a:pPr>
            <a:endParaRPr>
              <a:solidFill>
                <a:srgbClr val="695D46"/>
              </a:solidFill>
              <a:latin typeface="Open Sans"/>
              <a:ea typeface="Open Sans"/>
              <a:cs typeface="Open Sans"/>
              <a:sym typeface="Open Sans"/>
            </a:endParaRPr>
          </a:p>
          <a:p>
            <a:pPr marL="0" lvl="0" indent="0" algn="just" rtl="0">
              <a:lnSpc>
                <a:spcPct val="120000"/>
              </a:lnSpc>
              <a:spcBef>
                <a:spcPts val="0"/>
              </a:spcBef>
              <a:spcAft>
                <a:spcPts val="0"/>
              </a:spcAft>
              <a:buClr>
                <a:schemeClr val="dk1"/>
              </a:buClr>
              <a:buSzPts val="1100"/>
              <a:buFont typeface="Arial"/>
              <a:buNone/>
            </a:pPr>
            <a:r>
              <a:rPr lang="en">
                <a:solidFill>
                  <a:srgbClr val="695D46"/>
                </a:solidFill>
                <a:latin typeface="Open Sans"/>
                <a:ea typeface="Open Sans"/>
                <a:cs typeface="Open Sans"/>
                <a:sym typeface="Open Sans"/>
              </a:rPr>
              <a:t>Pour conclure </a:t>
            </a:r>
            <a:endParaRPr>
              <a:solidFill>
                <a:srgbClr val="695D46"/>
              </a:solidFill>
              <a:latin typeface="Open Sans"/>
              <a:ea typeface="Open Sans"/>
              <a:cs typeface="Open Sans"/>
              <a:sym typeface="Open Sans"/>
            </a:endParaRPr>
          </a:p>
          <a:p>
            <a:pPr marL="0" lvl="0" indent="0" algn="just" rtl="0">
              <a:lnSpc>
                <a:spcPct val="120000"/>
              </a:lnSpc>
              <a:spcBef>
                <a:spcPts val="0"/>
              </a:spcBef>
              <a:spcAft>
                <a:spcPts val="0"/>
              </a:spcAft>
              <a:buNone/>
            </a:pPr>
            <a:r>
              <a:rPr lang="en">
                <a:solidFill>
                  <a:srgbClr val="695D46"/>
                </a:solidFill>
                <a:latin typeface="Open Sans"/>
                <a:ea typeface="Open Sans"/>
                <a:cs typeface="Open Sans"/>
                <a:sym typeface="Open Sans"/>
              </a:rPr>
              <a:t>Ce projet a été pour nous quatre très enrichissant.</a:t>
            </a:r>
            <a:endParaRPr>
              <a:solidFill>
                <a:srgbClr val="695D46"/>
              </a:solidFill>
              <a:latin typeface="Open Sans"/>
              <a:ea typeface="Open Sans"/>
              <a:cs typeface="Open Sans"/>
              <a:sym typeface="Open Sans"/>
            </a:endParaRPr>
          </a:p>
          <a:p>
            <a:pPr marL="0" lvl="0" indent="0" algn="just" rtl="0">
              <a:lnSpc>
                <a:spcPct val="120000"/>
              </a:lnSpc>
              <a:spcBef>
                <a:spcPts val="0"/>
              </a:spcBef>
              <a:spcAft>
                <a:spcPts val="0"/>
              </a:spcAft>
              <a:buClr>
                <a:schemeClr val="dk1"/>
              </a:buClr>
              <a:buSzPts val="1100"/>
              <a:buFont typeface="Arial"/>
              <a:buNone/>
            </a:pPr>
            <a:endParaRPr>
              <a:solidFill>
                <a:srgbClr val="695D46"/>
              </a:solidFill>
              <a:latin typeface="Open Sans"/>
              <a:ea typeface="Open Sans"/>
              <a:cs typeface="Open Sans"/>
              <a:sym typeface="Open Sans"/>
            </a:endParaRPr>
          </a:p>
          <a:p>
            <a:pPr marL="0" lvl="0" indent="0" algn="just" rtl="0">
              <a:lnSpc>
                <a:spcPct val="120000"/>
              </a:lnSpc>
              <a:spcBef>
                <a:spcPts val="0"/>
              </a:spcBef>
              <a:spcAft>
                <a:spcPts val="0"/>
              </a:spcAft>
              <a:buNone/>
            </a:pPr>
            <a:r>
              <a:rPr lang="en">
                <a:solidFill>
                  <a:srgbClr val="695D46"/>
                </a:solidFill>
                <a:latin typeface="Open Sans"/>
                <a:ea typeface="Open Sans"/>
                <a:cs typeface="Open Sans"/>
                <a:sym typeface="Open Sans"/>
              </a:rPr>
              <a:t>Nous avons dans l’ensemble validé les objectifs à l'exception de la fonction ordonner. </a:t>
            </a:r>
            <a:endParaRPr>
              <a:solidFill>
                <a:srgbClr val="695D46"/>
              </a:solidFill>
              <a:latin typeface="Open Sans"/>
              <a:ea typeface="Open Sans"/>
              <a:cs typeface="Open Sans"/>
              <a:sym typeface="Open Sans"/>
            </a:endParaRPr>
          </a:p>
          <a:p>
            <a:pPr marL="0" lvl="0" indent="0" algn="just" rtl="0">
              <a:lnSpc>
                <a:spcPct val="120000"/>
              </a:lnSpc>
              <a:spcBef>
                <a:spcPts val="0"/>
              </a:spcBef>
              <a:spcAft>
                <a:spcPts val="0"/>
              </a:spcAft>
              <a:buClr>
                <a:schemeClr val="dk1"/>
              </a:buClr>
              <a:buSzPts val="1100"/>
              <a:buFont typeface="Arial"/>
              <a:buNone/>
            </a:pPr>
            <a:endParaRPr>
              <a:solidFill>
                <a:srgbClr val="695D46"/>
              </a:solidFill>
              <a:latin typeface="Open Sans"/>
              <a:ea typeface="Open Sans"/>
              <a:cs typeface="Open Sans"/>
              <a:sym typeface="Open Sans"/>
            </a:endParaRPr>
          </a:p>
          <a:p>
            <a:pPr marL="0" lvl="0" indent="0" algn="just" rtl="0">
              <a:lnSpc>
                <a:spcPct val="120000"/>
              </a:lnSpc>
              <a:spcBef>
                <a:spcPts val="0"/>
              </a:spcBef>
              <a:spcAft>
                <a:spcPts val="0"/>
              </a:spcAft>
              <a:buNone/>
            </a:pPr>
            <a:r>
              <a:rPr lang="en">
                <a:solidFill>
                  <a:srgbClr val="695D46"/>
                </a:solidFill>
                <a:latin typeface="Open Sans"/>
                <a:ea typeface="Open Sans"/>
                <a:cs typeface="Open Sans"/>
                <a:sym typeface="Open Sans"/>
              </a:rPr>
              <a:t>Après quelques mois passés sur ce projet, on peut remarquer que beaucoup de parties peuvent être simplifiées, comme le menu…</a:t>
            </a:r>
            <a:endParaRPr>
              <a:solidFill>
                <a:srgbClr val="695D46"/>
              </a:solidFill>
              <a:latin typeface="Open Sans"/>
              <a:ea typeface="Open Sans"/>
              <a:cs typeface="Open Sans"/>
              <a:sym typeface="Open Sans"/>
            </a:endParaRPr>
          </a:p>
          <a:p>
            <a:pPr marL="0" lvl="0" indent="0" algn="just" rtl="0">
              <a:lnSpc>
                <a:spcPct val="120000"/>
              </a:lnSpc>
              <a:spcBef>
                <a:spcPts val="0"/>
              </a:spcBef>
              <a:spcAft>
                <a:spcPts val="0"/>
              </a:spcAft>
              <a:buClr>
                <a:schemeClr val="dk1"/>
              </a:buClr>
              <a:buSzPts val="1100"/>
              <a:buFont typeface="Arial"/>
              <a:buNone/>
            </a:pPr>
            <a:endParaRPr>
              <a:solidFill>
                <a:srgbClr val="695D46"/>
              </a:solidFill>
              <a:latin typeface="Open Sans"/>
              <a:ea typeface="Open Sans"/>
              <a:cs typeface="Open Sans"/>
              <a:sym typeface="Open Sans"/>
            </a:endParaRPr>
          </a:p>
          <a:p>
            <a:pPr marL="0" lvl="0" indent="0" algn="just" rtl="0">
              <a:lnSpc>
                <a:spcPct val="120000"/>
              </a:lnSpc>
              <a:spcBef>
                <a:spcPts val="0"/>
              </a:spcBef>
              <a:spcAft>
                <a:spcPts val="0"/>
              </a:spcAft>
              <a:buClr>
                <a:schemeClr val="dk1"/>
              </a:buClr>
              <a:buSzPts val="1100"/>
              <a:buFont typeface="Arial"/>
              <a:buNone/>
            </a:pPr>
            <a:r>
              <a:rPr lang="en">
                <a:solidFill>
                  <a:srgbClr val="695D46"/>
                </a:solidFill>
                <a:latin typeface="Open Sans"/>
                <a:ea typeface="Open Sans"/>
                <a:cs typeface="Open Sans"/>
                <a:sym typeface="Open Sans"/>
              </a:rPr>
              <a:t>De plus, ces programmes fonctionnent pour une petite quantité de données, mais à l’échelle d’une grande surface, avec des prix, des labels qui changent très souvent, il sera difficile de répertorier tous les produits dans des tableaux. Ensuite, le système de notation est très limité et ne permet pas d'avoir une idée réelle de la note d'un prix.</a:t>
            </a:r>
            <a:endParaRPr>
              <a:solidFill>
                <a:srgbClr val="695D46"/>
              </a:solidFill>
              <a:latin typeface="Open Sans"/>
              <a:ea typeface="Open Sans"/>
              <a:cs typeface="Open Sans"/>
              <a:sym typeface="Open Sans"/>
            </a:endParaRPr>
          </a:p>
          <a:p>
            <a:pPr marL="0" lvl="0" indent="0" algn="just" rtl="0">
              <a:lnSpc>
                <a:spcPct val="120000"/>
              </a:lnSpc>
              <a:spcBef>
                <a:spcPts val="0"/>
              </a:spcBef>
              <a:spcAft>
                <a:spcPts val="0"/>
              </a:spcAft>
              <a:buClr>
                <a:schemeClr val="dk1"/>
              </a:buClr>
              <a:buSzPts val="1100"/>
              <a:buFont typeface="Arial"/>
              <a:buNone/>
            </a:pPr>
            <a:endParaRPr>
              <a:solidFill>
                <a:srgbClr val="695D46"/>
              </a:solidFill>
              <a:latin typeface="Open Sans"/>
              <a:ea typeface="Open Sans"/>
              <a:cs typeface="Open Sans"/>
              <a:sym typeface="Open Sans"/>
            </a:endParaRPr>
          </a:p>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35ed75ccf_05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35694cd56_06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5ed75ccf_0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Leila</a:t>
            </a:r>
            <a:endParaRPr/>
          </a:p>
          <a:p>
            <a:pPr marL="0" lvl="0" indent="0" algn="l" rtl="0">
              <a:spcBef>
                <a:spcPts val="0"/>
              </a:spcBef>
              <a:spcAft>
                <a:spcPts val="0"/>
              </a:spcAft>
              <a:buNone/>
            </a:pPr>
            <a:endParaRPr/>
          </a:p>
          <a:p>
            <a:pPr marL="0" lvl="0" indent="0" algn="l" rtl="0">
              <a:spcBef>
                <a:spcPts val="0"/>
              </a:spcBef>
              <a:spcAft>
                <a:spcPts val="0"/>
              </a:spcAft>
              <a:buNone/>
            </a:pPr>
            <a:r>
              <a:rPr lang="en"/>
              <a:t>Le projet consiste donc à aider l’utilisateur à choisir son produit</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3870ce8e66723b9_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3870ce8e66723b9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000">
                <a:solidFill>
                  <a:schemeClr val="dk1"/>
                </a:solidFill>
                <a:latin typeface="Hind"/>
                <a:ea typeface="Hind"/>
                <a:cs typeface="Hind"/>
                <a:sym typeface="Hind"/>
              </a:rPr>
              <a:t>Leila</a:t>
            </a:r>
            <a:endParaRPr sz="1000">
              <a:solidFill>
                <a:schemeClr val="dk1"/>
              </a:solidFill>
              <a:latin typeface="Hind"/>
              <a:ea typeface="Hind"/>
              <a:cs typeface="Hind"/>
              <a:sym typeface="Hind"/>
            </a:endParaRPr>
          </a:p>
          <a:p>
            <a:pPr marL="0" lvl="0" indent="0" algn="l" rtl="0">
              <a:spcBef>
                <a:spcPts val="600"/>
              </a:spcBef>
              <a:spcAft>
                <a:spcPts val="0"/>
              </a:spcAft>
              <a:buClr>
                <a:schemeClr val="dk1"/>
              </a:buClr>
              <a:buSzPts val="1100"/>
              <a:buFont typeface="Arial"/>
              <a:buNone/>
            </a:pPr>
            <a:r>
              <a:rPr lang="en">
                <a:solidFill>
                  <a:schemeClr val="dk1"/>
                </a:solidFill>
              </a:rPr>
              <a:t>Notre projet s’inspire de l’application Yuka.    C’est une application mobile qui scan les produits (aliments et cosmétiques) et qui affiche à l’utilisateur une note ( mauvais - médiocre – bon – excellent). La note se base sur la composition des aliments. De plus, l’application recommande à l’utilisateur de meilleures alternatives</a:t>
            </a:r>
            <a:endParaRPr>
              <a:solidFill>
                <a:schemeClr val="dk1"/>
              </a:solidFill>
            </a:endParaRPr>
          </a:p>
          <a:p>
            <a:pPr marL="0" lvl="0" indent="0" algn="l" rtl="0">
              <a:spcBef>
                <a:spcPts val="600"/>
              </a:spcBef>
              <a:spcAft>
                <a:spcPts val="0"/>
              </a:spcAft>
              <a:buClr>
                <a:schemeClr val="dk1"/>
              </a:buClr>
              <a:buSzPts val="1100"/>
              <a:buFont typeface="Arial"/>
              <a:buNone/>
            </a:pPr>
            <a:endParaRPr sz="1000">
              <a:solidFill>
                <a:schemeClr val="dk1"/>
              </a:solidFill>
              <a:latin typeface="Hind"/>
              <a:ea typeface="Hind"/>
              <a:cs typeface="Hind"/>
              <a:sym typeface="Hin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5f391192_01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Leila</a:t>
            </a:r>
            <a:endParaRPr/>
          </a:p>
          <a:p>
            <a:pPr marL="0" lvl="0" indent="0" algn="l" rtl="0">
              <a:spcBef>
                <a:spcPts val="0"/>
              </a:spcBef>
              <a:spcAft>
                <a:spcPts val="0"/>
              </a:spcAft>
              <a:buNone/>
            </a:pPr>
            <a:endParaRPr/>
          </a:p>
          <a:p>
            <a:pPr marL="0" lvl="0" indent="0" algn="l" rtl="0">
              <a:spcBef>
                <a:spcPts val="0"/>
              </a:spcBef>
              <a:spcAft>
                <a:spcPts val="0"/>
              </a:spcAft>
              <a:buNone/>
            </a:pPr>
            <a:r>
              <a:rPr lang="en"/>
              <a:t>Notre projet utilise le même concept mais différament.</a:t>
            </a:r>
            <a:endParaRPr/>
          </a:p>
          <a:p>
            <a:pPr marL="0" lvl="0" indent="0" algn="l" rtl="0">
              <a:spcBef>
                <a:spcPts val="0"/>
              </a:spcBef>
              <a:spcAft>
                <a:spcPts val="0"/>
              </a:spcAft>
              <a:buNone/>
            </a:pPr>
            <a:r>
              <a:rPr lang="en"/>
              <a:t>En effet contrairement à Yuka qui possède une base de donnée par articles, notre projet FYPP possède un tableau excel par type de produits</a:t>
            </a:r>
            <a:endParaRPr/>
          </a:p>
          <a:p>
            <a:pPr marL="0" lvl="0" indent="0" algn="l" rtl="0">
              <a:spcBef>
                <a:spcPts val="0"/>
              </a:spcBef>
              <a:spcAft>
                <a:spcPts val="0"/>
              </a:spcAft>
              <a:buNone/>
            </a:pPr>
            <a:endParaRPr/>
          </a:p>
          <a:p>
            <a:pPr marL="0" lvl="0" indent="0" algn="l" rtl="0">
              <a:spcBef>
                <a:spcPts val="0"/>
              </a:spcBef>
              <a:spcAft>
                <a:spcPts val="0"/>
              </a:spcAft>
              <a:buNone/>
            </a:pPr>
            <a:r>
              <a:rPr lang="en"/>
              <a:t>De plus Yuka attribue une note par aliments en tenant compte de la compositions des produits exclusivement alors que FYPP compare les différentes marques sur plusieurs critères, ce qui permet de ne pas ce consacrer exclusivement à l’agroalimentaire.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5ed75ccf_04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Leila</a:t>
            </a:r>
            <a:endParaRPr/>
          </a:p>
          <a:p>
            <a:pPr marL="0" lvl="0" indent="0" algn="l" rtl="0">
              <a:spcBef>
                <a:spcPts val="0"/>
              </a:spcBef>
              <a:spcAft>
                <a:spcPts val="0"/>
              </a:spcAft>
              <a:buNone/>
            </a:pPr>
            <a:r>
              <a:rPr lang="en"/>
              <a:t>L’utilisateur choisit le type de produit qu’il souhaite acheter et saisie le critère, ensuite le programme renvoie le classement en fonction du critère choisi</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6d34b54d1b_5_6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6d34b54d1b_5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6d34b54d1b_5_2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6d34b54d1b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Pour commencer nous avons réalisé quelques recherches sur l’organisations des grandes surfaces, puis nous avons sélectionné quelques produits agroalimentaire.</a:t>
            </a:r>
            <a:endParaRPr/>
          </a:p>
          <a:p>
            <a:pPr marL="0" lvl="0" indent="0" algn="l" rtl="0">
              <a:spcBef>
                <a:spcPts val="0"/>
              </a:spcBef>
              <a:spcAft>
                <a:spcPts val="0"/>
              </a:spcAft>
              <a:buNone/>
            </a:pPr>
            <a:r>
              <a:rPr lang="en"/>
              <a:t>Nous avons établis des tableaux, chaque </a:t>
            </a:r>
            <a:r>
              <a:rPr lang="en">
                <a:solidFill>
                  <a:srgbClr val="695D46"/>
                </a:solidFill>
                <a:latin typeface="Open Sans"/>
                <a:ea typeface="Open Sans"/>
                <a:cs typeface="Open Sans"/>
                <a:sym typeface="Open Sans"/>
              </a:rPr>
              <a:t>tableau correspond à un type  produit  et dans chacun on y retrouve différentes marques ainsi que différents critères pour chacun, comme le prix, les labels, la composition…</a:t>
            </a:r>
            <a:endParaRPr>
              <a:solidFill>
                <a:srgbClr val="695D46"/>
              </a:solidFill>
              <a:latin typeface="Open Sans"/>
              <a:ea typeface="Open Sans"/>
              <a:cs typeface="Open Sans"/>
              <a:sym typeface="Open Sans"/>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28150" y="1991825"/>
            <a:ext cx="44877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600"/>
              <a:buNone/>
              <a:defRPr sz="4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1" name="Google Shape;11;p2"/>
          <p:cNvSpPr/>
          <p:nvPr/>
        </p:nvSpPr>
        <p:spPr>
          <a:xfrm rot="5400000" flipH="1">
            <a:off x="6177275" y="-42338"/>
            <a:ext cx="3688200" cy="2246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 name="Google Shape;12;p2"/>
          <p:cNvSpPr/>
          <p:nvPr/>
        </p:nvSpPr>
        <p:spPr>
          <a:xfrm rot="5400000" flipH="1">
            <a:off x="-698074" y="3247200"/>
            <a:ext cx="3573900" cy="21771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 name="Google Shape;13;p2"/>
          <p:cNvSpPr/>
          <p:nvPr/>
        </p:nvSpPr>
        <p:spPr>
          <a:xfrm rot="-5400000" flipH="1">
            <a:off x="-428544" y="2831032"/>
            <a:ext cx="2195100" cy="13380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 name="Google Shape;14;p2"/>
          <p:cNvSpPr/>
          <p:nvPr/>
        </p:nvSpPr>
        <p:spPr>
          <a:xfrm rot="-5400000" flipH="1">
            <a:off x="563748" y="2068298"/>
            <a:ext cx="1518900" cy="9255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 name="Google Shape;15;p2"/>
          <p:cNvSpPr/>
          <p:nvPr/>
        </p:nvSpPr>
        <p:spPr>
          <a:xfrm rot="5400000">
            <a:off x="-253698" y="2260564"/>
            <a:ext cx="1297200" cy="7899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 name="Google Shape;16;p2"/>
          <p:cNvSpPr/>
          <p:nvPr/>
        </p:nvSpPr>
        <p:spPr>
          <a:xfrm rot="-5400000">
            <a:off x="-192598" y="1950593"/>
            <a:ext cx="985800" cy="6006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 name="Google Shape;17;p2"/>
          <p:cNvSpPr/>
          <p:nvPr/>
        </p:nvSpPr>
        <p:spPr>
          <a:xfrm rot="5400000" flipH="1">
            <a:off x="7217675" y="1270025"/>
            <a:ext cx="2394600" cy="14589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 name="Google Shape;18;p2"/>
          <p:cNvSpPr/>
          <p:nvPr/>
        </p:nvSpPr>
        <p:spPr>
          <a:xfrm rot="-5400000">
            <a:off x="7922499" y="2744289"/>
            <a:ext cx="1518600" cy="925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 name="Google Shape;19;p2"/>
          <p:cNvSpPr/>
          <p:nvPr/>
        </p:nvSpPr>
        <p:spPr>
          <a:xfrm rot="-5400000" flipH="1">
            <a:off x="7315902" y="2802275"/>
            <a:ext cx="1027800" cy="6261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 name="Google Shape;20;p2"/>
          <p:cNvSpPr/>
          <p:nvPr/>
        </p:nvSpPr>
        <p:spPr>
          <a:xfrm rot="-5400000" flipH="1">
            <a:off x="6337825" y="578875"/>
            <a:ext cx="1520100" cy="9261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green gradient">
  <p:cSld name="BLANK_2">
    <p:bg>
      <p:bgPr>
        <a:gradFill>
          <a:gsLst>
            <a:gs pos="0">
              <a:srgbClr val="33CCCC"/>
            </a:gs>
            <a:gs pos="100000">
              <a:srgbClr val="66FF33"/>
            </a:gs>
          </a:gsLst>
          <a:lin ang="5400700" scaled="0"/>
        </a:gradFill>
        <a:effectLst/>
      </p:bgPr>
    </p:bg>
    <p:spTree>
      <p:nvGrpSpPr>
        <p:cNvPr id="1" name="Shape 143"/>
        <p:cNvGrpSpPr/>
        <p:nvPr/>
      </p:nvGrpSpPr>
      <p:grpSpPr>
        <a:xfrm>
          <a:off x="0" y="0"/>
          <a:ext cx="0" cy="0"/>
          <a:chOff x="0" y="0"/>
          <a:chExt cx="0" cy="0"/>
        </a:xfrm>
      </p:grpSpPr>
      <p:sp>
        <p:nvSpPr>
          <p:cNvPr id="144" name="Google Shape;144;p11"/>
          <p:cNvSpPr/>
          <p:nvPr/>
        </p:nvSpPr>
        <p:spPr>
          <a:xfrm rot="5400000" flipH="1">
            <a:off x="7987921" y="280747"/>
            <a:ext cx="1436798" cy="875312"/>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5" name="Google Shape;145;p11"/>
          <p:cNvSpPr/>
          <p:nvPr/>
        </p:nvSpPr>
        <p:spPr>
          <a:xfrm rot="5400000" flipH="1">
            <a:off x="7711954" y="1152043"/>
            <a:ext cx="1779871" cy="1084184"/>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6" name="Google Shape;146;p11"/>
          <p:cNvSpPr/>
          <p:nvPr/>
        </p:nvSpPr>
        <p:spPr>
          <a:xfrm rot="-5400000">
            <a:off x="8367254" y="1879297"/>
            <a:ext cx="965333" cy="588243"/>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7" name="Google Shape;147;p11"/>
          <p:cNvSpPr/>
          <p:nvPr/>
        </p:nvSpPr>
        <p:spPr>
          <a:xfrm rot="-5400000">
            <a:off x="7784794" y="375252"/>
            <a:ext cx="768076" cy="46794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 name="Google Shape;148;p11"/>
          <p:cNvSpPr/>
          <p:nvPr/>
        </p:nvSpPr>
        <p:spPr>
          <a:xfrm rot="-5400000" flipH="1">
            <a:off x="8520892" y="2338195"/>
            <a:ext cx="542403" cy="330420"/>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 name="Google Shape;149;p11"/>
          <p:cNvSpPr/>
          <p:nvPr/>
        </p:nvSpPr>
        <p:spPr>
          <a:xfrm rot="5400000" flipH="1">
            <a:off x="-280461" y="2947980"/>
            <a:ext cx="1435651" cy="874537"/>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0" name="Google Shape;150;p11"/>
          <p:cNvSpPr/>
          <p:nvPr/>
        </p:nvSpPr>
        <p:spPr>
          <a:xfrm rot="5400000">
            <a:off x="-191408" y="2612028"/>
            <a:ext cx="979133" cy="595978"/>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1" name="Google Shape;151;p11"/>
          <p:cNvSpPr/>
          <p:nvPr/>
        </p:nvSpPr>
        <p:spPr>
          <a:xfrm rot="-5400000" flipH="1">
            <a:off x="-209916" y="4278659"/>
            <a:ext cx="1075013" cy="655177"/>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2" name="Google Shape;152;p11"/>
          <p:cNvSpPr/>
          <p:nvPr/>
        </p:nvSpPr>
        <p:spPr>
          <a:xfrm rot="-5400000">
            <a:off x="-145454" y="2377940"/>
            <a:ext cx="744156" cy="453249"/>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3" name="Google Shape;153;p11"/>
          <p:cNvSpPr/>
          <p:nvPr/>
        </p:nvSpPr>
        <p:spPr>
          <a:xfrm rot="-5400000" flipH="1">
            <a:off x="276080" y="3815951"/>
            <a:ext cx="743793" cy="453249"/>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4" name="Google Shape;154;p11"/>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urple gradient">
  <p:cSld name="BLANK_2_1">
    <p:bg>
      <p:bgPr>
        <a:gradFill>
          <a:gsLst>
            <a:gs pos="0">
              <a:srgbClr val="CC3399"/>
            </a:gs>
            <a:gs pos="100000">
              <a:srgbClr val="6699FF"/>
            </a:gs>
          </a:gsLst>
          <a:lin ang="5400700" scaled="0"/>
        </a:gradFill>
        <a:effectLst/>
      </p:bgPr>
    </p:bg>
    <p:spTree>
      <p:nvGrpSpPr>
        <p:cNvPr id="1" name="Shape 155"/>
        <p:cNvGrpSpPr/>
        <p:nvPr/>
      </p:nvGrpSpPr>
      <p:grpSpPr>
        <a:xfrm>
          <a:off x="0" y="0"/>
          <a:ext cx="0" cy="0"/>
          <a:chOff x="0" y="0"/>
          <a:chExt cx="0" cy="0"/>
        </a:xfrm>
      </p:grpSpPr>
      <p:sp>
        <p:nvSpPr>
          <p:cNvPr id="156" name="Google Shape;156;p12"/>
          <p:cNvSpPr/>
          <p:nvPr/>
        </p:nvSpPr>
        <p:spPr>
          <a:xfrm rot="5400000" flipH="1">
            <a:off x="7987926" y="280753"/>
            <a:ext cx="1436700" cy="875400"/>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12"/>
          <p:cNvSpPr/>
          <p:nvPr/>
        </p:nvSpPr>
        <p:spPr>
          <a:xfrm rot="5400000" flipH="1">
            <a:off x="7711932" y="1152020"/>
            <a:ext cx="1779900" cy="1084200"/>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12"/>
          <p:cNvSpPr/>
          <p:nvPr/>
        </p:nvSpPr>
        <p:spPr>
          <a:xfrm rot="-5400000">
            <a:off x="8367248" y="1879235"/>
            <a:ext cx="965400" cy="5883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9" name="Google Shape;159;p12"/>
          <p:cNvSpPr/>
          <p:nvPr/>
        </p:nvSpPr>
        <p:spPr>
          <a:xfrm rot="-5400000">
            <a:off x="7784863" y="375260"/>
            <a:ext cx="768000" cy="4680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0" name="Google Shape;160;p12"/>
          <p:cNvSpPr/>
          <p:nvPr/>
        </p:nvSpPr>
        <p:spPr>
          <a:xfrm rot="-5400000" flipH="1">
            <a:off x="8520834" y="2338254"/>
            <a:ext cx="542400" cy="330300"/>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1" name="Google Shape;161;p12"/>
          <p:cNvSpPr/>
          <p:nvPr/>
        </p:nvSpPr>
        <p:spPr>
          <a:xfrm rot="5400000" flipH="1">
            <a:off x="-280517" y="2947924"/>
            <a:ext cx="1435800" cy="874500"/>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2" name="Google Shape;162;p12"/>
          <p:cNvSpPr/>
          <p:nvPr/>
        </p:nvSpPr>
        <p:spPr>
          <a:xfrm rot="5400000">
            <a:off x="-191502" y="2612001"/>
            <a:ext cx="979200" cy="596100"/>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3" name="Google Shape;163;p12"/>
          <p:cNvSpPr/>
          <p:nvPr/>
        </p:nvSpPr>
        <p:spPr>
          <a:xfrm rot="-5400000" flipH="1">
            <a:off x="-209848" y="4278591"/>
            <a:ext cx="1074900" cy="655200"/>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4" name="Google Shape;164;p12"/>
          <p:cNvSpPr/>
          <p:nvPr/>
        </p:nvSpPr>
        <p:spPr>
          <a:xfrm rot="-5400000">
            <a:off x="-145501" y="2377842"/>
            <a:ext cx="744300" cy="4533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5" name="Google Shape;165;p12"/>
          <p:cNvSpPr/>
          <p:nvPr/>
        </p:nvSpPr>
        <p:spPr>
          <a:xfrm rot="-5400000" flipH="1">
            <a:off x="276152" y="3815879"/>
            <a:ext cx="743700" cy="4533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 name="Google Shape;166;p12"/>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orange gradient">
  <p:cSld name="BLANK_2_1_1">
    <p:bg>
      <p:bgPr>
        <a:gradFill>
          <a:gsLst>
            <a:gs pos="0">
              <a:srgbClr val="FF0066"/>
            </a:gs>
            <a:gs pos="100000">
              <a:srgbClr val="FF9900"/>
            </a:gs>
          </a:gsLst>
          <a:lin ang="5400700" scaled="0"/>
        </a:gradFill>
        <a:effectLst/>
      </p:bgPr>
    </p:bg>
    <p:spTree>
      <p:nvGrpSpPr>
        <p:cNvPr id="1" name="Shape 167"/>
        <p:cNvGrpSpPr/>
        <p:nvPr/>
      </p:nvGrpSpPr>
      <p:grpSpPr>
        <a:xfrm>
          <a:off x="0" y="0"/>
          <a:ext cx="0" cy="0"/>
          <a:chOff x="0" y="0"/>
          <a:chExt cx="0" cy="0"/>
        </a:xfrm>
      </p:grpSpPr>
      <p:sp>
        <p:nvSpPr>
          <p:cNvPr id="168" name="Google Shape;168;p13"/>
          <p:cNvSpPr/>
          <p:nvPr/>
        </p:nvSpPr>
        <p:spPr>
          <a:xfrm rot="5400000" flipH="1">
            <a:off x="7987926" y="280753"/>
            <a:ext cx="1436700" cy="875400"/>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9" name="Google Shape;169;p13"/>
          <p:cNvSpPr/>
          <p:nvPr/>
        </p:nvSpPr>
        <p:spPr>
          <a:xfrm rot="5400000" flipH="1">
            <a:off x="7711932" y="1152020"/>
            <a:ext cx="1779900" cy="1084200"/>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0" name="Google Shape;170;p13"/>
          <p:cNvSpPr/>
          <p:nvPr/>
        </p:nvSpPr>
        <p:spPr>
          <a:xfrm rot="-5400000">
            <a:off x="8367248" y="1879235"/>
            <a:ext cx="965400" cy="5883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1" name="Google Shape;171;p13"/>
          <p:cNvSpPr/>
          <p:nvPr/>
        </p:nvSpPr>
        <p:spPr>
          <a:xfrm rot="-5400000">
            <a:off x="7784863" y="375260"/>
            <a:ext cx="768000" cy="4680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 name="Google Shape;172;p13"/>
          <p:cNvSpPr/>
          <p:nvPr/>
        </p:nvSpPr>
        <p:spPr>
          <a:xfrm rot="-5400000" flipH="1">
            <a:off x="8520834" y="2338254"/>
            <a:ext cx="542400" cy="330300"/>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 name="Google Shape;173;p13"/>
          <p:cNvSpPr/>
          <p:nvPr/>
        </p:nvSpPr>
        <p:spPr>
          <a:xfrm rot="5400000" flipH="1">
            <a:off x="-280517" y="2947924"/>
            <a:ext cx="1435800" cy="874500"/>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4" name="Google Shape;174;p13"/>
          <p:cNvSpPr/>
          <p:nvPr/>
        </p:nvSpPr>
        <p:spPr>
          <a:xfrm rot="5400000">
            <a:off x="-191502" y="2612001"/>
            <a:ext cx="979200" cy="596100"/>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5" name="Google Shape;175;p13"/>
          <p:cNvSpPr/>
          <p:nvPr/>
        </p:nvSpPr>
        <p:spPr>
          <a:xfrm rot="-5400000" flipH="1">
            <a:off x="-209848" y="4278591"/>
            <a:ext cx="1074900" cy="655200"/>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 name="Google Shape;176;p13"/>
          <p:cNvSpPr/>
          <p:nvPr/>
        </p:nvSpPr>
        <p:spPr>
          <a:xfrm rot="-5400000">
            <a:off x="-145501" y="2377842"/>
            <a:ext cx="744300" cy="4533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 name="Google Shape;177;p13"/>
          <p:cNvSpPr/>
          <p:nvPr/>
        </p:nvSpPr>
        <p:spPr>
          <a:xfrm rot="-5400000" flipH="1">
            <a:off x="276152" y="3815879"/>
            <a:ext cx="743700" cy="4533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 name="Google Shape;178;p13"/>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big">
  <p:cSld name="BLANK_1">
    <p:spTree>
      <p:nvGrpSpPr>
        <p:cNvPr id="1" name="Shape 179"/>
        <p:cNvGrpSpPr/>
        <p:nvPr/>
      </p:nvGrpSpPr>
      <p:grpSpPr>
        <a:xfrm>
          <a:off x="0" y="0"/>
          <a:ext cx="0" cy="0"/>
          <a:chOff x="0" y="0"/>
          <a:chExt cx="0" cy="0"/>
        </a:xfrm>
      </p:grpSpPr>
      <p:grpSp>
        <p:nvGrpSpPr>
          <p:cNvPr id="180" name="Google Shape;180;p14"/>
          <p:cNvGrpSpPr/>
          <p:nvPr/>
        </p:nvGrpSpPr>
        <p:grpSpPr>
          <a:xfrm>
            <a:off x="7395202" y="-6"/>
            <a:ext cx="1748884" cy="4013021"/>
            <a:chOff x="7395202" y="-6"/>
            <a:chExt cx="1748884" cy="4013021"/>
          </a:xfrm>
        </p:grpSpPr>
        <p:sp>
          <p:nvSpPr>
            <p:cNvPr id="181" name="Google Shape;181;p14"/>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2" name="Google Shape;182;p14"/>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3" name="Google Shape;183;p14"/>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4" name="Google Shape;184;p14"/>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5" name="Google Shape;185;p14"/>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86" name="Google Shape;186;p14"/>
          <p:cNvSpPr/>
          <p:nvPr/>
        </p:nvSpPr>
        <p:spPr>
          <a:xfrm rot="5400000" flipH="1">
            <a:off x="-479615" y="1845054"/>
            <a:ext cx="2455200" cy="14958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7" name="Google Shape;187;p14"/>
          <p:cNvSpPr/>
          <p:nvPr/>
        </p:nvSpPr>
        <p:spPr>
          <a:xfrm rot="5400000">
            <a:off x="-262152" y="1526813"/>
            <a:ext cx="1340700" cy="816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 name="Google Shape;188;p14"/>
          <p:cNvSpPr/>
          <p:nvPr/>
        </p:nvSpPr>
        <p:spPr>
          <a:xfrm rot="-5400000" flipH="1">
            <a:off x="-358955" y="3663589"/>
            <a:ext cx="1838400" cy="1120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9" name="Google Shape;189;p14"/>
          <p:cNvSpPr/>
          <p:nvPr/>
        </p:nvSpPr>
        <p:spPr>
          <a:xfrm rot="-5400000">
            <a:off x="-199052" y="1206482"/>
            <a:ext cx="1018800" cy="6207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0" name="Google Shape;190;p14"/>
          <p:cNvSpPr/>
          <p:nvPr/>
        </p:nvSpPr>
        <p:spPr>
          <a:xfrm rot="-5400000" flipH="1">
            <a:off x="472234" y="3024661"/>
            <a:ext cx="1272000" cy="7752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1" name="Google Shape;191;p14"/>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2647900" y="1659550"/>
            <a:ext cx="38481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3" name="Google Shape;23;p3"/>
          <p:cNvSpPr txBox="1">
            <a:spLocks noGrp="1"/>
          </p:cNvSpPr>
          <p:nvPr>
            <p:ph type="subTitle" idx="1"/>
          </p:nvPr>
        </p:nvSpPr>
        <p:spPr>
          <a:xfrm>
            <a:off x="2647975" y="2763850"/>
            <a:ext cx="38481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33CCFF"/>
              </a:buClr>
              <a:buSzPts val="1800"/>
              <a:buNone/>
              <a:defRPr sz="1800">
                <a:solidFill>
                  <a:srgbClr val="33CCFF"/>
                </a:solidFill>
              </a:defRPr>
            </a:lvl1pPr>
            <a:lvl2pPr lvl="1" algn="ctr" rtl="0">
              <a:spcBef>
                <a:spcPts val="0"/>
              </a:spcBef>
              <a:spcAft>
                <a:spcPts val="0"/>
              </a:spcAft>
              <a:buClr>
                <a:srgbClr val="33CCFF"/>
              </a:buClr>
              <a:buSzPts val="1800"/>
              <a:buNone/>
              <a:defRPr sz="1800">
                <a:solidFill>
                  <a:srgbClr val="33CCFF"/>
                </a:solidFill>
              </a:defRPr>
            </a:lvl2pPr>
            <a:lvl3pPr lvl="2" algn="ctr" rtl="0">
              <a:spcBef>
                <a:spcPts val="0"/>
              </a:spcBef>
              <a:spcAft>
                <a:spcPts val="0"/>
              </a:spcAft>
              <a:buClr>
                <a:srgbClr val="33CCFF"/>
              </a:buClr>
              <a:buSzPts val="1800"/>
              <a:buNone/>
              <a:defRPr sz="1800">
                <a:solidFill>
                  <a:srgbClr val="33CCFF"/>
                </a:solidFill>
              </a:defRPr>
            </a:lvl3pPr>
            <a:lvl4pPr lvl="3" algn="ctr" rtl="0">
              <a:spcBef>
                <a:spcPts val="0"/>
              </a:spcBef>
              <a:spcAft>
                <a:spcPts val="0"/>
              </a:spcAft>
              <a:buClr>
                <a:srgbClr val="33CCFF"/>
              </a:buClr>
              <a:buSzPts val="1800"/>
              <a:buNone/>
              <a:defRPr sz="1800">
                <a:solidFill>
                  <a:srgbClr val="33CCFF"/>
                </a:solidFill>
              </a:defRPr>
            </a:lvl4pPr>
            <a:lvl5pPr lvl="4" algn="ctr" rtl="0">
              <a:spcBef>
                <a:spcPts val="0"/>
              </a:spcBef>
              <a:spcAft>
                <a:spcPts val="0"/>
              </a:spcAft>
              <a:buClr>
                <a:srgbClr val="33CCFF"/>
              </a:buClr>
              <a:buSzPts val="1800"/>
              <a:buNone/>
              <a:defRPr sz="1800">
                <a:solidFill>
                  <a:srgbClr val="33CCFF"/>
                </a:solidFill>
              </a:defRPr>
            </a:lvl5pPr>
            <a:lvl6pPr lvl="5" algn="ctr" rtl="0">
              <a:spcBef>
                <a:spcPts val="0"/>
              </a:spcBef>
              <a:spcAft>
                <a:spcPts val="0"/>
              </a:spcAft>
              <a:buClr>
                <a:srgbClr val="33CCFF"/>
              </a:buClr>
              <a:buSzPts val="1800"/>
              <a:buNone/>
              <a:defRPr sz="1800">
                <a:solidFill>
                  <a:srgbClr val="33CCFF"/>
                </a:solidFill>
              </a:defRPr>
            </a:lvl6pPr>
            <a:lvl7pPr lvl="6" algn="ctr" rtl="0">
              <a:spcBef>
                <a:spcPts val="0"/>
              </a:spcBef>
              <a:spcAft>
                <a:spcPts val="0"/>
              </a:spcAft>
              <a:buClr>
                <a:srgbClr val="33CCFF"/>
              </a:buClr>
              <a:buSzPts val="1800"/>
              <a:buNone/>
              <a:defRPr sz="1800">
                <a:solidFill>
                  <a:srgbClr val="33CCFF"/>
                </a:solidFill>
              </a:defRPr>
            </a:lvl7pPr>
            <a:lvl8pPr lvl="7" algn="ctr" rtl="0">
              <a:spcBef>
                <a:spcPts val="0"/>
              </a:spcBef>
              <a:spcAft>
                <a:spcPts val="0"/>
              </a:spcAft>
              <a:buClr>
                <a:srgbClr val="33CCFF"/>
              </a:buClr>
              <a:buSzPts val="1800"/>
              <a:buNone/>
              <a:defRPr sz="1800">
                <a:solidFill>
                  <a:srgbClr val="33CCFF"/>
                </a:solidFill>
              </a:defRPr>
            </a:lvl8pPr>
            <a:lvl9pPr lvl="8" algn="ctr" rtl="0">
              <a:spcBef>
                <a:spcPts val="0"/>
              </a:spcBef>
              <a:spcAft>
                <a:spcPts val="0"/>
              </a:spcAft>
              <a:buClr>
                <a:srgbClr val="33CCFF"/>
              </a:buClr>
              <a:buSzPts val="1800"/>
              <a:buNone/>
              <a:defRPr sz="1800">
                <a:solidFill>
                  <a:srgbClr val="33CCFF"/>
                </a:solidFill>
              </a:defRPr>
            </a:lvl9pPr>
          </a:lstStyle>
          <a:p>
            <a:endParaRPr/>
          </a:p>
        </p:txBody>
      </p:sp>
      <p:sp>
        <p:nvSpPr>
          <p:cNvPr id="24" name="Google Shape;24;p3"/>
          <p:cNvSpPr/>
          <p:nvPr/>
        </p:nvSpPr>
        <p:spPr>
          <a:xfrm rot="5400000" flipH="1">
            <a:off x="6177275" y="-42338"/>
            <a:ext cx="3688200" cy="2246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 name="Google Shape;25;p3"/>
          <p:cNvSpPr/>
          <p:nvPr/>
        </p:nvSpPr>
        <p:spPr>
          <a:xfrm rot="5400000" flipH="1">
            <a:off x="-698074" y="3247200"/>
            <a:ext cx="3573900" cy="21771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 name="Google Shape;26;p3"/>
          <p:cNvSpPr/>
          <p:nvPr/>
        </p:nvSpPr>
        <p:spPr>
          <a:xfrm rot="-5400000" flipH="1">
            <a:off x="-428544" y="2831032"/>
            <a:ext cx="2195100" cy="13380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 name="Google Shape;27;p3"/>
          <p:cNvSpPr/>
          <p:nvPr/>
        </p:nvSpPr>
        <p:spPr>
          <a:xfrm rot="-5400000" flipH="1">
            <a:off x="563748" y="2068298"/>
            <a:ext cx="1518900" cy="9255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 name="Google Shape;28;p3"/>
          <p:cNvSpPr/>
          <p:nvPr/>
        </p:nvSpPr>
        <p:spPr>
          <a:xfrm rot="5400000">
            <a:off x="-253698" y="2260564"/>
            <a:ext cx="1297200" cy="7899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 name="Google Shape;29;p3"/>
          <p:cNvSpPr/>
          <p:nvPr/>
        </p:nvSpPr>
        <p:spPr>
          <a:xfrm rot="-5400000">
            <a:off x="-192598" y="1950593"/>
            <a:ext cx="985800" cy="6006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 name="Google Shape;30;p3"/>
          <p:cNvSpPr/>
          <p:nvPr/>
        </p:nvSpPr>
        <p:spPr>
          <a:xfrm rot="5400000" flipH="1">
            <a:off x="7217675" y="1270025"/>
            <a:ext cx="2394600" cy="14589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 name="Google Shape;31;p3"/>
          <p:cNvSpPr/>
          <p:nvPr/>
        </p:nvSpPr>
        <p:spPr>
          <a:xfrm rot="-5400000">
            <a:off x="7922499" y="2744289"/>
            <a:ext cx="1518600" cy="925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 name="Google Shape;32;p3"/>
          <p:cNvSpPr/>
          <p:nvPr/>
        </p:nvSpPr>
        <p:spPr>
          <a:xfrm rot="-5400000" flipH="1">
            <a:off x="7315902" y="2802275"/>
            <a:ext cx="1027800" cy="6261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 name="Google Shape;33;p3"/>
          <p:cNvSpPr/>
          <p:nvPr/>
        </p:nvSpPr>
        <p:spPr>
          <a:xfrm rot="-5400000" flipH="1">
            <a:off x="6337825" y="578875"/>
            <a:ext cx="1520100" cy="9261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4"/>
        <p:cNvGrpSpPr/>
        <p:nvPr/>
      </p:nvGrpSpPr>
      <p:grpSpPr>
        <a:xfrm>
          <a:off x="0" y="0"/>
          <a:ext cx="0" cy="0"/>
          <a:chOff x="0" y="0"/>
          <a:chExt cx="0" cy="0"/>
        </a:xfrm>
      </p:grpSpPr>
      <p:sp>
        <p:nvSpPr>
          <p:cNvPr id="35" name="Google Shape;35;p4"/>
          <p:cNvSpPr txBox="1">
            <a:spLocks noGrp="1"/>
          </p:cNvSpPr>
          <p:nvPr>
            <p:ph type="body" idx="1"/>
          </p:nvPr>
        </p:nvSpPr>
        <p:spPr>
          <a:xfrm>
            <a:off x="2225675" y="2161800"/>
            <a:ext cx="46926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SzPts val="2400"/>
              <a:buChar char="›"/>
              <a:defRPr b="1" i="1"/>
            </a:lvl1pPr>
            <a:lvl2pPr marL="914400" lvl="1" indent="-381000" algn="ctr" rtl="0">
              <a:spcBef>
                <a:spcPts val="0"/>
              </a:spcBef>
              <a:spcAft>
                <a:spcPts val="0"/>
              </a:spcAft>
              <a:buSzPts val="2400"/>
              <a:buChar char="›"/>
              <a:defRPr b="1" i="1"/>
            </a:lvl2pPr>
            <a:lvl3pPr marL="1371600" lvl="2" indent="-381000" algn="ctr" rtl="0">
              <a:spcBef>
                <a:spcPts val="0"/>
              </a:spcBef>
              <a:spcAft>
                <a:spcPts val="0"/>
              </a:spcAft>
              <a:buSzPts val="2400"/>
              <a:buChar char="›"/>
              <a:defRPr b="1" i="1"/>
            </a:lvl3pPr>
            <a:lvl4pPr marL="1828800" lvl="3" indent="-381000" algn="ctr" rtl="0">
              <a:spcBef>
                <a:spcPts val="0"/>
              </a:spcBef>
              <a:spcAft>
                <a:spcPts val="0"/>
              </a:spcAft>
              <a:buSzPts val="2400"/>
              <a:buChar char="›"/>
              <a:defRPr b="1" i="1"/>
            </a:lvl4pPr>
            <a:lvl5pPr marL="2286000" lvl="4" indent="-381000" algn="ctr" rtl="0">
              <a:spcBef>
                <a:spcPts val="0"/>
              </a:spcBef>
              <a:spcAft>
                <a:spcPts val="0"/>
              </a:spcAft>
              <a:buSzPts val="2400"/>
              <a:buChar char="›"/>
              <a:defRPr b="1" i="1"/>
            </a:lvl5pPr>
            <a:lvl6pPr marL="2743200" lvl="5" indent="-381000" algn="ctr" rtl="0">
              <a:spcBef>
                <a:spcPts val="0"/>
              </a:spcBef>
              <a:spcAft>
                <a:spcPts val="0"/>
              </a:spcAft>
              <a:buSzPts val="2400"/>
              <a:buChar char="›"/>
              <a:defRPr b="1" i="1"/>
            </a:lvl6pPr>
            <a:lvl7pPr marL="3200400" lvl="6" indent="-381000" algn="ctr" rtl="0">
              <a:spcBef>
                <a:spcPts val="0"/>
              </a:spcBef>
              <a:spcAft>
                <a:spcPts val="0"/>
              </a:spcAft>
              <a:buSzPts val="2400"/>
              <a:buChar char="›"/>
              <a:defRPr b="1" i="1"/>
            </a:lvl7pPr>
            <a:lvl8pPr marL="3657600" lvl="7" indent="-381000" algn="ctr" rtl="0">
              <a:spcBef>
                <a:spcPts val="0"/>
              </a:spcBef>
              <a:spcAft>
                <a:spcPts val="0"/>
              </a:spcAft>
              <a:buSzPts val="2400"/>
              <a:buChar char="›"/>
              <a:defRPr b="1" i="1"/>
            </a:lvl8pPr>
            <a:lvl9pPr marL="4114800" lvl="8" indent="-381000" algn="ctr">
              <a:spcBef>
                <a:spcPts val="0"/>
              </a:spcBef>
              <a:spcAft>
                <a:spcPts val="0"/>
              </a:spcAft>
              <a:buSzPts val="2400"/>
              <a:buChar char="»"/>
              <a:defRPr b="1" i="1"/>
            </a:lvl9pPr>
          </a:lstStyle>
          <a:p>
            <a:endParaRPr/>
          </a:p>
        </p:txBody>
      </p:sp>
      <p:grpSp>
        <p:nvGrpSpPr>
          <p:cNvPr id="36" name="Google Shape;36;p4"/>
          <p:cNvGrpSpPr/>
          <p:nvPr/>
        </p:nvGrpSpPr>
        <p:grpSpPr>
          <a:xfrm>
            <a:off x="7395202" y="-6"/>
            <a:ext cx="1748884" cy="4013021"/>
            <a:chOff x="7395202" y="-6"/>
            <a:chExt cx="1748884" cy="4013021"/>
          </a:xfrm>
        </p:grpSpPr>
        <p:sp>
          <p:nvSpPr>
            <p:cNvPr id="37" name="Google Shape;37;p4"/>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 name="Google Shape;38;p4"/>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 name="Google Shape;39;p4"/>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 name="Google Shape;40;p4"/>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 name="Google Shape;41;p4"/>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2" name="Google Shape;42;p4"/>
          <p:cNvSpPr/>
          <p:nvPr/>
        </p:nvSpPr>
        <p:spPr>
          <a:xfrm rot="5400000" flipH="1">
            <a:off x="-479615" y="1845054"/>
            <a:ext cx="2455200" cy="14958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 name="Google Shape;43;p4"/>
          <p:cNvSpPr/>
          <p:nvPr/>
        </p:nvSpPr>
        <p:spPr>
          <a:xfrm rot="5400000">
            <a:off x="-262152" y="1526813"/>
            <a:ext cx="1340700" cy="816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 name="Google Shape;44;p4"/>
          <p:cNvSpPr/>
          <p:nvPr/>
        </p:nvSpPr>
        <p:spPr>
          <a:xfrm rot="-5400000" flipH="1">
            <a:off x="-358985" y="3663619"/>
            <a:ext cx="1838515" cy="1120555"/>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 name="Google Shape;45;p4"/>
          <p:cNvSpPr/>
          <p:nvPr/>
        </p:nvSpPr>
        <p:spPr>
          <a:xfrm rot="-5400000">
            <a:off x="-199052" y="1206482"/>
            <a:ext cx="1018800" cy="6207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4"/>
          <p:cNvSpPr/>
          <p:nvPr/>
        </p:nvSpPr>
        <p:spPr>
          <a:xfrm rot="-5400000" flipH="1">
            <a:off x="472234" y="3024661"/>
            <a:ext cx="1272000" cy="7752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 name="Google Shape;47;p4"/>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8"/>
        <p:cNvGrpSpPr/>
        <p:nvPr/>
      </p:nvGrpSpPr>
      <p:grpSpPr>
        <a:xfrm>
          <a:off x="0" y="0"/>
          <a:ext cx="0" cy="0"/>
          <a:chOff x="0" y="0"/>
          <a:chExt cx="0" cy="0"/>
        </a:xfrm>
      </p:grpSpPr>
      <p:sp>
        <p:nvSpPr>
          <p:cNvPr id="49" name="Google Shape;49;p5"/>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50" name="Google Shape;50;p5"/>
          <p:cNvSpPr txBox="1">
            <a:spLocks noGrp="1"/>
          </p:cNvSpPr>
          <p:nvPr>
            <p:ph type="body" idx="1"/>
          </p:nvPr>
        </p:nvSpPr>
        <p:spPr>
          <a:xfrm>
            <a:off x="1067088" y="1650548"/>
            <a:ext cx="5972100" cy="2764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51" name="Google Shape;51;p5"/>
          <p:cNvGrpSpPr/>
          <p:nvPr/>
        </p:nvGrpSpPr>
        <p:grpSpPr>
          <a:xfrm>
            <a:off x="7395202" y="-6"/>
            <a:ext cx="1748884" cy="4013021"/>
            <a:chOff x="7395202" y="-6"/>
            <a:chExt cx="1748884" cy="4013021"/>
          </a:xfrm>
        </p:grpSpPr>
        <p:sp>
          <p:nvSpPr>
            <p:cNvPr id="52" name="Google Shape;52;p5"/>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 name="Google Shape;53;p5"/>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5"/>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5"/>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 name="Google Shape;56;p5"/>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7" name="Google Shape;57;p5"/>
          <p:cNvGrpSpPr/>
          <p:nvPr/>
        </p:nvGrpSpPr>
        <p:grpSpPr>
          <a:xfrm>
            <a:off x="3" y="2738679"/>
            <a:ext cx="722480" cy="2404814"/>
            <a:chOff x="3" y="2750304"/>
            <a:chExt cx="722480" cy="2404814"/>
          </a:xfrm>
        </p:grpSpPr>
        <p:sp>
          <p:nvSpPr>
            <p:cNvPr id="58" name="Google Shape;58;p5"/>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9" name="Google Shape;59;p5"/>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 name="Google Shape;60;p5"/>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5"/>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5"/>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5"/>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4"/>
        <p:cNvGrpSpPr/>
        <p:nvPr/>
      </p:nvGrpSpPr>
      <p:grpSpPr>
        <a:xfrm>
          <a:off x="0" y="0"/>
          <a:ext cx="0" cy="0"/>
          <a:chOff x="0" y="0"/>
          <a:chExt cx="0" cy="0"/>
        </a:xfrm>
      </p:grpSpPr>
      <p:sp>
        <p:nvSpPr>
          <p:cNvPr id="65" name="Google Shape;65;p6"/>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6" name="Google Shape;66;p6"/>
          <p:cNvSpPr txBox="1">
            <a:spLocks noGrp="1"/>
          </p:cNvSpPr>
          <p:nvPr>
            <p:ph type="body" idx="1"/>
          </p:nvPr>
        </p:nvSpPr>
        <p:spPr>
          <a:xfrm>
            <a:off x="1067100" y="1706950"/>
            <a:ext cx="2977800" cy="3218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67" name="Google Shape;67;p6"/>
          <p:cNvSpPr txBox="1">
            <a:spLocks noGrp="1"/>
          </p:cNvSpPr>
          <p:nvPr>
            <p:ph type="body" idx="2"/>
          </p:nvPr>
        </p:nvSpPr>
        <p:spPr>
          <a:xfrm>
            <a:off x="4224149" y="1706950"/>
            <a:ext cx="2977800" cy="3218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grpSp>
        <p:nvGrpSpPr>
          <p:cNvPr id="68" name="Google Shape;68;p6"/>
          <p:cNvGrpSpPr/>
          <p:nvPr/>
        </p:nvGrpSpPr>
        <p:grpSpPr>
          <a:xfrm>
            <a:off x="7395202" y="-6"/>
            <a:ext cx="1748884" cy="4013021"/>
            <a:chOff x="7395202" y="-6"/>
            <a:chExt cx="1748884" cy="4013021"/>
          </a:xfrm>
        </p:grpSpPr>
        <p:sp>
          <p:nvSpPr>
            <p:cNvPr id="69" name="Google Shape;69;p6"/>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0" name="Google Shape;70;p6"/>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6"/>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6"/>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3" name="Google Shape;73;p6"/>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74" name="Google Shape;74;p6"/>
          <p:cNvGrpSpPr/>
          <p:nvPr/>
        </p:nvGrpSpPr>
        <p:grpSpPr>
          <a:xfrm>
            <a:off x="3" y="2738679"/>
            <a:ext cx="722480" cy="2404814"/>
            <a:chOff x="3" y="2750304"/>
            <a:chExt cx="722480" cy="2404814"/>
          </a:xfrm>
        </p:grpSpPr>
        <p:sp>
          <p:nvSpPr>
            <p:cNvPr id="75" name="Google Shape;75;p6"/>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6" name="Google Shape;76;p6"/>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6"/>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6"/>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 name="Google Shape;79;p6"/>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80" name="Google Shape;80;p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1"/>
        <p:cNvGrpSpPr/>
        <p:nvPr/>
      </p:nvGrpSpPr>
      <p:grpSpPr>
        <a:xfrm>
          <a:off x="0" y="0"/>
          <a:ext cx="0" cy="0"/>
          <a:chOff x="0" y="0"/>
          <a:chExt cx="0" cy="0"/>
        </a:xfrm>
      </p:grpSpPr>
      <p:sp>
        <p:nvSpPr>
          <p:cNvPr id="82" name="Google Shape;82;p7"/>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 name="Google Shape;83;p7"/>
          <p:cNvSpPr txBox="1">
            <a:spLocks noGrp="1"/>
          </p:cNvSpPr>
          <p:nvPr>
            <p:ph type="body" idx="1"/>
          </p:nvPr>
        </p:nvSpPr>
        <p:spPr>
          <a:xfrm>
            <a:off x="1067100" y="1676800"/>
            <a:ext cx="2024100" cy="3249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84" name="Google Shape;84;p7"/>
          <p:cNvSpPr txBox="1">
            <a:spLocks noGrp="1"/>
          </p:cNvSpPr>
          <p:nvPr>
            <p:ph type="body" idx="2"/>
          </p:nvPr>
        </p:nvSpPr>
        <p:spPr>
          <a:xfrm>
            <a:off x="3194801" y="1676800"/>
            <a:ext cx="2024100" cy="3249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85" name="Google Shape;85;p7"/>
          <p:cNvSpPr txBox="1">
            <a:spLocks noGrp="1"/>
          </p:cNvSpPr>
          <p:nvPr>
            <p:ph type="body" idx="3"/>
          </p:nvPr>
        </p:nvSpPr>
        <p:spPr>
          <a:xfrm>
            <a:off x="5322501" y="1676800"/>
            <a:ext cx="2024100" cy="3249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grpSp>
        <p:nvGrpSpPr>
          <p:cNvPr id="86" name="Google Shape;86;p7"/>
          <p:cNvGrpSpPr/>
          <p:nvPr/>
        </p:nvGrpSpPr>
        <p:grpSpPr>
          <a:xfrm>
            <a:off x="7395202" y="-6"/>
            <a:ext cx="1748884" cy="4013021"/>
            <a:chOff x="7395202" y="-6"/>
            <a:chExt cx="1748884" cy="4013021"/>
          </a:xfrm>
        </p:grpSpPr>
        <p:sp>
          <p:nvSpPr>
            <p:cNvPr id="87" name="Google Shape;87;p7"/>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 name="Google Shape;88;p7"/>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9" name="Google Shape;89;p7"/>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0" name="Google Shape;90;p7"/>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 name="Google Shape;91;p7"/>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92" name="Google Shape;92;p7"/>
          <p:cNvGrpSpPr/>
          <p:nvPr/>
        </p:nvGrpSpPr>
        <p:grpSpPr>
          <a:xfrm>
            <a:off x="3" y="2738679"/>
            <a:ext cx="722480" cy="2404814"/>
            <a:chOff x="3" y="2750304"/>
            <a:chExt cx="722480" cy="2404814"/>
          </a:xfrm>
        </p:grpSpPr>
        <p:sp>
          <p:nvSpPr>
            <p:cNvPr id="93" name="Google Shape;93;p7"/>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4" name="Google Shape;94;p7"/>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5" name="Google Shape;95;p7"/>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 name="Google Shape;96;p7"/>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7" name="Google Shape;97;p7"/>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8" name="Google Shape;98;p7"/>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8"/>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grpSp>
        <p:nvGrpSpPr>
          <p:cNvPr id="101" name="Google Shape;101;p8"/>
          <p:cNvGrpSpPr/>
          <p:nvPr/>
        </p:nvGrpSpPr>
        <p:grpSpPr>
          <a:xfrm>
            <a:off x="7395202" y="-6"/>
            <a:ext cx="1748884" cy="4013021"/>
            <a:chOff x="7395202" y="-6"/>
            <a:chExt cx="1748884" cy="4013021"/>
          </a:xfrm>
        </p:grpSpPr>
        <p:sp>
          <p:nvSpPr>
            <p:cNvPr id="102" name="Google Shape;102;p8"/>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 name="Google Shape;103;p8"/>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8"/>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8"/>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6" name="Google Shape;106;p8"/>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7" name="Google Shape;107;p8"/>
          <p:cNvGrpSpPr/>
          <p:nvPr/>
        </p:nvGrpSpPr>
        <p:grpSpPr>
          <a:xfrm>
            <a:off x="3" y="2738679"/>
            <a:ext cx="722480" cy="2404814"/>
            <a:chOff x="3" y="2750304"/>
            <a:chExt cx="722480" cy="2404814"/>
          </a:xfrm>
        </p:grpSpPr>
        <p:sp>
          <p:nvSpPr>
            <p:cNvPr id="108" name="Google Shape;108;p8"/>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 name="Google Shape;109;p8"/>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8"/>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8"/>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 name="Google Shape;112;p8"/>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13" name="Google Shape;113;p8"/>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4"/>
        <p:cNvGrpSpPr/>
        <p:nvPr/>
      </p:nvGrpSpPr>
      <p:grpSpPr>
        <a:xfrm>
          <a:off x="0" y="0"/>
          <a:ext cx="0" cy="0"/>
          <a:chOff x="0" y="0"/>
          <a:chExt cx="0" cy="0"/>
        </a:xfrm>
      </p:grpSpPr>
      <p:sp>
        <p:nvSpPr>
          <p:cNvPr id="115" name="Google Shape;115;p9"/>
          <p:cNvSpPr txBox="1">
            <a:spLocks noGrp="1"/>
          </p:cNvSpPr>
          <p:nvPr>
            <p:ph type="body" idx="1"/>
          </p:nvPr>
        </p:nvSpPr>
        <p:spPr>
          <a:xfrm>
            <a:off x="1236500" y="4406300"/>
            <a:ext cx="6671100" cy="5196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800"/>
              <a:buNone/>
              <a:defRPr sz="1800" b="1"/>
            </a:lvl1pPr>
          </a:lstStyle>
          <a:p>
            <a:endParaRPr/>
          </a:p>
        </p:txBody>
      </p:sp>
      <p:grpSp>
        <p:nvGrpSpPr>
          <p:cNvPr id="116" name="Google Shape;116;p9"/>
          <p:cNvGrpSpPr/>
          <p:nvPr/>
        </p:nvGrpSpPr>
        <p:grpSpPr>
          <a:xfrm>
            <a:off x="7395202" y="-6"/>
            <a:ext cx="1748884" cy="4013021"/>
            <a:chOff x="7395202" y="-6"/>
            <a:chExt cx="1748884" cy="4013021"/>
          </a:xfrm>
        </p:grpSpPr>
        <p:sp>
          <p:nvSpPr>
            <p:cNvPr id="117" name="Google Shape;117;p9"/>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8" name="Google Shape;118;p9"/>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9" name="Google Shape;119;p9"/>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0" name="Google Shape;120;p9"/>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1" name="Google Shape;121;p9"/>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22" name="Google Shape;122;p9"/>
          <p:cNvGrpSpPr/>
          <p:nvPr/>
        </p:nvGrpSpPr>
        <p:grpSpPr>
          <a:xfrm>
            <a:off x="3" y="2738679"/>
            <a:ext cx="722480" cy="2404814"/>
            <a:chOff x="3" y="2750304"/>
            <a:chExt cx="722480" cy="2404814"/>
          </a:xfrm>
        </p:grpSpPr>
        <p:sp>
          <p:nvSpPr>
            <p:cNvPr id="123" name="Google Shape;123;p9"/>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 name="Google Shape;124;p9"/>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 name="Google Shape;125;p9"/>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6" name="Google Shape;126;p9"/>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7" name="Google Shape;127;p9"/>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28" name="Google Shape;128;p9"/>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mall" type="blank">
  <p:cSld name="BLANK">
    <p:spTree>
      <p:nvGrpSpPr>
        <p:cNvPr id="1" name="Shape 129"/>
        <p:cNvGrpSpPr/>
        <p:nvPr/>
      </p:nvGrpSpPr>
      <p:grpSpPr>
        <a:xfrm>
          <a:off x="0" y="0"/>
          <a:ext cx="0" cy="0"/>
          <a:chOff x="0" y="0"/>
          <a:chExt cx="0" cy="0"/>
        </a:xfrm>
      </p:grpSpPr>
      <p:grpSp>
        <p:nvGrpSpPr>
          <p:cNvPr id="130" name="Google Shape;130;p10"/>
          <p:cNvGrpSpPr/>
          <p:nvPr/>
        </p:nvGrpSpPr>
        <p:grpSpPr>
          <a:xfrm>
            <a:off x="7934863" y="4"/>
            <a:ext cx="1209179" cy="2774603"/>
            <a:chOff x="7395202" y="-6"/>
            <a:chExt cx="1748884" cy="4013021"/>
          </a:xfrm>
        </p:grpSpPr>
        <p:sp>
          <p:nvSpPr>
            <p:cNvPr id="131" name="Google Shape;131;p10"/>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2" name="Google Shape;132;p10"/>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3" name="Google Shape;133;p10"/>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 name="Google Shape;134;p10"/>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10"/>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6" name="Google Shape;136;p10"/>
          <p:cNvGrpSpPr/>
          <p:nvPr/>
        </p:nvGrpSpPr>
        <p:grpSpPr>
          <a:xfrm>
            <a:off x="-1" y="2232486"/>
            <a:ext cx="874634" cy="2911268"/>
            <a:chOff x="3" y="2750304"/>
            <a:chExt cx="722480" cy="2404814"/>
          </a:xfrm>
        </p:grpSpPr>
        <p:sp>
          <p:nvSpPr>
            <p:cNvPr id="137" name="Google Shape;137;p10"/>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8" name="Google Shape;138;p10"/>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9" name="Google Shape;139;p10"/>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 name="Google Shape;140;p10"/>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 name="Google Shape;141;p10"/>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42" name="Google Shape;142;p1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41F3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67088" y="912850"/>
            <a:ext cx="5972100" cy="636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1pPr>
            <a:lvl2pPr lvl="1">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2pPr>
            <a:lvl3pPr lvl="2">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3pPr>
            <a:lvl4pPr lvl="3">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4pPr>
            <a:lvl5pPr lvl="4">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5pPr>
            <a:lvl6pPr lvl="5">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6pPr>
            <a:lvl7pPr lvl="6">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7pPr>
            <a:lvl8pPr lvl="7">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8pPr>
            <a:lvl9pPr lvl="8">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9pPr>
          </a:lstStyle>
          <a:p>
            <a:endParaRPr/>
          </a:p>
        </p:txBody>
      </p:sp>
      <p:sp>
        <p:nvSpPr>
          <p:cNvPr id="7" name="Google Shape;7;p1"/>
          <p:cNvSpPr txBox="1">
            <a:spLocks noGrp="1"/>
          </p:cNvSpPr>
          <p:nvPr>
            <p:ph type="body" idx="1"/>
          </p:nvPr>
        </p:nvSpPr>
        <p:spPr>
          <a:xfrm>
            <a:off x="1067088" y="1650548"/>
            <a:ext cx="5972100" cy="2764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1C4587"/>
              </a:buClr>
              <a:buSzPts val="2400"/>
              <a:buFont typeface="Hind"/>
              <a:buChar char="›"/>
              <a:defRPr sz="2400">
                <a:solidFill>
                  <a:srgbClr val="FFFFFF"/>
                </a:solidFill>
                <a:latin typeface="Hind"/>
                <a:ea typeface="Hind"/>
                <a:cs typeface="Hind"/>
                <a:sym typeface="Hind"/>
              </a:defRPr>
            </a:lvl1pPr>
            <a:lvl2pPr marL="914400" lvl="1"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2pPr>
            <a:lvl3pPr marL="1371600" lvl="2"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3pPr>
            <a:lvl4pPr marL="1828800" lvl="3"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4pPr>
            <a:lvl5pPr marL="2286000" lvl="4"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5pPr>
            <a:lvl6pPr marL="2743200" lvl="5"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6pPr>
            <a:lvl7pPr marL="3200400" lvl="6"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7pPr>
            <a:lvl8pPr marL="3657600" lvl="7"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8pPr>
            <a:lvl9pPr marL="4114800" lvl="8"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9pPr>
          </a:lstStyle>
          <a:p>
            <a:endParaRPr/>
          </a:p>
        </p:txBody>
      </p:sp>
      <p:sp>
        <p:nvSpPr>
          <p:cNvPr id="8" name="Google Shape;8;p1"/>
          <p:cNvSpPr txBox="1">
            <a:spLocks noGrp="1"/>
          </p:cNvSpPr>
          <p:nvPr>
            <p:ph type="sldNum" idx="12"/>
          </p:nvPr>
        </p:nvSpPr>
        <p:spPr>
          <a:xfrm>
            <a:off x="8556775" y="4812625"/>
            <a:ext cx="587100" cy="330900"/>
          </a:xfrm>
          <a:prstGeom prst="rect">
            <a:avLst/>
          </a:prstGeom>
          <a:noFill/>
          <a:ln>
            <a:noFill/>
          </a:ln>
        </p:spPr>
        <p:txBody>
          <a:bodyPr spcFirstLastPara="1" wrap="square" lIns="91425" tIns="91425" rIns="91425" bIns="91425" anchor="t" anchorCtr="0">
            <a:noAutofit/>
          </a:bodyPr>
          <a:lstStyle>
            <a:lvl1pPr lvl="0" algn="r">
              <a:buNone/>
              <a:defRPr sz="1100">
                <a:solidFill>
                  <a:srgbClr val="FFFFFF"/>
                </a:solidFill>
                <a:latin typeface="Hind"/>
                <a:ea typeface="Hind"/>
                <a:cs typeface="Hind"/>
                <a:sym typeface="Hind"/>
              </a:defRPr>
            </a:lvl1pPr>
            <a:lvl2pPr lvl="1" algn="r">
              <a:buNone/>
              <a:defRPr sz="1100">
                <a:solidFill>
                  <a:srgbClr val="FFFFFF"/>
                </a:solidFill>
                <a:latin typeface="Hind"/>
                <a:ea typeface="Hind"/>
                <a:cs typeface="Hind"/>
                <a:sym typeface="Hind"/>
              </a:defRPr>
            </a:lvl2pPr>
            <a:lvl3pPr lvl="2" algn="r">
              <a:buNone/>
              <a:defRPr sz="1100">
                <a:solidFill>
                  <a:srgbClr val="FFFFFF"/>
                </a:solidFill>
                <a:latin typeface="Hind"/>
                <a:ea typeface="Hind"/>
                <a:cs typeface="Hind"/>
                <a:sym typeface="Hind"/>
              </a:defRPr>
            </a:lvl3pPr>
            <a:lvl4pPr lvl="3" algn="r">
              <a:buNone/>
              <a:defRPr sz="1100">
                <a:solidFill>
                  <a:srgbClr val="FFFFFF"/>
                </a:solidFill>
                <a:latin typeface="Hind"/>
                <a:ea typeface="Hind"/>
                <a:cs typeface="Hind"/>
                <a:sym typeface="Hind"/>
              </a:defRPr>
            </a:lvl4pPr>
            <a:lvl5pPr lvl="4" algn="r">
              <a:buNone/>
              <a:defRPr sz="1100">
                <a:solidFill>
                  <a:srgbClr val="FFFFFF"/>
                </a:solidFill>
                <a:latin typeface="Hind"/>
                <a:ea typeface="Hind"/>
                <a:cs typeface="Hind"/>
                <a:sym typeface="Hind"/>
              </a:defRPr>
            </a:lvl5pPr>
            <a:lvl6pPr lvl="5" algn="r">
              <a:buNone/>
              <a:defRPr sz="1100">
                <a:solidFill>
                  <a:srgbClr val="FFFFFF"/>
                </a:solidFill>
                <a:latin typeface="Hind"/>
                <a:ea typeface="Hind"/>
                <a:cs typeface="Hind"/>
                <a:sym typeface="Hind"/>
              </a:defRPr>
            </a:lvl6pPr>
            <a:lvl7pPr lvl="6" algn="r">
              <a:buNone/>
              <a:defRPr sz="1100">
                <a:solidFill>
                  <a:srgbClr val="FFFFFF"/>
                </a:solidFill>
                <a:latin typeface="Hind"/>
                <a:ea typeface="Hind"/>
                <a:cs typeface="Hind"/>
                <a:sym typeface="Hind"/>
              </a:defRPr>
            </a:lvl7pPr>
            <a:lvl8pPr lvl="7" algn="r">
              <a:buNone/>
              <a:defRPr sz="1100">
                <a:solidFill>
                  <a:srgbClr val="FFFFFF"/>
                </a:solidFill>
                <a:latin typeface="Hind"/>
                <a:ea typeface="Hind"/>
                <a:cs typeface="Hind"/>
                <a:sym typeface="Hind"/>
              </a:defRPr>
            </a:lvl8pPr>
            <a:lvl9pPr lvl="8" algn="r">
              <a:buNone/>
              <a:defRPr sz="1100">
                <a:solidFill>
                  <a:srgbClr val="FFFFFF"/>
                </a:solidFill>
                <a:latin typeface="Hind"/>
                <a:ea typeface="Hind"/>
                <a:cs typeface="Hind"/>
                <a:sym typeface="Hind"/>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5"/>
          <p:cNvSpPr txBox="1">
            <a:spLocks noGrp="1"/>
          </p:cNvSpPr>
          <p:nvPr>
            <p:ph type="ctrTitle"/>
          </p:nvPr>
        </p:nvSpPr>
        <p:spPr>
          <a:xfrm>
            <a:off x="2076450" y="1300775"/>
            <a:ext cx="49911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FIND YOUR PERSONAL PRODUCT</a:t>
            </a:r>
            <a:endParaRPr/>
          </a:p>
          <a:p>
            <a:pPr marL="0" lvl="0" indent="0" algn="ctr" rtl="0">
              <a:spcBef>
                <a:spcPts val="0"/>
              </a:spcBef>
              <a:spcAft>
                <a:spcPts val="0"/>
              </a:spcAft>
              <a:buNone/>
            </a:pPr>
            <a:r>
              <a:rPr lang="en" sz="3000"/>
              <a:t>FYPP</a:t>
            </a:r>
            <a:endParaRPr sz="3000"/>
          </a:p>
        </p:txBody>
      </p:sp>
      <p:sp>
        <p:nvSpPr>
          <p:cNvPr id="197" name="Google Shape;197;p15"/>
          <p:cNvSpPr txBox="1">
            <a:spLocks noGrp="1"/>
          </p:cNvSpPr>
          <p:nvPr>
            <p:ph type="subTitle" idx="4294967295"/>
          </p:nvPr>
        </p:nvSpPr>
        <p:spPr>
          <a:xfrm>
            <a:off x="7458368" y="3589972"/>
            <a:ext cx="2392200" cy="1624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a:solidFill>
                  <a:srgbClr val="33CCFF"/>
                </a:solidFill>
              </a:rPr>
              <a:t>Somia Floret</a:t>
            </a:r>
            <a:endParaRPr sz="1600">
              <a:solidFill>
                <a:srgbClr val="33CCFF"/>
              </a:solidFill>
            </a:endParaRPr>
          </a:p>
          <a:p>
            <a:pPr marL="0" lvl="0" indent="0" algn="l" rtl="0">
              <a:spcBef>
                <a:spcPts val="600"/>
              </a:spcBef>
              <a:spcAft>
                <a:spcPts val="0"/>
              </a:spcAft>
              <a:buNone/>
            </a:pPr>
            <a:r>
              <a:rPr lang="en" sz="1600">
                <a:solidFill>
                  <a:srgbClr val="33CCFF"/>
                </a:solidFill>
              </a:rPr>
              <a:t>Chloé Jeanpetit</a:t>
            </a:r>
            <a:endParaRPr sz="1600">
              <a:solidFill>
                <a:srgbClr val="33CCFF"/>
              </a:solidFill>
            </a:endParaRPr>
          </a:p>
          <a:p>
            <a:pPr marL="0" lvl="0" indent="0" algn="l" rtl="0">
              <a:spcBef>
                <a:spcPts val="600"/>
              </a:spcBef>
              <a:spcAft>
                <a:spcPts val="0"/>
              </a:spcAft>
              <a:buNone/>
            </a:pPr>
            <a:r>
              <a:rPr lang="en" sz="1600">
                <a:solidFill>
                  <a:srgbClr val="33CCFF"/>
                </a:solidFill>
              </a:rPr>
              <a:t>Matéo Alexandre</a:t>
            </a:r>
            <a:endParaRPr sz="1600">
              <a:solidFill>
                <a:srgbClr val="33CCFF"/>
              </a:solidFill>
            </a:endParaRPr>
          </a:p>
          <a:p>
            <a:pPr marL="0" lvl="0" indent="0" algn="l" rtl="0">
              <a:spcBef>
                <a:spcPts val="600"/>
              </a:spcBef>
              <a:spcAft>
                <a:spcPts val="0"/>
              </a:spcAft>
              <a:buNone/>
            </a:pPr>
            <a:r>
              <a:rPr lang="en" sz="1600">
                <a:solidFill>
                  <a:srgbClr val="33CCFF"/>
                </a:solidFill>
              </a:rPr>
              <a:t>Leila Daghoughi</a:t>
            </a:r>
            <a:endParaRPr sz="1600">
              <a:solidFill>
                <a:srgbClr val="33CCFF"/>
              </a:solidFill>
            </a:endParaRPr>
          </a:p>
        </p:txBody>
      </p:sp>
      <p:pic>
        <p:nvPicPr>
          <p:cNvPr id="198" name="Google Shape;198;p15"/>
          <p:cNvPicPr preferRelativeResize="0"/>
          <p:nvPr/>
        </p:nvPicPr>
        <p:blipFill>
          <a:blip r:embed="rId3">
            <a:alphaModFix/>
          </a:blip>
          <a:stretch>
            <a:fillRect/>
          </a:stretch>
        </p:blipFill>
        <p:spPr>
          <a:xfrm>
            <a:off x="114119" y="112750"/>
            <a:ext cx="2024301" cy="833450"/>
          </a:xfrm>
          <a:prstGeom prst="rect">
            <a:avLst/>
          </a:prstGeom>
          <a:noFill/>
          <a:ln>
            <a:noFill/>
          </a:ln>
        </p:spPr>
      </p:pic>
      <p:sp>
        <p:nvSpPr>
          <p:cNvPr id="199" name="Google Shape;199;p15"/>
          <p:cNvSpPr txBox="1">
            <a:spLocks noGrp="1"/>
          </p:cNvSpPr>
          <p:nvPr>
            <p:ph type="subTitle" idx="4294967295"/>
          </p:nvPr>
        </p:nvSpPr>
        <p:spPr>
          <a:xfrm>
            <a:off x="2174200" y="3327825"/>
            <a:ext cx="4939200" cy="1451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solidFill>
                  <a:srgbClr val="33CCFF"/>
                </a:solidFill>
              </a:rPr>
              <a:t>IFT: Initiation à la programmation en C</a:t>
            </a:r>
            <a:endParaRPr>
              <a:solidFill>
                <a:srgbClr val="33CCFF"/>
              </a:solidFill>
            </a:endParaRPr>
          </a:p>
          <a:p>
            <a:pPr marL="0" lvl="0" indent="0" algn="ctr" rtl="0">
              <a:spcBef>
                <a:spcPts val="600"/>
              </a:spcBef>
              <a:spcAft>
                <a:spcPts val="0"/>
              </a:spcAft>
              <a:buClr>
                <a:schemeClr val="dk1"/>
              </a:buClr>
              <a:buSzPts val="1100"/>
              <a:buFont typeface="Arial"/>
              <a:buNone/>
            </a:pPr>
            <a:r>
              <a:rPr lang="en" sz="1800"/>
              <a:t>Pâte à tartiner</a:t>
            </a:r>
            <a:endParaRPr sz="18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4"/>
          <p:cNvSpPr txBox="1">
            <a:spLocks noGrp="1"/>
          </p:cNvSpPr>
          <p:nvPr>
            <p:ph type="title"/>
          </p:nvPr>
        </p:nvSpPr>
        <p:spPr>
          <a:xfrm>
            <a:off x="1067088" y="473100"/>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Utilisation d’une structure</a:t>
            </a:r>
            <a:endParaRPr/>
          </a:p>
        </p:txBody>
      </p:sp>
      <p:sp>
        <p:nvSpPr>
          <p:cNvPr id="307" name="Google Shape;307;p24"/>
          <p:cNvSpPr txBox="1">
            <a:spLocks noGrp="1"/>
          </p:cNvSpPr>
          <p:nvPr>
            <p:ph type="body" idx="1"/>
          </p:nvPr>
        </p:nvSpPr>
        <p:spPr>
          <a:xfrm>
            <a:off x="756851" y="1246875"/>
            <a:ext cx="3288000" cy="203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600">
                <a:solidFill>
                  <a:schemeClr val="lt1"/>
                </a:solidFill>
              </a:rPr>
              <a:t>La structure </a:t>
            </a:r>
            <a:r>
              <a:rPr lang="en" sz="1600" b="1">
                <a:solidFill>
                  <a:schemeClr val="lt1"/>
                </a:solidFill>
              </a:rPr>
              <a:t>“Produit</a:t>
            </a:r>
            <a:r>
              <a:rPr lang="en" sz="1600">
                <a:solidFill>
                  <a:schemeClr val="lt1"/>
                </a:solidFill>
              </a:rPr>
              <a:t>” :</a:t>
            </a:r>
            <a:endParaRPr sz="1600">
              <a:solidFill>
                <a:schemeClr val="lt1"/>
              </a:solidFill>
            </a:endParaRPr>
          </a:p>
          <a:p>
            <a:pPr marL="0" lvl="0" indent="0" algn="l" rtl="0">
              <a:spcBef>
                <a:spcPts val="600"/>
              </a:spcBef>
              <a:spcAft>
                <a:spcPts val="0"/>
              </a:spcAft>
              <a:buClr>
                <a:schemeClr val="dk1"/>
              </a:buClr>
              <a:buSzPts val="1100"/>
              <a:buFont typeface="Arial"/>
              <a:buNone/>
            </a:pPr>
            <a:r>
              <a:rPr lang="en" sz="1600">
                <a:solidFill>
                  <a:schemeClr val="lt1"/>
                </a:solidFill>
              </a:rPr>
              <a:t>Correspond à un produit </a:t>
            </a:r>
            <a:endParaRPr sz="1600">
              <a:solidFill>
                <a:schemeClr val="lt1"/>
              </a:solidFill>
            </a:endParaRPr>
          </a:p>
          <a:p>
            <a:pPr marL="0" lvl="0" indent="0" algn="l" rtl="0">
              <a:spcBef>
                <a:spcPts val="600"/>
              </a:spcBef>
              <a:spcAft>
                <a:spcPts val="0"/>
              </a:spcAft>
              <a:buClr>
                <a:schemeClr val="dk1"/>
              </a:buClr>
              <a:buSzPts val="1100"/>
              <a:buFont typeface="Arial"/>
              <a:buNone/>
            </a:pPr>
            <a:r>
              <a:rPr lang="en" sz="1600">
                <a:solidFill>
                  <a:schemeClr val="lt1"/>
                </a:solidFill>
              </a:rPr>
              <a:t>=  cune entrée dans un fichiers CSV</a:t>
            </a:r>
            <a:endParaRPr sz="1600">
              <a:solidFill>
                <a:schemeClr val="lt1"/>
              </a:solidFill>
            </a:endParaRPr>
          </a:p>
          <a:p>
            <a:pPr marL="0" lvl="0" indent="0" algn="l" rtl="0">
              <a:spcBef>
                <a:spcPts val="600"/>
              </a:spcBef>
              <a:spcAft>
                <a:spcPts val="0"/>
              </a:spcAft>
              <a:buClr>
                <a:schemeClr val="dk1"/>
              </a:buClr>
              <a:buSzPts val="1100"/>
              <a:buFont typeface="Arial"/>
              <a:buNone/>
            </a:pPr>
            <a:r>
              <a:rPr lang="en" sz="1600">
                <a:solidFill>
                  <a:schemeClr val="lt1"/>
                </a:solidFill>
              </a:rPr>
              <a:t>Ce produit décrit :</a:t>
            </a:r>
            <a:endParaRPr sz="1600">
              <a:solidFill>
                <a:schemeClr val="lt1"/>
              </a:solidFill>
            </a:endParaRPr>
          </a:p>
          <a:p>
            <a:pPr marL="0" lvl="0" indent="0" algn="l" rtl="0">
              <a:spcBef>
                <a:spcPts val="600"/>
              </a:spcBef>
              <a:spcAft>
                <a:spcPts val="0"/>
              </a:spcAft>
              <a:buClr>
                <a:schemeClr val="dk1"/>
              </a:buClr>
              <a:buSzPts val="1100"/>
              <a:buFont typeface="Arial"/>
              <a:buNone/>
            </a:pPr>
            <a:r>
              <a:rPr lang="en" sz="1600">
                <a:solidFill>
                  <a:schemeClr val="lt1"/>
                </a:solidFill>
              </a:rPr>
              <a:t>le nom de la marque/ le prix / le label.</a:t>
            </a:r>
            <a:endParaRPr/>
          </a:p>
        </p:txBody>
      </p:sp>
      <p:sp>
        <p:nvSpPr>
          <p:cNvPr id="308" name="Google Shape;308;p24"/>
          <p:cNvSpPr txBox="1">
            <a:spLocks noGrp="1"/>
          </p:cNvSpPr>
          <p:nvPr>
            <p:ph type="body" idx="2"/>
          </p:nvPr>
        </p:nvSpPr>
        <p:spPr>
          <a:xfrm>
            <a:off x="4382250" y="1116000"/>
            <a:ext cx="2977800" cy="291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Une structure  // un tableau:</a:t>
            </a:r>
            <a:endParaRPr/>
          </a:p>
          <a:p>
            <a:pPr marL="0" lvl="0" indent="0" algn="l" rtl="0">
              <a:spcBef>
                <a:spcPts val="600"/>
              </a:spcBef>
              <a:spcAft>
                <a:spcPts val="0"/>
              </a:spcAft>
              <a:buNone/>
            </a:pPr>
            <a:r>
              <a:rPr lang="en"/>
              <a:t>Tableau -&gt; même type</a:t>
            </a:r>
            <a:endParaRPr/>
          </a:p>
          <a:p>
            <a:pPr marL="0" lvl="0" indent="0" algn="l" rtl="0">
              <a:spcBef>
                <a:spcPts val="600"/>
              </a:spcBef>
              <a:spcAft>
                <a:spcPts val="0"/>
              </a:spcAft>
              <a:buNone/>
            </a:pPr>
            <a:r>
              <a:rPr lang="en"/>
              <a:t>Structure -&gt; différents types</a:t>
            </a: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r>
              <a:rPr lang="en" b="1"/>
              <a:t>Marque </a:t>
            </a:r>
            <a:r>
              <a:rPr lang="en"/>
              <a:t>: char</a:t>
            </a:r>
            <a:endParaRPr/>
          </a:p>
          <a:p>
            <a:pPr marL="0" lvl="0" indent="0" algn="l" rtl="0">
              <a:spcBef>
                <a:spcPts val="600"/>
              </a:spcBef>
              <a:spcAft>
                <a:spcPts val="0"/>
              </a:spcAft>
              <a:buNone/>
            </a:pPr>
            <a:r>
              <a:rPr lang="en" b="1"/>
              <a:t>Prix</a:t>
            </a:r>
            <a:r>
              <a:rPr lang="en"/>
              <a:t>: float</a:t>
            </a:r>
            <a:endParaRPr/>
          </a:p>
          <a:p>
            <a:pPr marL="0" lvl="0" indent="0" algn="l" rtl="0">
              <a:spcBef>
                <a:spcPts val="600"/>
              </a:spcBef>
              <a:spcAft>
                <a:spcPts val="0"/>
              </a:spcAft>
              <a:buNone/>
            </a:pPr>
            <a:r>
              <a:rPr lang="en" b="1"/>
              <a:t>Label</a:t>
            </a:r>
            <a:r>
              <a:rPr lang="en"/>
              <a:t>: int</a:t>
            </a:r>
            <a:endParaRPr/>
          </a:p>
        </p:txBody>
      </p:sp>
      <p:sp>
        <p:nvSpPr>
          <p:cNvPr id="309" name="Google Shape;309;p24"/>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graphicFrame>
        <p:nvGraphicFramePr>
          <p:cNvPr id="310" name="Google Shape;310;p24"/>
          <p:cNvGraphicFramePr/>
          <p:nvPr/>
        </p:nvGraphicFramePr>
        <p:xfrm>
          <a:off x="911963" y="3424331"/>
          <a:ext cx="3000000" cy="3000000"/>
        </p:xfrm>
        <a:graphic>
          <a:graphicData uri="http://schemas.openxmlformats.org/drawingml/2006/table">
            <a:tbl>
              <a:tblPr>
                <a:noFill/>
                <a:tableStyleId>{E50AAF93-ACF8-407D-9A08-25F249DDC650}</a:tableStyleId>
              </a:tblPr>
              <a:tblGrid>
                <a:gridCol w="1427225">
                  <a:extLst>
                    <a:ext uri="{9D8B030D-6E8A-4147-A177-3AD203B41FA5}">
                      <a16:colId xmlns:a16="http://schemas.microsoft.com/office/drawing/2014/main" val="20000"/>
                    </a:ext>
                  </a:extLst>
                </a:gridCol>
                <a:gridCol w="764825">
                  <a:extLst>
                    <a:ext uri="{9D8B030D-6E8A-4147-A177-3AD203B41FA5}">
                      <a16:colId xmlns:a16="http://schemas.microsoft.com/office/drawing/2014/main" val="20001"/>
                    </a:ext>
                  </a:extLst>
                </a:gridCol>
                <a:gridCol w="1096025">
                  <a:extLst>
                    <a:ext uri="{9D8B030D-6E8A-4147-A177-3AD203B41FA5}">
                      <a16:colId xmlns:a16="http://schemas.microsoft.com/office/drawing/2014/main" val="20002"/>
                    </a:ext>
                  </a:extLst>
                </a:gridCol>
              </a:tblGrid>
              <a:tr h="395725">
                <a:tc>
                  <a:txBody>
                    <a:bodyPr/>
                    <a:lstStyle/>
                    <a:p>
                      <a:pPr marL="0" lvl="0" indent="0" algn="ctr" rtl="0">
                        <a:spcBef>
                          <a:spcPts val="0"/>
                        </a:spcBef>
                        <a:spcAft>
                          <a:spcPts val="0"/>
                        </a:spcAft>
                        <a:buNone/>
                      </a:pPr>
                      <a:r>
                        <a:rPr lang="en" sz="1800" b="1">
                          <a:solidFill>
                            <a:srgbClr val="FFFFFF"/>
                          </a:solidFill>
                          <a:latin typeface="Hind"/>
                          <a:ea typeface="Hind"/>
                          <a:cs typeface="Hind"/>
                          <a:sym typeface="Hind"/>
                        </a:rPr>
                        <a:t>Marque</a:t>
                      </a:r>
                      <a:endParaRPr sz="1800" b="1">
                        <a:solidFill>
                          <a:srgbClr val="FFFFFF"/>
                        </a:solidFill>
                        <a:latin typeface="Hind"/>
                        <a:ea typeface="Hind"/>
                        <a:cs typeface="Hind"/>
                        <a:sym typeface="Hind"/>
                      </a:endParaRPr>
                    </a:p>
                  </a:txBody>
                  <a:tcPr marL="91425" marR="91425" marT="68575" marB="68575" anchor="ctr">
                    <a:lnL w="9525" cap="flat" cmpd="sng">
                      <a:solidFill>
                        <a:srgbClr val="6699FF">
                          <a:alpha val="0"/>
                        </a:srgbClr>
                      </a:solidFill>
                      <a:prstDash val="solid"/>
                      <a:round/>
                      <a:headEnd type="none" w="sm" len="sm"/>
                      <a:tailEnd type="none" w="sm" len="sm"/>
                    </a:lnL>
                    <a:lnR w="9525" cap="flat" cmpd="sng">
                      <a:solidFill>
                        <a:srgbClr val="6699FF">
                          <a:alpha val="0"/>
                        </a:srgbClr>
                      </a:solidFill>
                      <a:prstDash val="solid"/>
                      <a:round/>
                      <a:headEnd type="none" w="sm" len="sm"/>
                      <a:tailEnd type="none" w="sm" len="sm"/>
                    </a:lnR>
                    <a:lnT w="9525" cap="flat" cmpd="sng">
                      <a:solidFill>
                        <a:srgbClr val="6699FF">
                          <a:alpha val="0"/>
                        </a:srgbClr>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rgbClr val="FFFFFF"/>
                          </a:solidFill>
                          <a:latin typeface="Hind"/>
                          <a:ea typeface="Hind"/>
                          <a:cs typeface="Hind"/>
                          <a:sym typeface="Hind"/>
                        </a:rPr>
                        <a:t>Prix</a:t>
                      </a:r>
                      <a:endParaRPr sz="1800" b="1">
                        <a:solidFill>
                          <a:srgbClr val="FFFFFF"/>
                        </a:solidFill>
                        <a:latin typeface="Hind"/>
                        <a:ea typeface="Hind"/>
                        <a:cs typeface="Hind"/>
                        <a:sym typeface="Hind"/>
                      </a:endParaRPr>
                    </a:p>
                  </a:txBody>
                  <a:tcPr marL="91425" marR="91425" marT="68575" marB="68575" anchor="ctr">
                    <a:lnL w="9525" cap="flat" cmpd="sng">
                      <a:solidFill>
                        <a:srgbClr val="6699FF">
                          <a:alpha val="0"/>
                        </a:srgbClr>
                      </a:solidFill>
                      <a:prstDash val="solid"/>
                      <a:round/>
                      <a:headEnd type="none" w="sm" len="sm"/>
                      <a:tailEnd type="none" w="sm" len="sm"/>
                    </a:lnL>
                    <a:lnR w="9525" cap="flat" cmpd="sng">
                      <a:solidFill>
                        <a:srgbClr val="6699FF">
                          <a:alpha val="0"/>
                        </a:srgbClr>
                      </a:solidFill>
                      <a:prstDash val="solid"/>
                      <a:round/>
                      <a:headEnd type="none" w="sm" len="sm"/>
                      <a:tailEnd type="none" w="sm" len="sm"/>
                    </a:lnR>
                    <a:lnT w="9525" cap="flat" cmpd="sng">
                      <a:solidFill>
                        <a:srgbClr val="6699FF">
                          <a:alpha val="0"/>
                        </a:srgbClr>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rgbClr val="FFFFFF"/>
                          </a:solidFill>
                          <a:latin typeface="Hind"/>
                          <a:ea typeface="Hind"/>
                          <a:cs typeface="Hind"/>
                          <a:sym typeface="Hind"/>
                        </a:rPr>
                        <a:t>Label</a:t>
                      </a:r>
                      <a:endParaRPr sz="1800" b="1">
                        <a:solidFill>
                          <a:srgbClr val="FFFFFF"/>
                        </a:solidFill>
                        <a:latin typeface="Hind"/>
                        <a:ea typeface="Hind"/>
                        <a:cs typeface="Hind"/>
                        <a:sym typeface="Hind"/>
                      </a:endParaRPr>
                    </a:p>
                  </a:txBody>
                  <a:tcPr marL="91425" marR="91425" marT="68575" marB="68575" anchor="ctr">
                    <a:lnL w="9525" cap="flat" cmpd="sng">
                      <a:solidFill>
                        <a:srgbClr val="6699FF">
                          <a:alpha val="0"/>
                        </a:srgbClr>
                      </a:solidFill>
                      <a:prstDash val="solid"/>
                      <a:round/>
                      <a:headEnd type="none" w="sm" len="sm"/>
                      <a:tailEnd type="none" w="sm" len="sm"/>
                    </a:lnL>
                    <a:lnR w="9525" cap="flat" cmpd="sng">
                      <a:solidFill>
                        <a:srgbClr val="6699FF">
                          <a:alpha val="0"/>
                        </a:srgbClr>
                      </a:solidFill>
                      <a:prstDash val="solid"/>
                      <a:round/>
                      <a:headEnd type="none" w="sm" len="sm"/>
                      <a:tailEnd type="none" w="sm" len="sm"/>
                    </a:lnR>
                    <a:lnT w="9525" cap="flat" cmpd="sng">
                      <a:solidFill>
                        <a:srgbClr val="6699FF">
                          <a:alpha val="0"/>
                        </a:srgbClr>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0"/>
                  </a:ext>
                </a:extLst>
              </a:tr>
              <a:tr h="395725">
                <a:tc>
                  <a:txBody>
                    <a:bodyPr/>
                    <a:lstStyle/>
                    <a:p>
                      <a:pPr marL="0" lvl="0" indent="0" algn="r" rtl="0">
                        <a:spcBef>
                          <a:spcPts val="0"/>
                        </a:spcBef>
                        <a:spcAft>
                          <a:spcPts val="0"/>
                        </a:spcAft>
                        <a:buNone/>
                      </a:pPr>
                      <a:r>
                        <a:rPr lang="en" sz="1800" b="1">
                          <a:solidFill>
                            <a:srgbClr val="FFFFFF"/>
                          </a:solidFill>
                          <a:latin typeface="Hind"/>
                          <a:ea typeface="Hind"/>
                          <a:cs typeface="Hind"/>
                          <a:sym typeface="Hind"/>
                        </a:rPr>
                        <a:t>Nutella</a:t>
                      </a:r>
                      <a:endParaRPr sz="1800" b="1">
                        <a:solidFill>
                          <a:srgbClr val="FFFFFF"/>
                        </a:solidFill>
                        <a:latin typeface="Hind"/>
                        <a:ea typeface="Hind"/>
                        <a:cs typeface="Hind"/>
                        <a:sym typeface="Hind"/>
                      </a:endParaRPr>
                    </a:p>
                  </a:txBody>
                  <a:tcPr marL="91425" marR="91425" marT="68575" marB="68575" anchor="ctr">
                    <a:lnL w="9525" cap="flat" cmpd="sng">
                      <a:solidFill>
                        <a:srgbClr val="6699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rgbClr val="FFFFFF"/>
                          </a:solidFill>
                          <a:latin typeface="Hind"/>
                          <a:ea typeface="Hind"/>
                          <a:cs typeface="Hind"/>
                          <a:sym typeface="Hind"/>
                        </a:rPr>
                        <a:t>6.28</a:t>
                      </a:r>
                      <a:endParaRPr sz="1800" b="1">
                        <a:solidFill>
                          <a:srgbClr val="FFFFFF"/>
                        </a:solidFill>
                        <a:latin typeface="Hind"/>
                        <a:ea typeface="Hind"/>
                        <a:cs typeface="Hind"/>
                        <a:sym typeface="Hind"/>
                      </a:endParaRPr>
                    </a:p>
                  </a:txBody>
                  <a:tcPr marL="91425" marR="91425" marT="68575" marB="68575" anchor="ctr">
                    <a:lnL w="9525" cap="flat" cmpd="sng">
                      <a:solidFill>
                        <a:srgbClr val="0066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66FF">
                        <a:alpha val="22690"/>
                      </a:srgbClr>
                    </a:solidFill>
                  </a:tcPr>
                </a:tc>
                <a:tc>
                  <a:txBody>
                    <a:bodyPr/>
                    <a:lstStyle/>
                    <a:p>
                      <a:pPr marL="0" lvl="0" indent="0" algn="ctr" rtl="0">
                        <a:spcBef>
                          <a:spcPts val="0"/>
                        </a:spcBef>
                        <a:spcAft>
                          <a:spcPts val="0"/>
                        </a:spcAft>
                        <a:buNone/>
                      </a:pPr>
                      <a:r>
                        <a:rPr lang="en" sz="1800" b="1">
                          <a:solidFill>
                            <a:srgbClr val="FFFFFF"/>
                          </a:solidFill>
                          <a:latin typeface="Hind"/>
                          <a:ea typeface="Hind"/>
                          <a:cs typeface="Hind"/>
                          <a:sym typeface="Hind"/>
                        </a:rPr>
                        <a:t>0</a:t>
                      </a:r>
                      <a:endParaRPr sz="1800" b="1">
                        <a:solidFill>
                          <a:srgbClr val="FFFFFF"/>
                        </a:solidFill>
                        <a:latin typeface="Hind"/>
                        <a:ea typeface="Hind"/>
                        <a:cs typeface="Hind"/>
                        <a:sym typeface="Hind"/>
                      </a:endParaRPr>
                    </a:p>
                  </a:txBody>
                  <a:tcPr marL="91425" marR="91425" marT="68575" marB="68575" anchor="ctr">
                    <a:lnL w="9525" cap="flat" cmpd="sng">
                      <a:solidFill>
                        <a:srgbClr val="0066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66FF">
                        <a:alpha val="22690"/>
                      </a:srgbClr>
                    </a:solidFill>
                  </a:tcPr>
                </a:tc>
                <a:extLst>
                  <a:ext uri="{0D108BD9-81ED-4DB2-BD59-A6C34878D82A}">
                    <a16:rowId xmlns:a16="http://schemas.microsoft.com/office/drawing/2014/main" val="10001"/>
                  </a:ext>
                </a:extLst>
              </a:tr>
              <a:tr h="395725">
                <a:tc>
                  <a:txBody>
                    <a:bodyPr/>
                    <a:lstStyle/>
                    <a:p>
                      <a:pPr marL="0" lvl="0" indent="0" algn="l" rtl="0">
                        <a:spcBef>
                          <a:spcPts val="0"/>
                        </a:spcBef>
                        <a:spcAft>
                          <a:spcPts val="0"/>
                        </a:spcAft>
                        <a:buNone/>
                      </a:pPr>
                      <a:r>
                        <a:rPr lang="en" sz="1800" b="1">
                          <a:solidFill>
                            <a:srgbClr val="FFFFFF"/>
                          </a:solidFill>
                          <a:latin typeface="Hind"/>
                          <a:ea typeface="Hind"/>
                          <a:cs typeface="Hind"/>
                          <a:sym typeface="Hind"/>
                        </a:rPr>
                        <a:t>Nocciolata</a:t>
                      </a:r>
                      <a:endParaRPr sz="1800" b="1">
                        <a:solidFill>
                          <a:srgbClr val="FFFFFF"/>
                        </a:solidFill>
                        <a:latin typeface="Hind"/>
                        <a:ea typeface="Hind"/>
                        <a:cs typeface="Hind"/>
                        <a:sym typeface="Hind"/>
                      </a:endParaRPr>
                    </a:p>
                  </a:txBody>
                  <a:tcPr marL="91425" marR="91425" marT="68575" marB="68575" anchor="ctr">
                    <a:lnL w="9525" cap="flat" cmpd="sng">
                      <a:solidFill>
                        <a:srgbClr val="6699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1800" b="1">
                          <a:solidFill>
                            <a:srgbClr val="FFFFFF"/>
                          </a:solidFill>
                          <a:latin typeface="Hind"/>
                          <a:ea typeface="Hind"/>
                          <a:cs typeface="Hind"/>
                          <a:sym typeface="Hind"/>
                        </a:rPr>
                        <a:t>11.74</a:t>
                      </a:r>
                      <a:endParaRPr sz="1800" b="1">
                        <a:solidFill>
                          <a:srgbClr val="FFFFFF"/>
                        </a:solidFill>
                        <a:latin typeface="Hind"/>
                        <a:ea typeface="Hind"/>
                        <a:cs typeface="Hind"/>
                        <a:sym typeface="Hind"/>
                      </a:endParaRPr>
                    </a:p>
                  </a:txBody>
                  <a:tcPr marL="91425" marR="91425" marT="68575" marB="68575" anchor="ctr">
                    <a:lnL w="9525" cap="flat" cmpd="sng">
                      <a:solidFill>
                        <a:srgbClr val="0066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66FF">
                        <a:alpha val="22690"/>
                      </a:srgbClr>
                    </a:solidFill>
                  </a:tcPr>
                </a:tc>
                <a:tc>
                  <a:txBody>
                    <a:bodyPr/>
                    <a:lstStyle/>
                    <a:p>
                      <a:pPr marL="0" lvl="0" indent="0" algn="ctr" rtl="0">
                        <a:spcBef>
                          <a:spcPts val="0"/>
                        </a:spcBef>
                        <a:spcAft>
                          <a:spcPts val="0"/>
                        </a:spcAft>
                        <a:buNone/>
                      </a:pPr>
                      <a:r>
                        <a:rPr lang="en" sz="1800" b="1">
                          <a:solidFill>
                            <a:srgbClr val="FFFFFF"/>
                          </a:solidFill>
                          <a:latin typeface="Hind"/>
                          <a:ea typeface="Hind"/>
                          <a:cs typeface="Hind"/>
                          <a:sym typeface="Hind"/>
                        </a:rPr>
                        <a:t>3</a:t>
                      </a:r>
                      <a:endParaRPr sz="1800" b="1">
                        <a:solidFill>
                          <a:srgbClr val="FFFFFF"/>
                        </a:solidFill>
                        <a:latin typeface="Hind"/>
                        <a:ea typeface="Hind"/>
                        <a:cs typeface="Hind"/>
                        <a:sym typeface="Hind"/>
                      </a:endParaRPr>
                    </a:p>
                  </a:txBody>
                  <a:tcPr marL="91425" marR="91425" marT="68575" marB="68575" anchor="ctr">
                    <a:lnL w="9525" cap="flat" cmpd="sng">
                      <a:solidFill>
                        <a:srgbClr val="0066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66FF">
                        <a:alpha val="22690"/>
                      </a:srgbClr>
                    </a:solidFill>
                  </a:tcPr>
                </a:tc>
                <a:extLst>
                  <a:ext uri="{0D108BD9-81ED-4DB2-BD59-A6C34878D82A}">
                    <a16:rowId xmlns:a16="http://schemas.microsoft.com/office/drawing/2014/main" val="10002"/>
                  </a:ext>
                </a:extLst>
              </a:tr>
              <a:tr h="395725">
                <a:tc>
                  <a:txBody>
                    <a:bodyPr/>
                    <a:lstStyle/>
                    <a:p>
                      <a:pPr marL="0" lvl="0" indent="0" algn="l" rtl="0">
                        <a:spcBef>
                          <a:spcPts val="0"/>
                        </a:spcBef>
                        <a:spcAft>
                          <a:spcPts val="0"/>
                        </a:spcAft>
                        <a:buNone/>
                      </a:pPr>
                      <a:r>
                        <a:rPr lang="en" sz="1800" b="1">
                          <a:solidFill>
                            <a:srgbClr val="FFFFFF"/>
                          </a:solidFill>
                          <a:latin typeface="Hind"/>
                          <a:ea typeface="Hind"/>
                          <a:cs typeface="Hind"/>
                          <a:sym typeface="Hind"/>
                        </a:rPr>
                        <a:t>Jardin bio</a:t>
                      </a:r>
                      <a:endParaRPr sz="1800" b="1">
                        <a:solidFill>
                          <a:srgbClr val="FFFFFF"/>
                        </a:solidFill>
                        <a:latin typeface="Hind"/>
                        <a:ea typeface="Hind"/>
                        <a:cs typeface="Hind"/>
                        <a:sym typeface="Hind"/>
                      </a:endParaRPr>
                    </a:p>
                  </a:txBody>
                  <a:tcPr marL="91425" marR="91425" marT="68575" marB="68575" anchor="ctr">
                    <a:lnL w="9525" cap="flat" cmpd="sng">
                      <a:solidFill>
                        <a:srgbClr val="6699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1800" b="1">
                          <a:solidFill>
                            <a:srgbClr val="FFFFFF"/>
                          </a:solidFill>
                          <a:latin typeface="Hind"/>
                          <a:ea typeface="Hind"/>
                          <a:cs typeface="Hind"/>
                          <a:sym typeface="Hind"/>
                        </a:rPr>
                        <a:t>8.15</a:t>
                      </a:r>
                      <a:endParaRPr sz="1800" b="1">
                        <a:solidFill>
                          <a:srgbClr val="FFFFFF"/>
                        </a:solidFill>
                        <a:latin typeface="Hind"/>
                        <a:ea typeface="Hind"/>
                        <a:cs typeface="Hind"/>
                        <a:sym typeface="Hind"/>
                      </a:endParaRPr>
                    </a:p>
                  </a:txBody>
                  <a:tcPr marL="91425" marR="91425" marT="68575" marB="68575" anchor="ctr">
                    <a:lnL w="9525" cap="flat" cmpd="sng">
                      <a:solidFill>
                        <a:srgbClr val="0066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66FF">
                        <a:alpha val="22690"/>
                      </a:srgbClr>
                    </a:solidFill>
                  </a:tcPr>
                </a:tc>
                <a:tc>
                  <a:txBody>
                    <a:bodyPr/>
                    <a:lstStyle/>
                    <a:p>
                      <a:pPr marL="0" lvl="0" indent="0" algn="ctr" rtl="0">
                        <a:spcBef>
                          <a:spcPts val="0"/>
                        </a:spcBef>
                        <a:spcAft>
                          <a:spcPts val="0"/>
                        </a:spcAft>
                        <a:buNone/>
                      </a:pPr>
                      <a:r>
                        <a:rPr lang="en" sz="1800" b="1">
                          <a:solidFill>
                            <a:srgbClr val="FFFFFF"/>
                          </a:solidFill>
                          <a:latin typeface="Hind"/>
                          <a:ea typeface="Hind"/>
                          <a:cs typeface="Hind"/>
                          <a:sym typeface="Hind"/>
                        </a:rPr>
                        <a:t>2</a:t>
                      </a:r>
                      <a:endParaRPr sz="1800" b="1">
                        <a:solidFill>
                          <a:srgbClr val="FFFFFF"/>
                        </a:solidFill>
                        <a:latin typeface="Hind"/>
                        <a:ea typeface="Hind"/>
                        <a:cs typeface="Hind"/>
                        <a:sym typeface="Hind"/>
                      </a:endParaRPr>
                    </a:p>
                  </a:txBody>
                  <a:tcPr marL="91425" marR="91425" marT="68575" marB="68575" anchor="ctr">
                    <a:lnL w="9525" cap="flat" cmpd="sng">
                      <a:solidFill>
                        <a:srgbClr val="0066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66FF">
                        <a:alpha val="22690"/>
                      </a:srgbClr>
                    </a:solidFill>
                  </a:tcPr>
                </a:tc>
                <a:extLst>
                  <a:ext uri="{0D108BD9-81ED-4DB2-BD59-A6C34878D82A}">
                    <a16:rowId xmlns:a16="http://schemas.microsoft.com/office/drawing/2014/main" val="10003"/>
                  </a:ext>
                </a:extLst>
              </a:tr>
            </a:tbl>
          </a:graphicData>
        </a:graphic>
      </p:graphicFrame>
      <p:grpSp>
        <p:nvGrpSpPr>
          <p:cNvPr id="311" name="Google Shape;311;p24"/>
          <p:cNvGrpSpPr/>
          <p:nvPr/>
        </p:nvGrpSpPr>
        <p:grpSpPr>
          <a:xfrm>
            <a:off x="6788143" y="4251083"/>
            <a:ext cx="1042691" cy="710320"/>
            <a:chOff x="5255200" y="3006475"/>
            <a:chExt cx="511700" cy="378575"/>
          </a:xfrm>
        </p:grpSpPr>
        <p:sp>
          <p:nvSpPr>
            <p:cNvPr id="312" name="Google Shape;312;p24"/>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5"/>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319" name="Google Shape;319;p25"/>
          <p:cNvSpPr txBox="1">
            <a:spLocks noGrp="1"/>
          </p:cNvSpPr>
          <p:nvPr>
            <p:ph type="title"/>
          </p:nvPr>
        </p:nvSpPr>
        <p:spPr>
          <a:xfrm>
            <a:off x="8959169" y="1230450"/>
            <a:ext cx="28929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Ut</a:t>
            </a:r>
            <a:endParaRPr/>
          </a:p>
        </p:txBody>
      </p:sp>
      <p:sp>
        <p:nvSpPr>
          <p:cNvPr id="320" name="Google Shape;320;p25"/>
          <p:cNvSpPr/>
          <p:nvPr/>
        </p:nvSpPr>
        <p:spPr>
          <a:xfrm>
            <a:off x="3266100" y="0"/>
            <a:ext cx="5877900" cy="5143500"/>
          </a:xfrm>
          <a:prstGeom prst="rect">
            <a:avLst/>
          </a:prstGeom>
          <a:solidFill>
            <a:srgbClr val="1E1E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parse_csv_product</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char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nomFichier</a:t>
            </a:r>
            <a:r>
              <a:rPr lang="en" sz="1050">
                <a:solidFill>
                  <a:srgbClr val="D4D4D4"/>
                </a:solidFill>
                <a:highlight>
                  <a:srgbClr val="1E1E1E"/>
                </a:highlight>
                <a:latin typeface="Courier New"/>
                <a:ea typeface="Courier New"/>
                <a:cs typeface="Courier New"/>
                <a:sym typeface="Courier New"/>
              </a:rPr>
              <a:t>, Produit *</a:t>
            </a:r>
            <a:r>
              <a:rPr lang="en" sz="1050">
                <a:solidFill>
                  <a:srgbClr val="9CDCFE"/>
                </a:solidFill>
                <a:highlight>
                  <a:srgbClr val="1E1E1E"/>
                </a:highlight>
                <a:latin typeface="Courier New"/>
                <a:ea typeface="Courier New"/>
                <a:cs typeface="Courier New"/>
                <a:sym typeface="Courier New"/>
              </a:rPr>
              <a:t>listeProduits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FILE *fichier = </a:t>
            </a:r>
            <a:r>
              <a:rPr lang="en" sz="1050">
                <a:solidFill>
                  <a:srgbClr val="569CD6"/>
                </a:solidFill>
                <a:highlight>
                  <a:srgbClr val="1E1E1E"/>
                </a:highlight>
                <a:latin typeface="Courier New"/>
                <a:ea typeface="Courier New"/>
                <a:cs typeface="Courier New"/>
                <a:sym typeface="Courier New"/>
              </a:rPr>
              <a:t>NULL</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fichier = </a:t>
            </a:r>
            <a:r>
              <a:rPr lang="en" sz="1050">
                <a:solidFill>
                  <a:srgbClr val="DCDCAA"/>
                </a:solidFill>
                <a:highlight>
                  <a:srgbClr val="1E1E1E"/>
                </a:highlight>
                <a:latin typeface="Courier New"/>
                <a:ea typeface="Courier New"/>
                <a:cs typeface="Courier New"/>
                <a:sym typeface="Courier New"/>
              </a:rPr>
              <a:t>fopen</a:t>
            </a:r>
            <a:r>
              <a:rPr lang="en" sz="1050">
                <a:solidFill>
                  <a:srgbClr val="D4D4D4"/>
                </a:solidFill>
                <a:highlight>
                  <a:srgbClr val="1E1E1E"/>
                </a:highlight>
                <a:latin typeface="Courier New"/>
                <a:ea typeface="Courier New"/>
                <a:cs typeface="Courier New"/>
                <a:sym typeface="Courier New"/>
              </a:rPr>
              <a:t>(nomFichier, </a:t>
            </a:r>
            <a:r>
              <a:rPr lang="en" sz="1050">
                <a:solidFill>
                  <a:srgbClr val="CE9178"/>
                </a:solidFill>
                <a:highlight>
                  <a:srgbClr val="1E1E1E"/>
                </a:highlight>
                <a:latin typeface="Courier New"/>
                <a:ea typeface="Courier New"/>
                <a:cs typeface="Courier New"/>
                <a:sym typeface="Courier New"/>
              </a:rPr>
              <a:t>"r"</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if</a:t>
            </a:r>
            <a:r>
              <a:rPr lang="en" sz="1050">
                <a:solidFill>
                  <a:srgbClr val="D4D4D4"/>
                </a:solidFill>
                <a:highlight>
                  <a:srgbClr val="1E1E1E"/>
                </a:highlight>
                <a:latin typeface="Courier New"/>
                <a:ea typeface="Courier New"/>
                <a:cs typeface="Courier New"/>
                <a:sym typeface="Courier New"/>
              </a:rPr>
              <a:t> (fichier == </a:t>
            </a:r>
            <a:r>
              <a:rPr lang="en" sz="1050">
                <a:solidFill>
                  <a:srgbClr val="569CD6"/>
                </a:solidFill>
                <a:highlight>
                  <a:srgbClr val="1E1E1E"/>
                </a:highlight>
                <a:latin typeface="Courier New"/>
                <a:ea typeface="Courier New"/>
                <a:cs typeface="Courier New"/>
                <a:sym typeface="Courier New"/>
              </a:rPr>
              <a:t>NULL</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fprintf</a:t>
            </a:r>
            <a:r>
              <a:rPr lang="en" sz="1050">
                <a:solidFill>
                  <a:srgbClr val="D4D4D4"/>
                </a:solidFill>
                <a:highlight>
                  <a:srgbClr val="1E1E1E"/>
                </a:highlight>
                <a:latin typeface="Courier New"/>
                <a:ea typeface="Courier New"/>
                <a:cs typeface="Courier New"/>
                <a:sym typeface="Courier New"/>
              </a:rPr>
              <a:t>(stdout, </a:t>
            </a:r>
            <a:r>
              <a:rPr lang="en" sz="1050">
                <a:solidFill>
                  <a:srgbClr val="CE9178"/>
                </a:solidFill>
                <a:highlight>
                  <a:srgbClr val="1E1E1E"/>
                </a:highlight>
                <a:latin typeface="Courier New"/>
                <a:ea typeface="Courier New"/>
                <a:cs typeface="Courier New"/>
                <a:sym typeface="Courier New"/>
              </a:rPr>
              <a:t>"Fichier CSV non trouvé (%s)</a:t>
            </a:r>
            <a:r>
              <a:rPr lang="en" sz="1050">
                <a:solidFill>
                  <a:srgbClr val="D7BA7D"/>
                </a:solidFill>
                <a:highlight>
                  <a:srgbClr val="1E1E1E"/>
                </a:highlight>
                <a:latin typeface="Courier New"/>
                <a:ea typeface="Courier New"/>
                <a:cs typeface="Courier New"/>
                <a:sym typeface="Courier New"/>
              </a:rPr>
              <a:t>\n</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nomFichier);</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EXIT_FAILURE;</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fprintf</a:t>
            </a:r>
            <a:r>
              <a:rPr lang="en" sz="1050">
                <a:solidFill>
                  <a:srgbClr val="D4D4D4"/>
                </a:solidFill>
                <a:highlight>
                  <a:srgbClr val="1E1E1E"/>
                </a:highlight>
                <a:latin typeface="Courier New"/>
                <a:ea typeface="Courier New"/>
                <a:cs typeface="Courier New"/>
                <a:sym typeface="Courier New"/>
              </a:rPr>
              <a:t>(stdout, </a:t>
            </a:r>
            <a:r>
              <a:rPr lang="en" sz="1050">
                <a:solidFill>
                  <a:srgbClr val="CE9178"/>
                </a:solidFill>
                <a:highlight>
                  <a:srgbClr val="1E1E1E"/>
                </a:highlight>
                <a:latin typeface="Courier New"/>
                <a:ea typeface="Courier New"/>
                <a:cs typeface="Courier New"/>
                <a:sym typeface="Courier New"/>
              </a:rPr>
              <a:t>"Lecture de %s"</a:t>
            </a:r>
            <a:r>
              <a:rPr lang="en" sz="1050">
                <a:solidFill>
                  <a:srgbClr val="D4D4D4"/>
                </a:solidFill>
                <a:highlight>
                  <a:srgbClr val="1E1E1E"/>
                </a:highlight>
                <a:latin typeface="Courier New"/>
                <a:ea typeface="Courier New"/>
                <a:cs typeface="Courier New"/>
                <a:sym typeface="Courier New"/>
              </a:rPr>
              <a:t>, nomFichier);</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char</a:t>
            </a:r>
            <a:r>
              <a:rPr lang="en" sz="1050">
                <a:solidFill>
                  <a:srgbClr val="D4D4D4"/>
                </a:solidFill>
                <a:highlight>
                  <a:srgbClr val="1E1E1E"/>
                </a:highlight>
                <a:latin typeface="Courier New"/>
                <a:ea typeface="Courier New"/>
                <a:cs typeface="Courier New"/>
                <a:sym typeface="Courier New"/>
              </a:rPr>
              <a:t> *mot;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char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ligne</a:t>
            </a:r>
            <a:r>
              <a:rPr lang="en" sz="1050">
                <a:solidFill>
                  <a:srgbClr val="D4D4D4"/>
                </a:solidFill>
                <a:highlight>
                  <a:srgbClr val="1E1E1E"/>
                </a:highlight>
                <a:latin typeface="Courier New"/>
                <a:ea typeface="Courier New"/>
                <a:cs typeface="Courier New"/>
                <a:sym typeface="Courier New"/>
              </a:rPr>
              <a:t>[WORD_SIZE_MAX];</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 On retire la première ligne parce que c'est juste le nom des champs</a:t>
            </a:r>
            <a:endParaRPr sz="1050">
              <a:solidFill>
                <a:srgbClr val="6A9955"/>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fgets</a:t>
            </a:r>
            <a:r>
              <a:rPr lang="en" sz="1050">
                <a:solidFill>
                  <a:srgbClr val="D4D4D4"/>
                </a:solidFill>
                <a:highlight>
                  <a:srgbClr val="1E1E1E"/>
                </a:highlight>
                <a:latin typeface="Courier New"/>
                <a:ea typeface="Courier New"/>
                <a:cs typeface="Courier New"/>
                <a:sym typeface="Courier New"/>
              </a:rPr>
              <a:t>(ligne, </a:t>
            </a:r>
            <a:r>
              <a:rPr lang="en" sz="1050">
                <a:solidFill>
                  <a:srgbClr val="569CD6"/>
                </a:solidFill>
                <a:highlight>
                  <a:srgbClr val="1E1E1E"/>
                </a:highlight>
                <a:latin typeface="Courier New"/>
                <a:ea typeface="Courier New"/>
                <a:cs typeface="Courier New"/>
                <a:sym typeface="Courier New"/>
              </a:rPr>
              <a:t>sizeof</a:t>
            </a:r>
            <a:r>
              <a:rPr lang="en" sz="1050">
                <a:solidFill>
                  <a:srgbClr val="D4D4D4"/>
                </a:solidFill>
                <a:highlight>
                  <a:srgbClr val="1E1E1E"/>
                </a:highlight>
                <a:latin typeface="Courier New"/>
                <a:ea typeface="Courier New"/>
                <a:cs typeface="Courier New"/>
                <a:sym typeface="Courier New"/>
              </a:rPr>
              <a:t>(ligne), fichier);</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i =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a:p>
        </p:txBody>
      </p:sp>
      <p:sp>
        <p:nvSpPr>
          <p:cNvPr id="321" name="Google Shape;321;p25"/>
          <p:cNvSpPr/>
          <p:nvPr/>
        </p:nvSpPr>
        <p:spPr>
          <a:xfrm>
            <a:off x="0" y="0"/>
            <a:ext cx="3266100" cy="5143500"/>
          </a:xfrm>
          <a:prstGeom prst="rect">
            <a:avLst/>
          </a:prstGeom>
          <a:solidFill>
            <a:srgbClr val="1E1E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#define</a:t>
            </a:r>
            <a:r>
              <a:rPr lang="en" sz="1050">
                <a:solidFill>
                  <a:srgbClr val="569CD6"/>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WORD_SIZE_MAX</a:t>
            </a:r>
            <a:r>
              <a:rPr lang="en" sz="1050">
                <a:solidFill>
                  <a:srgbClr val="569CD6"/>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30</a:t>
            </a:r>
            <a:endParaRPr sz="1050">
              <a:solidFill>
                <a:srgbClr val="B5CEA8"/>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#define</a:t>
            </a:r>
            <a:r>
              <a:rPr lang="en" sz="1050">
                <a:solidFill>
                  <a:srgbClr val="569CD6"/>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CRITERE_PRIX</a:t>
            </a:r>
            <a:r>
              <a:rPr lang="en" sz="1050">
                <a:solidFill>
                  <a:srgbClr val="569CD6"/>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1</a:t>
            </a:r>
            <a:endParaRPr sz="1050">
              <a:solidFill>
                <a:srgbClr val="B5CEA8"/>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#define</a:t>
            </a:r>
            <a:r>
              <a:rPr lang="en" sz="1050">
                <a:solidFill>
                  <a:srgbClr val="569CD6"/>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CRITERE_LABEL</a:t>
            </a:r>
            <a:r>
              <a:rPr lang="en" sz="1050">
                <a:solidFill>
                  <a:srgbClr val="569CD6"/>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2</a:t>
            </a:r>
            <a:endParaRPr sz="1050">
              <a:solidFill>
                <a:srgbClr val="B5CEA8"/>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typedef</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struct</a:t>
            </a:r>
            <a:r>
              <a:rPr lang="en" sz="1050">
                <a:solidFill>
                  <a:srgbClr val="D4D4D4"/>
                </a:solidFill>
                <a:highlight>
                  <a:srgbClr val="1E1E1E"/>
                </a:highlight>
                <a:latin typeface="Courier New"/>
                <a:ea typeface="Courier New"/>
                <a:cs typeface="Courier New"/>
                <a:sym typeface="Courier New"/>
              </a:rPr>
              <a:t> Produit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char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marque</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32</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double</a:t>
            </a:r>
            <a:r>
              <a:rPr lang="en" sz="1050">
                <a:solidFill>
                  <a:srgbClr val="D4D4D4"/>
                </a:solidFill>
                <a:highlight>
                  <a:srgbClr val="1E1E1E"/>
                </a:highlight>
                <a:latin typeface="Courier New"/>
                <a:ea typeface="Courier New"/>
                <a:cs typeface="Courier New"/>
                <a:sym typeface="Courier New"/>
              </a:rPr>
              <a:t> prix;</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label;</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Produit;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6A9955"/>
                </a:solidFill>
                <a:highlight>
                  <a:srgbClr val="1E1E1E"/>
                </a:highlight>
                <a:latin typeface="Courier New"/>
                <a:ea typeface="Courier New"/>
                <a:cs typeface="Courier New"/>
                <a:sym typeface="Courier New"/>
              </a:rPr>
              <a:t>/**</a:t>
            </a:r>
            <a:endParaRPr sz="1050">
              <a:solidFill>
                <a:srgbClr val="6A9955"/>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6A9955"/>
                </a:solidFill>
                <a:highlight>
                  <a:srgbClr val="1E1E1E"/>
                </a:highlight>
                <a:latin typeface="Courier New"/>
                <a:ea typeface="Courier New"/>
                <a:cs typeface="Courier New"/>
                <a:sym typeface="Courier New"/>
              </a:rPr>
              <a:t>* Ouvre le fichier mis en paramètre "nomFichier" et ajoute les bons champs à</a:t>
            </a:r>
            <a:endParaRPr sz="1050">
              <a:solidFill>
                <a:srgbClr val="6A9955"/>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6A9955"/>
                </a:solidFill>
                <a:highlight>
                  <a:srgbClr val="1E1E1E"/>
                </a:highlight>
                <a:latin typeface="Courier New"/>
                <a:ea typeface="Courier New"/>
                <a:cs typeface="Courier New"/>
                <a:sym typeface="Courier New"/>
              </a:rPr>
              <a:t>* la liste de Produit vide mise en paramètre.</a:t>
            </a:r>
            <a:endParaRPr sz="1050">
              <a:solidFill>
                <a:srgbClr val="6A9955"/>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6A9955"/>
                </a:solidFill>
                <a:highlight>
                  <a:srgbClr val="1E1E1E"/>
                </a:highlight>
                <a:latin typeface="Courier New"/>
                <a:ea typeface="Courier New"/>
                <a:cs typeface="Courier New"/>
                <a:sym typeface="Courier New"/>
              </a:rPr>
              <a:t>*/</a:t>
            </a:r>
            <a:endParaRPr sz="1050">
              <a:solidFill>
                <a:srgbClr val="6A9955"/>
              </a:solidFill>
              <a:highlight>
                <a:srgbClr val="1E1E1E"/>
              </a:highlight>
              <a:latin typeface="Courier New"/>
              <a:ea typeface="Courier New"/>
              <a:cs typeface="Courier New"/>
              <a:sym typeface="Courier New"/>
            </a:endParaRPr>
          </a:p>
        </p:txBody>
      </p:sp>
      <p:sp>
        <p:nvSpPr>
          <p:cNvPr id="322" name="Google Shape;322;p25"/>
          <p:cNvSpPr/>
          <p:nvPr/>
        </p:nvSpPr>
        <p:spPr>
          <a:xfrm>
            <a:off x="14025" y="1199150"/>
            <a:ext cx="2256300" cy="16677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5"/>
          <p:cNvSpPr txBox="1"/>
          <p:nvPr/>
        </p:nvSpPr>
        <p:spPr>
          <a:xfrm>
            <a:off x="2270325" y="1801775"/>
            <a:ext cx="1177800" cy="33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Hind"/>
                <a:ea typeface="Hind"/>
                <a:cs typeface="Hind"/>
                <a:sym typeface="Hind"/>
              </a:rPr>
              <a:t>Structure produit</a:t>
            </a:r>
            <a:endParaRPr>
              <a:solidFill>
                <a:srgbClr val="FFFFFF"/>
              </a:solidFill>
              <a:latin typeface="Hind"/>
              <a:ea typeface="Hind"/>
              <a:cs typeface="Hind"/>
              <a:sym typeface="Hin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329" name="Google Shape;329;p26"/>
          <p:cNvSpPr txBox="1">
            <a:spLocks noGrp="1"/>
          </p:cNvSpPr>
          <p:nvPr>
            <p:ph type="title"/>
          </p:nvPr>
        </p:nvSpPr>
        <p:spPr>
          <a:xfrm>
            <a:off x="8959169" y="1230450"/>
            <a:ext cx="28929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Ut</a:t>
            </a:r>
            <a:endParaRPr/>
          </a:p>
        </p:txBody>
      </p:sp>
      <p:sp>
        <p:nvSpPr>
          <p:cNvPr id="330" name="Google Shape;330;p26"/>
          <p:cNvSpPr/>
          <p:nvPr/>
        </p:nvSpPr>
        <p:spPr>
          <a:xfrm>
            <a:off x="0" y="0"/>
            <a:ext cx="4578900" cy="5143500"/>
          </a:xfrm>
          <a:prstGeom prst="rect">
            <a:avLst/>
          </a:prstGeom>
          <a:solidFill>
            <a:srgbClr val="1E1E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35714"/>
              </a:lnSpc>
              <a:spcBef>
                <a:spcPts val="0"/>
              </a:spcBef>
              <a:spcAft>
                <a:spcPts val="0"/>
              </a:spcAft>
              <a:buNone/>
            </a:pPr>
            <a:endParaRPr sz="1050">
              <a:solidFill>
                <a:srgbClr val="C586C0"/>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C586C0"/>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while</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fgets</a:t>
            </a:r>
            <a:r>
              <a:rPr lang="en" sz="1050">
                <a:solidFill>
                  <a:srgbClr val="D4D4D4"/>
                </a:solidFill>
                <a:highlight>
                  <a:srgbClr val="1E1E1E"/>
                </a:highlight>
                <a:latin typeface="Courier New"/>
                <a:ea typeface="Courier New"/>
                <a:cs typeface="Courier New"/>
                <a:sym typeface="Courier New"/>
              </a:rPr>
              <a:t>(ligne, </a:t>
            </a:r>
            <a:r>
              <a:rPr lang="en" sz="1050">
                <a:solidFill>
                  <a:srgbClr val="569CD6"/>
                </a:solidFill>
                <a:highlight>
                  <a:srgbClr val="1E1E1E"/>
                </a:highlight>
                <a:latin typeface="Courier New"/>
                <a:ea typeface="Courier New"/>
                <a:cs typeface="Courier New"/>
                <a:sym typeface="Courier New"/>
              </a:rPr>
              <a:t>sizeof</a:t>
            </a:r>
            <a:r>
              <a:rPr lang="en" sz="1050">
                <a:solidFill>
                  <a:srgbClr val="D4D4D4"/>
                </a:solidFill>
                <a:highlight>
                  <a:srgbClr val="1E1E1E"/>
                </a:highlight>
                <a:latin typeface="Courier New"/>
                <a:ea typeface="Courier New"/>
                <a:cs typeface="Courier New"/>
                <a:sym typeface="Courier New"/>
              </a:rPr>
              <a:t>(ligne), fichier) != </a:t>
            </a:r>
            <a:r>
              <a:rPr lang="en" sz="1050">
                <a:solidFill>
                  <a:srgbClr val="569CD6"/>
                </a:solidFill>
                <a:highlight>
                  <a:srgbClr val="1E1E1E"/>
                </a:highlight>
                <a:latin typeface="Courier New"/>
                <a:ea typeface="Courier New"/>
                <a:cs typeface="Courier New"/>
                <a:sym typeface="Courier New"/>
              </a:rPr>
              <a:t>NULL</a:t>
            </a:r>
            <a:r>
              <a:rPr lang="en" sz="1050">
                <a:solidFill>
                  <a:srgbClr val="D4D4D4"/>
                </a:solidFill>
                <a:highlight>
                  <a:srgbClr val="1E1E1E"/>
                </a:highlight>
                <a:latin typeface="Courier New"/>
                <a:ea typeface="Courier New"/>
                <a:cs typeface="Courier New"/>
                <a:sym typeface="Courier New"/>
              </a:rPr>
              <a:t> &amp;&amp; !</a:t>
            </a:r>
            <a:r>
              <a:rPr lang="en" sz="1050">
                <a:solidFill>
                  <a:srgbClr val="DCDCAA"/>
                </a:solidFill>
                <a:highlight>
                  <a:srgbClr val="1E1E1E"/>
                </a:highlight>
                <a:latin typeface="Courier New"/>
                <a:ea typeface="Courier New"/>
                <a:cs typeface="Courier New"/>
                <a:sym typeface="Courier New"/>
              </a:rPr>
              <a:t>feof</a:t>
            </a:r>
            <a:r>
              <a:rPr lang="en" sz="1050">
                <a:solidFill>
                  <a:srgbClr val="D4D4D4"/>
                </a:solidFill>
                <a:highlight>
                  <a:srgbClr val="1E1E1E"/>
                </a:highlight>
                <a:latin typeface="Courier New"/>
                <a:ea typeface="Courier New"/>
                <a:cs typeface="Courier New"/>
                <a:sym typeface="Courier New"/>
              </a:rPr>
              <a:t>(fichier))</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 On stocke dans chaque champ du tableau prod la valeur correspondante</a:t>
            </a:r>
            <a:endParaRPr sz="1050">
              <a:solidFill>
                <a:srgbClr val="6A9955"/>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char</a:t>
            </a:r>
            <a:r>
              <a:rPr lang="en" sz="1050">
                <a:solidFill>
                  <a:srgbClr val="D4D4D4"/>
                </a:solidFill>
                <a:highlight>
                  <a:srgbClr val="1E1E1E"/>
                </a:highlight>
                <a:latin typeface="Courier New"/>
                <a:ea typeface="Courier New"/>
                <a:cs typeface="Courier New"/>
                <a:sym typeface="Courier New"/>
              </a:rPr>
              <a:t> *token = </a:t>
            </a:r>
            <a:r>
              <a:rPr lang="en" sz="1050">
                <a:solidFill>
                  <a:srgbClr val="DCDCAA"/>
                </a:solidFill>
                <a:highlight>
                  <a:srgbClr val="1E1E1E"/>
                </a:highlight>
                <a:latin typeface="Courier New"/>
                <a:ea typeface="Courier New"/>
                <a:cs typeface="Courier New"/>
                <a:sym typeface="Courier New"/>
              </a:rPr>
              <a:t>strtok</a:t>
            </a:r>
            <a:r>
              <a:rPr lang="en" sz="1050">
                <a:solidFill>
                  <a:srgbClr val="D4D4D4"/>
                </a:solidFill>
                <a:highlight>
                  <a:srgbClr val="1E1E1E"/>
                </a:highlight>
                <a:latin typeface="Courier New"/>
                <a:ea typeface="Courier New"/>
                <a:cs typeface="Courier New"/>
                <a:sym typeface="Courier New"/>
              </a:rPr>
              <a:t>(ligne, </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strcpy</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listeProduits</a:t>
            </a:r>
            <a:r>
              <a:rPr lang="en" sz="1050">
                <a:solidFill>
                  <a:srgbClr val="D4D4D4"/>
                </a:solidFill>
                <a:highlight>
                  <a:srgbClr val="1E1E1E"/>
                </a:highlight>
                <a:latin typeface="Courier New"/>
                <a:ea typeface="Courier New"/>
                <a:cs typeface="Courier New"/>
                <a:sym typeface="Courier New"/>
              </a:rPr>
              <a:t>[i].</a:t>
            </a:r>
            <a:r>
              <a:rPr lang="en" sz="1050">
                <a:solidFill>
                  <a:srgbClr val="9CDCFE"/>
                </a:solidFill>
                <a:highlight>
                  <a:srgbClr val="1E1E1E"/>
                </a:highlight>
                <a:latin typeface="Courier New"/>
                <a:ea typeface="Courier New"/>
                <a:cs typeface="Courier New"/>
                <a:sym typeface="Courier New"/>
              </a:rPr>
              <a:t>marque</a:t>
            </a:r>
            <a:r>
              <a:rPr lang="en" sz="1050">
                <a:solidFill>
                  <a:srgbClr val="D4D4D4"/>
                </a:solidFill>
                <a:highlight>
                  <a:srgbClr val="1E1E1E"/>
                </a:highlight>
                <a:latin typeface="Courier New"/>
                <a:ea typeface="Courier New"/>
                <a:cs typeface="Courier New"/>
                <a:sym typeface="Courier New"/>
              </a:rPr>
              <a:t>, token);</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token = </a:t>
            </a:r>
            <a:r>
              <a:rPr lang="en" sz="1050">
                <a:solidFill>
                  <a:srgbClr val="DCDCAA"/>
                </a:solidFill>
                <a:highlight>
                  <a:srgbClr val="1E1E1E"/>
                </a:highlight>
                <a:latin typeface="Courier New"/>
                <a:ea typeface="Courier New"/>
                <a:cs typeface="Courier New"/>
                <a:sym typeface="Courier New"/>
              </a:rPr>
              <a:t>strtok</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NULL</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listeProduits</a:t>
            </a:r>
            <a:r>
              <a:rPr lang="en" sz="1050">
                <a:solidFill>
                  <a:srgbClr val="D4D4D4"/>
                </a:solidFill>
                <a:highlight>
                  <a:srgbClr val="1E1E1E"/>
                </a:highlight>
                <a:latin typeface="Courier New"/>
                <a:ea typeface="Courier New"/>
                <a:cs typeface="Courier New"/>
                <a:sym typeface="Courier New"/>
              </a:rPr>
              <a:t>[i].</a:t>
            </a:r>
            <a:r>
              <a:rPr lang="en" sz="1050">
                <a:solidFill>
                  <a:srgbClr val="9CDCFE"/>
                </a:solidFill>
                <a:highlight>
                  <a:srgbClr val="1E1E1E"/>
                </a:highlight>
                <a:latin typeface="Courier New"/>
                <a:ea typeface="Courier New"/>
                <a:cs typeface="Courier New"/>
                <a:sym typeface="Courier New"/>
              </a:rPr>
              <a:t>prix</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strtod</a:t>
            </a:r>
            <a:r>
              <a:rPr lang="en" sz="1050">
                <a:solidFill>
                  <a:srgbClr val="D4D4D4"/>
                </a:solidFill>
                <a:highlight>
                  <a:srgbClr val="1E1E1E"/>
                </a:highlight>
                <a:latin typeface="Courier New"/>
                <a:ea typeface="Courier New"/>
                <a:cs typeface="Courier New"/>
                <a:sym typeface="Courier New"/>
              </a:rPr>
              <a:t>(token, </a:t>
            </a:r>
            <a:r>
              <a:rPr lang="en" sz="1050">
                <a:solidFill>
                  <a:srgbClr val="569CD6"/>
                </a:solidFill>
                <a:highlight>
                  <a:srgbClr val="1E1E1E"/>
                </a:highlight>
                <a:latin typeface="Courier New"/>
                <a:ea typeface="Courier New"/>
                <a:cs typeface="Courier New"/>
                <a:sym typeface="Courier New"/>
              </a:rPr>
              <a:t>NULL</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token = </a:t>
            </a:r>
            <a:r>
              <a:rPr lang="en" sz="1050">
                <a:solidFill>
                  <a:srgbClr val="DCDCAA"/>
                </a:solidFill>
                <a:highlight>
                  <a:srgbClr val="1E1E1E"/>
                </a:highlight>
                <a:latin typeface="Courier New"/>
                <a:ea typeface="Courier New"/>
                <a:cs typeface="Courier New"/>
                <a:sym typeface="Courier New"/>
              </a:rPr>
              <a:t>strtok</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NULL</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listeProduits</a:t>
            </a:r>
            <a:r>
              <a:rPr lang="en" sz="1050">
                <a:solidFill>
                  <a:srgbClr val="D4D4D4"/>
                </a:solidFill>
                <a:highlight>
                  <a:srgbClr val="1E1E1E"/>
                </a:highlight>
                <a:latin typeface="Courier New"/>
                <a:ea typeface="Courier New"/>
                <a:cs typeface="Courier New"/>
                <a:sym typeface="Courier New"/>
              </a:rPr>
              <a:t>[i].</a:t>
            </a:r>
            <a:r>
              <a:rPr lang="en" sz="1050">
                <a:solidFill>
                  <a:srgbClr val="9CDCFE"/>
                </a:solidFill>
                <a:highlight>
                  <a:srgbClr val="1E1E1E"/>
                </a:highlight>
                <a:latin typeface="Courier New"/>
                <a:ea typeface="Courier New"/>
                <a:cs typeface="Courier New"/>
                <a:sym typeface="Courier New"/>
              </a:rPr>
              <a:t>label</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strtol</a:t>
            </a:r>
            <a:r>
              <a:rPr lang="en" sz="1050">
                <a:solidFill>
                  <a:srgbClr val="D4D4D4"/>
                </a:solidFill>
                <a:highlight>
                  <a:srgbClr val="1E1E1E"/>
                </a:highlight>
                <a:latin typeface="Courier New"/>
                <a:ea typeface="Courier New"/>
                <a:cs typeface="Courier New"/>
                <a:sym typeface="Courier New"/>
              </a:rPr>
              <a:t>(token, </a:t>
            </a:r>
            <a:r>
              <a:rPr lang="en" sz="1050">
                <a:solidFill>
                  <a:srgbClr val="569CD6"/>
                </a:solidFill>
                <a:highlight>
                  <a:srgbClr val="1E1E1E"/>
                </a:highlight>
                <a:latin typeface="Courier New"/>
                <a:ea typeface="Courier New"/>
                <a:cs typeface="Courier New"/>
                <a:sym typeface="Courier New"/>
              </a:rPr>
              <a:t>NULL</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10</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i++;</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i;</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6A9955"/>
              </a:solidFill>
              <a:highlight>
                <a:srgbClr val="1E1E1E"/>
              </a:highlight>
              <a:latin typeface="Courier New"/>
              <a:ea typeface="Courier New"/>
              <a:cs typeface="Courier New"/>
              <a:sym typeface="Courier New"/>
            </a:endParaRPr>
          </a:p>
        </p:txBody>
      </p:sp>
      <p:sp>
        <p:nvSpPr>
          <p:cNvPr id="331" name="Google Shape;331;p26"/>
          <p:cNvSpPr/>
          <p:nvPr/>
        </p:nvSpPr>
        <p:spPr>
          <a:xfrm>
            <a:off x="4578900" y="0"/>
            <a:ext cx="4578900" cy="5143500"/>
          </a:xfrm>
          <a:prstGeom prst="rect">
            <a:avLst/>
          </a:prstGeom>
          <a:solidFill>
            <a:srgbClr val="1E1E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void</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print_produit</a:t>
            </a:r>
            <a:r>
              <a:rPr lang="en" sz="1050">
                <a:solidFill>
                  <a:srgbClr val="D4D4D4"/>
                </a:solidFill>
                <a:highlight>
                  <a:srgbClr val="1E1E1E"/>
                </a:highlight>
                <a:latin typeface="Courier New"/>
                <a:ea typeface="Courier New"/>
                <a:cs typeface="Courier New"/>
                <a:sym typeface="Courier New"/>
              </a:rPr>
              <a:t>(Produit </a:t>
            </a:r>
            <a:r>
              <a:rPr lang="en" sz="1050">
                <a:solidFill>
                  <a:srgbClr val="9CDCFE"/>
                </a:solidFill>
                <a:highlight>
                  <a:srgbClr val="1E1E1E"/>
                </a:highlight>
                <a:latin typeface="Courier New"/>
                <a:ea typeface="Courier New"/>
                <a:cs typeface="Courier New"/>
                <a:sym typeface="Courier New"/>
              </a:rPr>
              <a:t>produit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fprintf</a:t>
            </a:r>
            <a:r>
              <a:rPr lang="en" sz="1050">
                <a:solidFill>
                  <a:srgbClr val="D4D4D4"/>
                </a:solidFill>
                <a:highlight>
                  <a:srgbClr val="1E1E1E"/>
                </a:highlight>
                <a:latin typeface="Courier New"/>
                <a:ea typeface="Courier New"/>
                <a:cs typeface="Courier New"/>
                <a:sym typeface="Courier New"/>
              </a:rPr>
              <a:t>(stdout, </a:t>
            </a:r>
            <a:r>
              <a:rPr lang="en" sz="1050">
                <a:solidFill>
                  <a:srgbClr val="CE9178"/>
                </a:solidFill>
                <a:highlight>
                  <a:srgbClr val="1E1E1E"/>
                </a:highlight>
                <a:latin typeface="Courier New"/>
                <a:ea typeface="Courier New"/>
                <a:cs typeface="Courier New"/>
                <a:sym typeface="Courier New"/>
              </a:rPr>
              <a:t>"%s</a:t>
            </a:r>
            <a:r>
              <a:rPr lang="en" sz="1050">
                <a:solidFill>
                  <a:srgbClr val="D7BA7D"/>
                </a:solidFill>
                <a:highlight>
                  <a:srgbClr val="1E1E1E"/>
                </a:highlight>
                <a:latin typeface="Courier New"/>
                <a:ea typeface="Courier New"/>
                <a:cs typeface="Courier New"/>
                <a:sym typeface="Courier New"/>
              </a:rPr>
              <a:t>\t</a:t>
            </a:r>
            <a:r>
              <a:rPr lang="en" sz="1050">
                <a:solidFill>
                  <a:srgbClr val="CE9178"/>
                </a:solidFill>
                <a:highlight>
                  <a:srgbClr val="1E1E1E"/>
                </a:highlight>
                <a:latin typeface="Courier New"/>
                <a:ea typeface="Courier New"/>
                <a:cs typeface="Courier New"/>
                <a:sym typeface="Courier New"/>
              </a:rPr>
              <a:t>%0.2f€</a:t>
            </a:r>
            <a:r>
              <a:rPr lang="en" sz="1050">
                <a:solidFill>
                  <a:srgbClr val="D7BA7D"/>
                </a:solidFill>
                <a:highlight>
                  <a:srgbClr val="1E1E1E"/>
                </a:highlight>
                <a:latin typeface="Courier New"/>
                <a:ea typeface="Courier New"/>
                <a:cs typeface="Courier New"/>
                <a:sym typeface="Courier New"/>
              </a:rPr>
              <a:t>\t</a:t>
            </a:r>
            <a:r>
              <a:rPr lang="en" sz="1050">
                <a:solidFill>
                  <a:srgbClr val="CE9178"/>
                </a:solidFill>
                <a:highlight>
                  <a:srgbClr val="1E1E1E"/>
                </a:highlight>
                <a:latin typeface="Courier New"/>
                <a:ea typeface="Courier New"/>
                <a:cs typeface="Courier New"/>
                <a:sym typeface="Courier New"/>
              </a:rPr>
              <a:t>%d</a:t>
            </a:r>
            <a:r>
              <a:rPr lang="en" sz="1050">
                <a:solidFill>
                  <a:srgbClr val="D7BA7D"/>
                </a:solidFill>
                <a:highlight>
                  <a:srgbClr val="1E1E1E"/>
                </a:highlight>
                <a:latin typeface="Courier New"/>
                <a:ea typeface="Courier New"/>
                <a:cs typeface="Courier New"/>
                <a:sym typeface="Courier New"/>
              </a:rPr>
              <a:t>\n</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produit</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marque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produit</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prix</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produit</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label</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void</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print_liste_produits</a:t>
            </a:r>
            <a:r>
              <a:rPr lang="en" sz="1050">
                <a:solidFill>
                  <a:srgbClr val="D4D4D4"/>
                </a:solidFill>
                <a:highlight>
                  <a:srgbClr val="1E1E1E"/>
                </a:highlight>
                <a:latin typeface="Courier New"/>
                <a:ea typeface="Courier New"/>
                <a:cs typeface="Courier New"/>
                <a:sym typeface="Courier New"/>
              </a:rPr>
              <a:t>(Produit *</a:t>
            </a:r>
            <a:r>
              <a:rPr lang="en" sz="1050">
                <a:solidFill>
                  <a:srgbClr val="9CDCFE"/>
                </a:solidFill>
                <a:highlight>
                  <a:srgbClr val="1E1E1E"/>
                </a:highlight>
                <a:latin typeface="Courier New"/>
                <a:ea typeface="Courier New"/>
                <a:cs typeface="Courier New"/>
                <a:sym typeface="Courier New"/>
              </a:rPr>
              <a:t>produits</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nbProduits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i =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i &lt; nbProduits; i++)</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print_produit</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produits</a:t>
            </a:r>
            <a:r>
              <a:rPr lang="en" sz="1050">
                <a:solidFill>
                  <a:srgbClr val="D4D4D4"/>
                </a:solidFill>
                <a:highlight>
                  <a:srgbClr val="1E1E1E"/>
                </a:highlight>
                <a:latin typeface="Courier New"/>
                <a:ea typeface="Courier New"/>
                <a:cs typeface="Courier New"/>
                <a:sym typeface="Courier New"/>
              </a:rPr>
              <a:t>[i]);</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6A9955"/>
              </a:solidFill>
              <a:highlight>
                <a:srgbClr val="1E1E1E"/>
              </a:highlight>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7"/>
          <p:cNvSpPr txBox="1">
            <a:spLocks noGrp="1"/>
          </p:cNvSpPr>
          <p:nvPr>
            <p:ph type="title"/>
          </p:nvPr>
        </p:nvSpPr>
        <p:spPr>
          <a:xfrm>
            <a:off x="1067088" y="630150"/>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Qu’est ce qu’un fichier csv ?</a:t>
            </a:r>
            <a:endParaRPr/>
          </a:p>
        </p:txBody>
      </p:sp>
      <p:sp>
        <p:nvSpPr>
          <p:cNvPr id="337" name="Google Shape;337;p27"/>
          <p:cNvSpPr txBox="1">
            <a:spLocks noGrp="1"/>
          </p:cNvSpPr>
          <p:nvPr>
            <p:ph type="body" idx="1"/>
          </p:nvPr>
        </p:nvSpPr>
        <p:spPr>
          <a:xfrm>
            <a:off x="1067100" y="1326963"/>
            <a:ext cx="4255500" cy="1856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Le fichier csv</a:t>
            </a:r>
            <a:r>
              <a:rPr lang="en"/>
              <a:t> est un format texte </a:t>
            </a:r>
            <a:endParaRPr/>
          </a:p>
          <a:p>
            <a:pPr marL="0" lvl="0" indent="0" algn="l" rtl="0">
              <a:spcBef>
                <a:spcPts val="600"/>
              </a:spcBef>
              <a:spcAft>
                <a:spcPts val="0"/>
              </a:spcAft>
              <a:buNone/>
            </a:pPr>
            <a:r>
              <a:rPr lang="en"/>
              <a:t>=&gt; Pour représenter les données d'un tableau sous forme de valeurs séparées par des virgules</a:t>
            </a:r>
            <a:endParaRPr/>
          </a:p>
          <a:p>
            <a:pPr marL="0" lvl="0" indent="0" algn="l" rtl="0">
              <a:spcBef>
                <a:spcPts val="600"/>
              </a:spcBef>
              <a:spcAft>
                <a:spcPts val="0"/>
              </a:spcAft>
              <a:buNone/>
            </a:pPr>
            <a:r>
              <a:rPr lang="en"/>
              <a:t>=&gt; Passage d’un tableau excel dans un programme en C</a:t>
            </a:r>
            <a:endParaRPr/>
          </a:p>
        </p:txBody>
      </p:sp>
      <p:sp>
        <p:nvSpPr>
          <p:cNvPr id="338" name="Google Shape;338;p27"/>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339" name="Google Shape;339;p27"/>
          <p:cNvPicPr preferRelativeResize="0"/>
          <p:nvPr/>
        </p:nvPicPr>
        <p:blipFill>
          <a:blip r:embed="rId3">
            <a:alphaModFix/>
          </a:blip>
          <a:stretch>
            <a:fillRect/>
          </a:stretch>
        </p:blipFill>
        <p:spPr>
          <a:xfrm>
            <a:off x="824000" y="3412023"/>
            <a:ext cx="2551175" cy="1188975"/>
          </a:xfrm>
          <a:prstGeom prst="rect">
            <a:avLst/>
          </a:prstGeom>
          <a:noFill/>
          <a:ln>
            <a:noFill/>
          </a:ln>
        </p:spPr>
      </p:pic>
      <p:pic>
        <p:nvPicPr>
          <p:cNvPr id="340" name="Google Shape;340;p27"/>
          <p:cNvPicPr preferRelativeResize="0"/>
          <p:nvPr/>
        </p:nvPicPr>
        <p:blipFill rotWithShape="1">
          <a:blip r:embed="rId4">
            <a:alphaModFix/>
          </a:blip>
          <a:srcRect l="3150" t="2714" r="3921"/>
          <a:stretch/>
        </p:blipFill>
        <p:spPr>
          <a:xfrm>
            <a:off x="4728600" y="3412025"/>
            <a:ext cx="1250725" cy="1156675"/>
          </a:xfrm>
          <a:prstGeom prst="rect">
            <a:avLst/>
          </a:prstGeom>
          <a:noFill/>
          <a:ln>
            <a:noFill/>
          </a:ln>
        </p:spPr>
      </p:pic>
      <p:cxnSp>
        <p:nvCxnSpPr>
          <p:cNvPr id="341" name="Google Shape;341;p27"/>
          <p:cNvCxnSpPr/>
          <p:nvPr/>
        </p:nvCxnSpPr>
        <p:spPr>
          <a:xfrm>
            <a:off x="3500488" y="3986613"/>
            <a:ext cx="1102800" cy="7500"/>
          </a:xfrm>
          <a:prstGeom prst="straightConnector1">
            <a:avLst/>
          </a:prstGeom>
          <a:noFill/>
          <a:ln w="9525" cap="flat" cmpd="sng">
            <a:solidFill>
              <a:schemeClr val="dk2"/>
            </a:solidFill>
            <a:prstDash val="solid"/>
            <a:round/>
            <a:headEnd type="none" w="med" len="med"/>
            <a:tailEnd type="triangle" w="med" len="med"/>
          </a:ln>
        </p:spPr>
      </p:cxnSp>
      <p:grpSp>
        <p:nvGrpSpPr>
          <p:cNvPr id="342" name="Google Shape;342;p27"/>
          <p:cNvGrpSpPr/>
          <p:nvPr/>
        </p:nvGrpSpPr>
        <p:grpSpPr>
          <a:xfrm>
            <a:off x="6453781" y="1142509"/>
            <a:ext cx="832650" cy="865589"/>
            <a:chOff x="4636075" y="261925"/>
            <a:chExt cx="401800" cy="475050"/>
          </a:xfrm>
        </p:grpSpPr>
        <p:sp>
          <p:nvSpPr>
            <p:cNvPr id="343" name="Google Shape;343;p27"/>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7"/>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7"/>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7"/>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8"/>
          <p:cNvSpPr txBox="1">
            <a:spLocks noGrp="1"/>
          </p:cNvSpPr>
          <p:nvPr>
            <p:ph type="title"/>
          </p:nvPr>
        </p:nvSpPr>
        <p:spPr>
          <a:xfrm>
            <a:off x="1086288" y="442675"/>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Fonctionnement du tableau csv</a:t>
            </a:r>
            <a:endParaRPr/>
          </a:p>
        </p:txBody>
      </p:sp>
      <p:graphicFrame>
        <p:nvGraphicFramePr>
          <p:cNvPr id="352" name="Google Shape;352;p28"/>
          <p:cNvGraphicFramePr/>
          <p:nvPr/>
        </p:nvGraphicFramePr>
        <p:xfrm>
          <a:off x="1086300" y="1279706"/>
          <a:ext cx="3000000" cy="3000000"/>
        </p:xfrm>
        <a:graphic>
          <a:graphicData uri="http://schemas.openxmlformats.org/drawingml/2006/table">
            <a:tbl>
              <a:tblPr>
                <a:noFill/>
                <a:tableStyleId>{E50AAF93-ACF8-407D-9A08-25F249DDC650}</a:tableStyleId>
              </a:tblPr>
              <a:tblGrid>
                <a:gridCol w="1571525">
                  <a:extLst>
                    <a:ext uri="{9D8B030D-6E8A-4147-A177-3AD203B41FA5}">
                      <a16:colId xmlns:a16="http://schemas.microsoft.com/office/drawing/2014/main" val="20000"/>
                    </a:ext>
                  </a:extLst>
                </a:gridCol>
                <a:gridCol w="1571525">
                  <a:extLst>
                    <a:ext uri="{9D8B030D-6E8A-4147-A177-3AD203B41FA5}">
                      <a16:colId xmlns:a16="http://schemas.microsoft.com/office/drawing/2014/main" val="20001"/>
                    </a:ext>
                  </a:extLst>
                </a:gridCol>
                <a:gridCol w="1571525">
                  <a:extLst>
                    <a:ext uri="{9D8B030D-6E8A-4147-A177-3AD203B41FA5}">
                      <a16:colId xmlns:a16="http://schemas.microsoft.com/office/drawing/2014/main" val="20002"/>
                    </a:ext>
                  </a:extLst>
                </a:gridCol>
              </a:tblGrid>
              <a:tr h="479475">
                <a:tc>
                  <a:txBody>
                    <a:bodyPr/>
                    <a:lstStyle/>
                    <a:p>
                      <a:pPr marL="0" lvl="0" indent="0" algn="ctr" rtl="0">
                        <a:spcBef>
                          <a:spcPts val="0"/>
                        </a:spcBef>
                        <a:spcAft>
                          <a:spcPts val="0"/>
                        </a:spcAft>
                        <a:buNone/>
                      </a:pPr>
                      <a:r>
                        <a:rPr lang="en" sz="1800" b="1">
                          <a:solidFill>
                            <a:srgbClr val="FFFFFF"/>
                          </a:solidFill>
                          <a:latin typeface="Hind"/>
                          <a:ea typeface="Hind"/>
                          <a:cs typeface="Hind"/>
                          <a:sym typeface="Hind"/>
                        </a:rPr>
                        <a:t>Marque</a:t>
                      </a:r>
                      <a:endParaRPr sz="1800" b="1">
                        <a:solidFill>
                          <a:srgbClr val="FFFFFF"/>
                        </a:solidFill>
                        <a:latin typeface="Hind"/>
                        <a:ea typeface="Hind"/>
                        <a:cs typeface="Hind"/>
                        <a:sym typeface="Hind"/>
                      </a:endParaRPr>
                    </a:p>
                  </a:txBody>
                  <a:tcPr marL="91425" marR="91425" marT="68575" marB="68575" anchor="ctr">
                    <a:lnL w="9525" cap="flat" cmpd="sng">
                      <a:solidFill>
                        <a:srgbClr val="6699FF">
                          <a:alpha val="0"/>
                        </a:srgbClr>
                      </a:solidFill>
                      <a:prstDash val="solid"/>
                      <a:round/>
                      <a:headEnd type="none" w="sm" len="sm"/>
                      <a:tailEnd type="none" w="sm" len="sm"/>
                    </a:lnL>
                    <a:lnR w="9525" cap="flat" cmpd="sng">
                      <a:solidFill>
                        <a:srgbClr val="6699FF">
                          <a:alpha val="0"/>
                        </a:srgbClr>
                      </a:solidFill>
                      <a:prstDash val="solid"/>
                      <a:round/>
                      <a:headEnd type="none" w="sm" len="sm"/>
                      <a:tailEnd type="none" w="sm" len="sm"/>
                    </a:lnR>
                    <a:lnT w="9525" cap="flat" cmpd="sng">
                      <a:solidFill>
                        <a:srgbClr val="6699FF">
                          <a:alpha val="0"/>
                        </a:srgbClr>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rgbClr val="FFFFFF"/>
                          </a:solidFill>
                          <a:latin typeface="Hind"/>
                          <a:ea typeface="Hind"/>
                          <a:cs typeface="Hind"/>
                          <a:sym typeface="Hind"/>
                        </a:rPr>
                        <a:t>Prix</a:t>
                      </a:r>
                      <a:endParaRPr sz="1800" b="1">
                        <a:solidFill>
                          <a:srgbClr val="FFFFFF"/>
                        </a:solidFill>
                        <a:latin typeface="Hind"/>
                        <a:ea typeface="Hind"/>
                        <a:cs typeface="Hind"/>
                        <a:sym typeface="Hind"/>
                      </a:endParaRPr>
                    </a:p>
                  </a:txBody>
                  <a:tcPr marL="91425" marR="91425" marT="68575" marB="68575" anchor="ctr">
                    <a:lnL w="9525" cap="flat" cmpd="sng">
                      <a:solidFill>
                        <a:srgbClr val="6699FF">
                          <a:alpha val="0"/>
                        </a:srgbClr>
                      </a:solidFill>
                      <a:prstDash val="solid"/>
                      <a:round/>
                      <a:headEnd type="none" w="sm" len="sm"/>
                      <a:tailEnd type="none" w="sm" len="sm"/>
                    </a:lnL>
                    <a:lnR w="9525" cap="flat" cmpd="sng">
                      <a:solidFill>
                        <a:srgbClr val="6699FF">
                          <a:alpha val="0"/>
                        </a:srgbClr>
                      </a:solidFill>
                      <a:prstDash val="solid"/>
                      <a:round/>
                      <a:headEnd type="none" w="sm" len="sm"/>
                      <a:tailEnd type="none" w="sm" len="sm"/>
                    </a:lnR>
                    <a:lnT w="9525" cap="flat" cmpd="sng">
                      <a:solidFill>
                        <a:srgbClr val="6699FF">
                          <a:alpha val="0"/>
                        </a:srgbClr>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rgbClr val="FFFFFF"/>
                          </a:solidFill>
                          <a:latin typeface="Hind"/>
                          <a:ea typeface="Hind"/>
                          <a:cs typeface="Hind"/>
                          <a:sym typeface="Hind"/>
                        </a:rPr>
                        <a:t>Label</a:t>
                      </a:r>
                      <a:endParaRPr sz="1800" b="1">
                        <a:solidFill>
                          <a:srgbClr val="FFFFFF"/>
                        </a:solidFill>
                        <a:latin typeface="Hind"/>
                        <a:ea typeface="Hind"/>
                        <a:cs typeface="Hind"/>
                        <a:sym typeface="Hind"/>
                      </a:endParaRPr>
                    </a:p>
                  </a:txBody>
                  <a:tcPr marL="91425" marR="91425" marT="68575" marB="68575" anchor="ctr">
                    <a:lnL w="9525" cap="flat" cmpd="sng">
                      <a:solidFill>
                        <a:srgbClr val="6699FF">
                          <a:alpha val="0"/>
                        </a:srgbClr>
                      </a:solidFill>
                      <a:prstDash val="solid"/>
                      <a:round/>
                      <a:headEnd type="none" w="sm" len="sm"/>
                      <a:tailEnd type="none" w="sm" len="sm"/>
                    </a:lnL>
                    <a:lnR w="9525" cap="flat" cmpd="sng">
                      <a:solidFill>
                        <a:srgbClr val="6699FF">
                          <a:alpha val="0"/>
                        </a:srgbClr>
                      </a:solidFill>
                      <a:prstDash val="solid"/>
                      <a:round/>
                      <a:headEnd type="none" w="sm" len="sm"/>
                      <a:tailEnd type="none" w="sm" len="sm"/>
                    </a:lnR>
                    <a:lnT w="9525" cap="flat" cmpd="sng">
                      <a:solidFill>
                        <a:srgbClr val="6699FF">
                          <a:alpha val="0"/>
                        </a:srgbClr>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0"/>
                  </a:ext>
                </a:extLst>
              </a:tr>
              <a:tr h="479475">
                <a:tc>
                  <a:txBody>
                    <a:bodyPr/>
                    <a:lstStyle/>
                    <a:p>
                      <a:pPr marL="0" lvl="0" indent="0" algn="r" rtl="0">
                        <a:spcBef>
                          <a:spcPts val="0"/>
                        </a:spcBef>
                        <a:spcAft>
                          <a:spcPts val="0"/>
                        </a:spcAft>
                        <a:buNone/>
                      </a:pPr>
                      <a:r>
                        <a:rPr lang="en" sz="1800" b="1">
                          <a:solidFill>
                            <a:srgbClr val="FFFFFF"/>
                          </a:solidFill>
                          <a:latin typeface="Hind"/>
                          <a:ea typeface="Hind"/>
                          <a:cs typeface="Hind"/>
                          <a:sym typeface="Hind"/>
                        </a:rPr>
                        <a:t>Nutella</a:t>
                      </a:r>
                      <a:endParaRPr sz="1800" b="1">
                        <a:solidFill>
                          <a:srgbClr val="FFFFFF"/>
                        </a:solidFill>
                        <a:latin typeface="Hind"/>
                        <a:ea typeface="Hind"/>
                        <a:cs typeface="Hind"/>
                        <a:sym typeface="Hind"/>
                      </a:endParaRPr>
                    </a:p>
                  </a:txBody>
                  <a:tcPr marL="91425" marR="91425" marT="68575" marB="68575" anchor="ctr">
                    <a:lnL w="9525" cap="flat" cmpd="sng">
                      <a:solidFill>
                        <a:srgbClr val="6699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rgbClr val="FFFFFF"/>
                          </a:solidFill>
                          <a:latin typeface="Hind"/>
                          <a:ea typeface="Hind"/>
                          <a:cs typeface="Hind"/>
                          <a:sym typeface="Hind"/>
                        </a:rPr>
                        <a:t>6.28</a:t>
                      </a:r>
                      <a:endParaRPr sz="1800" b="1">
                        <a:solidFill>
                          <a:srgbClr val="FFFFFF"/>
                        </a:solidFill>
                        <a:latin typeface="Hind"/>
                        <a:ea typeface="Hind"/>
                        <a:cs typeface="Hind"/>
                        <a:sym typeface="Hind"/>
                      </a:endParaRPr>
                    </a:p>
                  </a:txBody>
                  <a:tcPr marL="91425" marR="91425" marT="68575" marB="68575" anchor="ctr">
                    <a:lnL w="9525" cap="flat" cmpd="sng">
                      <a:solidFill>
                        <a:srgbClr val="0066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66FF">
                        <a:alpha val="22690"/>
                      </a:srgbClr>
                    </a:solidFill>
                  </a:tcPr>
                </a:tc>
                <a:tc>
                  <a:txBody>
                    <a:bodyPr/>
                    <a:lstStyle/>
                    <a:p>
                      <a:pPr marL="0" lvl="0" indent="0" algn="ctr" rtl="0">
                        <a:spcBef>
                          <a:spcPts val="0"/>
                        </a:spcBef>
                        <a:spcAft>
                          <a:spcPts val="0"/>
                        </a:spcAft>
                        <a:buNone/>
                      </a:pPr>
                      <a:r>
                        <a:rPr lang="en" sz="1800" b="1">
                          <a:solidFill>
                            <a:srgbClr val="FFFFFF"/>
                          </a:solidFill>
                          <a:latin typeface="Hind"/>
                          <a:ea typeface="Hind"/>
                          <a:cs typeface="Hind"/>
                          <a:sym typeface="Hind"/>
                        </a:rPr>
                        <a:t>0</a:t>
                      </a:r>
                      <a:endParaRPr sz="1800" b="1">
                        <a:solidFill>
                          <a:srgbClr val="FFFFFF"/>
                        </a:solidFill>
                        <a:latin typeface="Hind"/>
                        <a:ea typeface="Hind"/>
                        <a:cs typeface="Hind"/>
                        <a:sym typeface="Hind"/>
                      </a:endParaRPr>
                    </a:p>
                  </a:txBody>
                  <a:tcPr marL="91425" marR="91425" marT="68575" marB="68575" anchor="ctr">
                    <a:lnL w="9525" cap="flat" cmpd="sng">
                      <a:solidFill>
                        <a:srgbClr val="0066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66FF">
                        <a:alpha val="22690"/>
                      </a:srgbClr>
                    </a:solidFill>
                  </a:tcPr>
                </a:tc>
                <a:extLst>
                  <a:ext uri="{0D108BD9-81ED-4DB2-BD59-A6C34878D82A}">
                    <a16:rowId xmlns:a16="http://schemas.microsoft.com/office/drawing/2014/main" val="10001"/>
                  </a:ext>
                </a:extLst>
              </a:tr>
              <a:tr h="567775">
                <a:tc>
                  <a:txBody>
                    <a:bodyPr/>
                    <a:lstStyle/>
                    <a:p>
                      <a:pPr marL="0" lvl="0" indent="0" algn="r" rtl="0">
                        <a:spcBef>
                          <a:spcPts val="0"/>
                        </a:spcBef>
                        <a:spcAft>
                          <a:spcPts val="0"/>
                        </a:spcAft>
                        <a:buNone/>
                      </a:pPr>
                      <a:r>
                        <a:rPr lang="en" sz="1800" b="1">
                          <a:solidFill>
                            <a:srgbClr val="FFFFFF"/>
                          </a:solidFill>
                          <a:latin typeface="Hind"/>
                          <a:ea typeface="Hind"/>
                          <a:cs typeface="Hind"/>
                          <a:sym typeface="Hind"/>
                        </a:rPr>
                        <a:t>Nustikao</a:t>
                      </a:r>
                      <a:endParaRPr sz="1800" b="1">
                        <a:solidFill>
                          <a:srgbClr val="FFFFFF"/>
                        </a:solidFill>
                        <a:latin typeface="Hind"/>
                        <a:ea typeface="Hind"/>
                        <a:cs typeface="Hind"/>
                        <a:sym typeface="Hind"/>
                      </a:endParaRPr>
                    </a:p>
                  </a:txBody>
                  <a:tcPr marL="91425" marR="91425" marT="68575" marB="68575" anchor="ctr">
                    <a:lnL w="9525" cap="flat" cmpd="sng">
                      <a:solidFill>
                        <a:srgbClr val="6699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rgbClr val="FFFFFF"/>
                          </a:solidFill>
                          <a:latin typeface="Hind"/>
                          <a:ea typeface="Hind"/>
                          <a:cs typeface="Hind"/>
                          <a:sym typeface="Hind"/>
                        </a:rPr>
                        <a:t>3.63</a:t>
                      </a:r>
                      <a:endParaRPr sz="1800" b="1">
                        <a:solidFill>
                          <a:srgbClr val="FFFFFF"/>
                        </a:solidFill>
                        <a:latin typeface="Hind"/>
                        <a:ea typeface="Hind"/>
                        <a:cs typeface="Hind"/>
                        <a:sym typeface="Hind"/>
                      </a:endParaRPr>
                    </a:p>
                  </a:txBody>
                  <a:tcPr marL="91425" marR="91425" marT="68575" marB="68575" anchor="ctr">
                    <a:lnL w="9525" cap="flat" cmpd="sng">
                      <a:solidFill>
                        <a:srgbClr val="0066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66FF">
                        <a:alpha val="22690"/>
                      </a:srgbClr>
                    </a:solidFill>
                  </a:tcPr>
                </a:tc>
                <a:tc>
                  <a:txBody>
                    <a:bodyPr/>
                    <a:lstStyle/>
                    <a:p>
                      <a:pPr marL="0" lvl="0" indent="0" algn="ctr" rtl="0">
                        <a:spcBef>
                          <a:spcPts val="0"/>
                        </a:spcBef>
                        <a:spcAft>
                          <a:spcPts val="0"/>
                        </a:spcAft>
                        <a:buNone/>
                      </a:pPr>
                      <a:r>
                        <a:rPr lang="en" sz="1800" b="1">
                          <a:solidFill>
                            <a:srgbClr val="FFFFFF"/>
                          </a:solidFill>
                          <a:latin typeface="Hind"/>
                          <a:ea typeface="Hind"/>
                          <a:cs typeface="Hind"/>
                          <a:sym typeface="Hind"/>
                        </a:rPr>
                        <a:t>0</a:t>
                      </a:r>
                      <a:endParaRPr sz="1800" b="1">
                        <a:solidFill>
                          <a:srgbClr val="FFFFFF"/>
                        </a:solidFill>
                        <a:latin typeface="Hind"/>
                        <a:ea typeface="Hind"/>
                        <a:cs typeface="Hind"/>
                        <a:sym typeface="Hind"/>
                      </a:endParaRPr>
                    </a:p>
                  </a:txBody>
                  <a:tcPr marL="91425" marR="91425" marT="68575" marB="68575" anchor="ctr">
                    <a:lnL w="9525" cap="flat" cmpd="sng">
                      <a:solidFill>
                        <a:srgbClr val="0066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66FF">
                        <a:alpha val="22690"/>
                      </a:srgbClr>
                    </a:solidFill>
                  </a:tcPr>
                </a:tc>
                <a:extLst>
                  <a:ext uri="{0D108BD9-81ED-4DB2-BD59-A6C34878D82A}">
                    <a16:rowId xmlns:a16="http://schemas.microsoft.com/office/drawing/2014/main" val="10002"/>
                  </a:ext>
                </a:extLst>
              </a:tr>
              <a:tr h="567775">
                <a:tc>
                  <a:txBody>
                    <a:bodyPr/>
                    <a:lstStyle/>
                    <a:p>
                      <a:pPr marL="0" lvl="0" indent="0" algn="r" rtl="0">
                        <a:spcBef>
                          <a:spcPts val="0"/>
                        </a:spcBef>
                        <a:spcAft>
                          <a:spcPts val="0"/>
                        </a:spcAft>
                        <a:buNone/>
                      </a:pPr>
                      <a:r>
                        <a:rPr lang="en" sz="1800" b="1">
                          <a:solidFill>
                            <a:srgbClr val="FFFFFF"/>
                          </a:solidFill>
                          <a:latin typeface="Hind"/>
                          <a:ea typeface="Hind"/>
                          <a:cs typeface="Hind"/>
                          <a:sym typeface="Hind"/>
                        </a:rPr>
                        <a:t>Nocciolata</a:t>
                      </a:r>
                      <a:endParaRPr sz="1800" b="1">
                        <a:solidFill>
                          <a:srgbClr val="FFFFFF"/>
                        </a:solidFill>
                        <a:latin typeface="Hind"/>
                        <a:ea typeface="Hind"/>
                        <a:cs typeface="Hind"/>
                        <a:sym typeface="Hind"/>
                      </a:endParaRPr>
                    </a:p>
                  </a:txBody>
                  <a:tcPr marL="91425" marR="91425" marT="68575" marB="68575" anchor="ctr">
                    <a:lnL w="9525" cap="flat" cmpd="sng">
                      <a:solidFill>
                        <a:srgbClr val="6699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rgbClr val="FFFFFF"/>
                          </a:solidFill>
                          <a:latin typeface="Hind"/>
                          <a:ea typeface="Hind"/>
                          <a:cs typeface="Hind"/>
                          <a:sym typeface="Hind"/>
                        </a:rPr>
                        <a:t>11.74</a:t>
                      </a:r>
                      <a:endParaRPr sz="1800" b="1">
                        <a:solidFill>
                          <a:srgbClr val="FFFFFF"/>
                        </a:solidFill>
                        <a:latin typeface="Hind"/>
                        <a:ea typeface="Hind"/>
                        <a:cs typeface="Hind"/>
                        <a:sym typeface="Hind"/>
                      </a:endParaRPr>
                    </a:p>
                  </a:txBody>
                  <a:tcPr marL="91425" marR="91425" marT="68575" marB="68575" anchor="ctr">
                    <a:lnL w="9525" cap="flat" cmpd="sng">
                      <a:solidFill>
                        <a:srgbClr val="0066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66FF">
                        <a:alpha val="22690"/>
                      </a:srgbClr>
                    </a:solidFill>
                  </a:tcPr>
                </a:tc>
                <a:tc>
                  <a:txBody>
                    <a:bodyPr/>
                    <a:lstStyle/>
                    <a:p>
                      <a:pPr marL="0" lvl="0" indent="0" algn="ctr" rtl="0">
                        <a:spcBef>
                          <a:spcPts val="0"/>
                        </a:spcBef>
                        <a:spcAft>
                          <a:spcPts val="0"/>
                        </a:spcAft>
                        <a:buNone/>
                      </a:pPr>
                      <a:r>
                        <a:rPr lang="en" sz="1800" b="1">
                          <a:solidFill>
                            <a:srgbClr val="FFFFFF"/>
                          </a:solidFill>
                          <a:latin typeface="Hind"/>
                          <a:ea typeface="Hind"/>
                          <a:cs typeface="Hind"/>
                          <a:sym typeface="Hind"/>
                        </a:rPr>
                        <a:t>3</a:t>
                      </a:r>
                      <a:endParaRPr sz="1800" b="1">
                        <a:solidFill>
                          <a:srgbClr val="FFFFFF"/>
                        </a:solidFill>
                        <a:latin typeface="Hind"/>
                        <a:ea typeface="Hind"/>
                        <a:cs typeface="Hind"/>
                        <a:sym typeface="Hind"/>
                      </a:endParaRPr>
                    </a:p>
                  </a:txBody>
                  <a:tcPr marL="91425" marR="91425" marT="68575" marB="68575" anchor="ctr">
                    <a:lnL w="9525" cap="flat" cmpd="sng">
                      <a:solidFill>
                        <a:srgbClr val="0066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66FF">
                        <a:alpha val="22690"/>
                      </a:srgbClr>
                    </a:solidFill>
                  </a:tcPr>
                </a:tc>
                <a:extLst>
                  <a:ext uri="{0D108BD9-81ED-4DB2-BD59-A6C34878D82A}">
                    <a16:rowId xmlns:a16="http://schemas.microsoft.com/office/drawing/2014/main" val="10003"/>
                  </a:ext>
                </a:extLst>
              </a:tr>
              <a:tr h="479475">
                <a:tc>
                  <a:txBody>
                    <a:bodyPr/>
                    <a:lstStyle/>
                    <a:p>
                      <a:pPr marL="0" lvl="0" indent="0" algn="r" rtl="0">
                        <a:spcBef>
                          <a:spcPts val="0"/>
                        </a:spcBef>
                        <a:spcAft>
                          <a:spcPts val="0"/>
                        </a:spcAft>
                        <a:buNone/>
                      </a:pPr>
                      <a:r>
                        <a:rPr lang="en" sz="1800" b="1">
                          <a:solidFill>
                            <a:srgbClr val="FFFFFF"/>
                          </a:solidFill>
                          <a:latin typeface="Hind"/>
                          <a:ea typeface="Hind"/>
                          <a:cs typeface="Hind"/>
                          <a:sym typeface="Hind"/>
                        </a:rPr>
                        <a:t>Patamilka</a:t>
                      </a:r>
                      <a:endParaRPr sz="1800" b="1">
                        <a:solidFill>
                          <a:srgbClr val="FFFFFF"/>
                        </a:solidFill>
                        <a:latin typeface="Hind"/>
                        <a:ea typeface="Hind"/>
                        <a:cs typeface="Hind"/>
                        <a:sym typeface="Hind"/>
                      </a:endParaRPr>
                    </a:p>
                  </a:txBody>
                  <a:tcPr marL="91425" marR="91425" marT="68575" marB="68575" anchor="ctr">
                    <a:lnL w="9525" cap="flat" cmpd="sng">
                      <a:solidFill>
                        <a:srgbClr val="6699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rgbClr val="FFFFFF"/>
                          </a:solidFill>
                          <a:latin typeface="Hind"/>
                          <a:ea typeface="Hind"/>
                          <a:cs typeface="Hind"/>
                          <a:sym typeface="Hind"/>
                        </a:rPr>
                        <a:t>7.79</a:t>
                      </a:r>
                      <a:endParaRPr sz="1800" b="1">
                        <a:solidFill>
                          <a:srgbClr val="FFFFFF"/>
                        </a:solidFill>
                        <a:latin typeface="Hind"/>
                        <a:ea typeface="Hind"/>
                        <a:cs typeface="Hind"/>
                        <a:sym typeface="Hind"/>
                      </a:endParaRPr>
                    </a:p>
                  </a:txBody>
                  <a:tcPr marL="91425" marR="91425" marT="68575" marB="68575" anchor="ctr">
                    <a:lnL w="9525" cap="flat" cmpd="sng">
                      <a:solidFill>
                        <a:srgbClr val="0066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66FF">
                        <a:alpha val="22690"/>
                      </a:srgbClr>
                    </a:solidFill>
                  </a:tcPr>
                </a:tc>
                <a:tc>
                  <a:txBody>
                    <a:bodyPr/>
                    <a:lstStyle/>
                    <a:p>
                      <a:pPr marL="0" lvl="0" indent="0" algn="ctr" rtl="0">
                        <a:spcBef>
                          <a:spcPts val="0"/>
                        </a:spcBef>
                        <a:spcAft>
                          <a:spcPts val="0"/>
                        </a:spcAft>
                        <a:buNone/>
                      </a:pPr>
                      <a:r>
                        <a:rPr lang="en" sz="1800" b="1">
                          <a:solidFill>
                            <a:srgbClr val="FFFFFF"/>
                          </a:solidFill>
                          <a:latin typeface="Hind"/>
                          <a:ea typeface="Hind"/>
                          <a:cs typeface="Hind"/>
                          <a:sym typeface="Hind"/>
                        </a:rPr>
                        <a:t>0</a:t>
                      </a:r>
                      <a:endParaRPr sz="1800" b="1">
                        <a:solidFill>
                          <a:srgbClr val="FFFFFF"/>
                        </a:solidFill>
                        <a:latin typeface="Hind"/>
                        <a:ea typeface="Hind"/>
                        <a:cs typeface="Hind"/>
                        <a:sym typeface="Hind"/>
                      </a:endParaRPr>
                    </a:p>
                  </a:txBody>
                  <a:tcPr marL="91425" marR="91425" marT="68575" marB="68575" anchor="ctr">
                    <a:lnL w="9525" cap="flat" cmpd="sng">
                      <a:solidFill>
                        <a:srgbClr val="0066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66FF">
                        <a:alpha val="22690"/>
                      </a:srgbClr>
                    </a:solidFill>
                  </a:tcPr>
                </a:tc>
                <a:extLst>
                  <a:ext uri="{0D108BD9-81ED-4DB2-BD59-A6C34878D82A}">
                    <a16:rowId xmlns:a16="http://schemas.microsoft.com/office/drawing/2014/main" val="10004"/>
                  </a:ext>
                </a:extLst>
              </a:tr>
              <a:tr h="479475">
                <a:tc>
                  <a:txBody>
                    <a:bodyPr/>
                    <a:lstStyle/>
                    <a:p>
                      <a:pPr marL="0" lvl="0" indent="0" algn="r" rtl="0">
                        <a:spcBef>
                          <a:spcPts val="0"/>
                        </a:spcBef>
                        <a:spcAft>
                          <a:spcPts val="0"/>
                        </a:spcAft>
                        <a:buNone/>
                      </a:pPr>
                      <a:r>
                        <a:rPr lang="en" sz="1800" b="1">
                          <a:solidFill>
                            <a:srgbClr val="FFFFFF"/>
                          </a:solidFill>
                          <a:latin typeface="Hind"/>
                          <a:ea typeface="Hind"/>
                          <a:cs typeface="Hind"/>
                          <a:sym typeface="Hind"/>
                        </a:rPr>
                        <a:t>Jardin bio</a:t>
                      </a:r>
                      <a:endParaRPr sz="1800" b="1">
                        <a:solidFill>
                          <a:srgbClr val="FFFFFF"/>
                        </a:solidFill>
                        <a:latin typeface="Hind"/>
                        <a:ea typeface="Hind"/>
                        <a:cs typeface="Hind"/>
                        <a:sym typeface="Hind"/>
                      </a:endParaRPr>
                    </a:p>
                  </a:txBody>
                  <a:tcPr marL="91425" marR="91425" marT="68575" marB="68575" anchor="ctr">
                    <a:lnL w="9525" cap="flat" cmpd="sng">
                      <a:solidFill>
                        <a:srgbClr val="6699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rgbClr val="FFFFFF"/>
                          </a:solidFill>
                          <a:latin typeface="Hind"/>
                          <a:ea typeface="Hind"/>
                          <a:cs typeface="Hind"/>
                          <a:sym typeface="Hind"/>
                        </a:rPr>
                        <a:t>8.15</a:t>
                      </a:r>
                      <a:endParaRPr sz="1800" b="1">
                        <a:solidFill>
                          <a:srgbClr val="FFFFFF"/>
                        </a:solidFill>
                        <a:latin typeface="Hind"/>
                        <a:ea typeface="Hind"/>
                        <a:cs typeface="Hind"/>
                        <a:sym typeface="Hind"/>
                      </a:endParaRPr>
                    </a:p>
                  </a:txBody>
                  <a:tcPr marL="91425" marR="91425" marT="68575" marB="68575" anchor="ctr">
                    <a:lnL w="9525" cap="flat" cmpd="sng">
                      <a:solidFill>
                        <a:srgbClr val="0066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66FF">
                        <a:alpha val="22690"/>
                      </a:srgbClr>
                    </a:solidFill>
                  </a:tcPr>
                </a:tc>
                <a:tc>
                  <a:txBody>
                    <a:bodyPr/>
                    <a:lstStyle/>
                    <a:p>
                      <a:pPr marL="0" lvl="0" indent="0" algn="ctr" rtl="0">
                        <a:spcBef>
                          <a:spcPts val="0"/>
                        </a:spcBef>
                        <a:spcAft>
                          <a:spcPts val="0"/>
                        </a:spcAft>
                        <a:buNone/>
                      </a:pPr>
                      <a:r>
                        <a:rPr lang="en" sz="1800" b="1">
                          <a:solidFill>
                            <a:srgbClr val="FFFFFF"/>
                          </a:solidFill>
                          <a:latin typeface="Hind"/>
                          <a:ea typeface="Hind"/>
                          <a:cs typeface="Hind"/>
                          <a:sym typeface="Hind"/>
                        </a:rPr>
                        <a:t>2</a:t>
                      </a:r>
                      <a:endParaRPr sz="1800" b="1">
                        <a:solidFill>
                          <a:srgbClr val="FFFFFF"/>
                        </a:solidFill>
                        <a:latin typeface="Hind"/>
                        <a:ea typeface="Hind"/>
                        <a:cs typeface="Hind"/>
                        <a:sym typeface="Hind"/>
                      </a:endParaRPr>
                    </a:p>
                  </a:txBody>
                  <a:tcPr marL="91425" marR="91425" marT="68575" marB="68575" anchor="ctr">
                    <a:lnL w="9525" cap="flat" cmpd="sng">
                      <a:solidFill>
                        <a:srgbClr val="0066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66FF">
                        <a:alpha val="22690"/>
                      </a:srgbClr>
                    </a:solidFill>
                  </a:tcPr>
                </a:tc>
                <a:extLst>
                  <a:ext uri="{0D108BD9-81ED-4DB2-BD59-A6C34878D82A}">
                    <a16:rowId xmlns:a16="http://schemas.microsoft.com/office/drawing/2014/main" val="10005"/>
                  </a:ext>
                </a:extLst>
              </a:tr>
              <a:tr h="479475">
                <a:tc>
                  <a:txBody>
                    <a:bodyPr/>
                    <a:lstStyle/>
                    <a:p>
                      <a:pPr marL="0" lvl="0" indent="0" algn="r" rtl="0">
                        <a:spcBef>
                          <a:spcPts val="0"/>
                        </a:spcBef>
                        <a:spcAft>
                          <a:spcPts val="0"/>
                        </a:spcAft>
                        <a:buNone/>
                      </a:pPr>
                      <a:r>
                        <a:rPr lang="en" sz="1800" b="1">
                          <a:solidFill>
                            <a:srgbClr val="FFFFFF"/>
                          </a:solidFill>
                          <a:latin typeface="Hind"/>
                          <a:ea typeface="Hind"/>
                          <a:cs typeface="Hind"/>
                          <a:sym typeface="Hind"/>
                        </a:rPr>
                        <a:t>Ovomaltine</a:t>
                      </a:r>
                      <a:endParaRPr sz="1800" b="1">
                        <a:solidFill>
                          <a:srgbClr val="FFFFFF"/>
                        </a:solidFill>
                        <a:latin typeface="Hind"/>
                        <a:ea typeface="Hind"/>
                        <a:cs typeface="Hind"/>
                        <a:sym typeface="Hind"/>
                      </a:endParaRPr>
                    </a:p>
                  </a:txBody>
                  <a:tcPr marL="91425" marR="91425" marT="68575" marB="68575" anchor="ctr">
                    <a:lnL w="9525" cap="flat" cmpd="sng">
                      <a:solidFill>
                        <a:srgbClr val="6699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rgbClr val="FFFFFF"/>
                          </a:solidFill>
                          <a:latin typeface="Hind"/>
                          <a:ea typeface="Hind"/>
                          <a:cs typeface="Hind"/>
                          <a:sym typeface="Hind"/>
                        </a:rPr>
                        <a:t>7.36</a:t>
                      </a:r>
                      <a:endParaRPr sz="1800" b="1">
                        <a:solidFill>
                          <a:srgbClr val="FFFFFF"/>
                        </a:solidFill>
                        <a:latin typeface="Hind"/>
                        <a:ea typeface="Hind"/>
                        <a:cs typeface="Hind"/>
                        <a:sym typeface="Hind"/>
                      </a:endParaRPr>
                    </a:p>
                  </a:txBody>
                  <a:tcPr marL="91425" marR="91425" marT="68575" marB="68575" anchor="ctr">
                    <a:lnL w="9525" cap="flat" cmpd="sng">
                      <a:solidFill>
                        <a:srgbClr val="0066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66FF">
                        <a:alpha val="22690"/>
                      </a:srgbClr>
                    </a:solidFill>
                  </a:tcPr>
                </a:tc>
                <a:tc>
                  <a:txBody>
                    <a:bodyPr/>
                    <a:lstStyle/>
                    <a:p>
                      <a:pPr marL="0" lvl="0" indent="0" algn="ctr" rtl="0">
                        <a:spcBef>
                          <a:spcPts val="0"/>
                        </a:spcBef>
                        <a:spcAft>
                          <a:spcPts val="0"/>
                        </a:spcAft>
                        <a:buNone/>
                      </a:pPr>
                      <a:r>
                        <a:rPr lang="en" sz="1800" b="1">
                          <a:solidFill>
                            <a:srgbClr val="FFFFFF"/>
                          </a:solidFill>
                          <a:latin typeface="Hind"/>
                          <a:ea typeface="Hind"/>
                          <a:cs typeface="Hind"/>
                          <a:sym typeface="Hind"/>
                        </a:rPr>
                        <a:t>0</a:t>
                      </a:r>
                      <a:endParaRPr sz="1800" b="1">
                        <a:solidFill>
                          <a:srgbClr val="FFFFFF"/>
                        </a:solidFill>
                        <a:latin typeface="Hind"/>
                        <a:ea typeface="Hind"/>
                        <a:cs typeface="Hind"/>
                        <a:sym typeface="Hind"/>
                      </a:endParaRPr>
                    </a:p>
                  </a:txBody>
                  <a:tcPr marL="91425" marR="91425" marT="68575" marB="68575" anchor="ctr">
                    <a:lnL w="9525" cap="flat" cmpd="sng">
                      <a:solidFill>
                        <a:srgbClr val="0066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66FF">
                        <a:alpha val="22690"/>
                      </a:srgbClr>
                    </a:solidFill>
                  </a:tcPr>
                </a:tc>
                <a:extLst>
                  <a:ext uri="{0D108BD9-81ED-4DB2-BD59-A6C34878D82A}">
                    <a16:rowId xmlns:a16="http://schemas.microsoft.com/office/drawing/2014/main" val="10006"/>
                  </a:ext>
                </a:extLst>
              </a:tr>
            </a:tbl>
          </a:graphicData>
        </a:graphic>
      </p:graphicFrame>
      <p:sp>
        <p:nvSpPr>
          <p:cNvPr id="353" name="Google Shape;353;p28"/>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354" name="Google Shape;354;p28"/>
          <p:cNvGrpSpPr/>
          <p:nvPr/>
        </p:nvGrpSpPr>
        <p:grpSpPr>
          <a:xfrm>
            <a:off x="6293155" y="1279692"/>
            <a:ext cx="1041565" cy="729476"/>
            <a:chOff x="5255200" y="3006475"/>
            <a:chExt cx="511700" cy="378575"/>
          </a:xfrm>
        </p:grpSpPr>
        <p:sp>
          <p:nvSpPr>
            <p:cNvPr id="355" name="Google Shape;355;p28"/>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8"/>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9"/>
          <p:cNvSpPr/>
          <p:nvPr/>
        </p:nvSpPr>
        <p:spPr>
          <a:xfrm>
            <a:off x="972350" y="715075"/>
            <a:ext cx="5952000" cy="4270200"/>
          </a:xfrm>
          <a:prstGeom prst="rect">
            <a:avLst/>
          </a:prstGeom>
          <a:solidFill>
            <a:srgbClr val="1E1E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9"/>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363" name="Google Shape;363;p29"/>
          <p:cNvSpPr txBox="1"/>
          <p:nvPr/>
        </p:nvSpPr>
        <p:spPr>
          <a:xfrm>
            <a:off x="972350" y="715075"/>
            <a:ext cx="6206100" cy="42294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 sz="900">
                <a:solidFill>
                  <a:srgbClr val="569CD6"/>
                </a:solidFill>
                <a:highlight>
                  <a:srgbClr val="1E1E1E"/>
                </a:highlight>
                <a:latin typeface="Courier New"/>
                <a:ea typeface="Courier New"/>
                <a:cs typeface="Courier New"/>
                <a:sym typeface="Courier New"/>
              </a:rPr>
              <a:t>int</a:t>
            </a:r>
            <a:r>
              <a:rPr lang="en" sz="900">
                <a:solidFill>
                  <a:srgbClr val="D4D4D4"/>
                </a:solidFill>
                <a:highlight>
                  <a:srgbClr val="1E1E1E"/>
                </a:highlight>
                <a:latin typeface="Courier New"/>
                <a:ea typeface="Courier New"/>
                <a:cs typeface="Courier New"/>
                <a:sym typeface="Courier New"/>
              </a:rPr>
              <a:t> </a:t>
            </a:r>
            <a:r>
              <a:rPr lang="en" sz="900">
                <a:solidFill>
                  <a:srgbClr val="DCDCAA"/>
                </a:solidFill>
                <a:highlight>
                  <a:srgbClr val="1E1E1E"/>
                </a:highlight>
                <a:latin typeface="Courier New"/>
                <a:ea typeface="Courier New"/>
                <a:cs typeface="Courier New"/>
                <a:sym typeface="Courier New"/>
              </a:rPr>
              <a:t>parse_csv_product</a:t>
            </a:r>
            <a:r>
              <a:rPr lang="en" sz="900">
                <a:solidFill>
                  <a:srgbClr val="D4D4D4"/>
                </a:solidFill>
                <a:highlight>
                  <a:srgbClr val="1E1E1E"/>
                </a:highlight>
                <a:latin typeface="Courier New"/>
                <a:ea typeface="Courier New"/>
                <a:cs typeface="Courier New"/>
                <a:sym typeface="Courier New"/>
              </a:rPr>
              <a:t>(</a:t>
            </a:r>
            <a:r>
              <a:rPr lang="en" sz="900">
                <a:solidFill>
                  <a:srgbClr val="569CD6"/>
                </a:solidFill>
                <a:highlight>
                  <a:srgbClr val="1E1E1E"/>
                </a:highlight>
                <a:latin typeface="Courier New"/>
                <a:ea typeface="Courier New"/>
                <a:cs typeface="Courier New"/>
                <a:sym typeface="Courier New"/>
              </a:rPr>
              <a:t>char</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nomFichier</a:t>
            </a:r>
            <a:r>
              <a:rPr lang="en" sz="900">
                <a:solidFill>
                  <a:srgbClr val="D4D4D4"/>
                </a:solidFill>
                <a:highlight>
                  <a:srgbClr val="1E1E1E"/>
                </a:highlight>
                <a:latin typeface="Courier New"/>
                <a:ea typeface="Courier New"/>
                <a:cs typeface="Courier New"/>
                <a:sym typeface="Courier New"/>
              </a:rPr>
              <a:t>, Produit *</a:t>
            </a:r>
            <a:r>
              <a:rPr lang="en" sz="900">
                <a:solidFill>
                  <a:srgbClr val="9CDCFE"/>
                </a:solidFill>
                <a:highlight>
                  <a:srgbClr val="1E1E1E"/>
                </a:highlight>
                <a:latin typeface="Courier New"/>
                <a:ea typeface="Courier New"/>
                <a:cs typeface="Courier New"/>
                <a:sym typeface="Courier New"/>
              </a:rPr>
              <a:t>listeProduits</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DCDCAA"/>
                </a:solidFill>
                <a:highlight>
                  <a:srgbClr val="1E1E1E"/>
                </a:highlight>
                <a:latin typeface="Courier New"/>
                <a:ea typeface="Courier New"/>
                <a:cs typeface="Courier New"/>
                <a:sym typeface="Courier New"/>
              </a:rPr>
              <a:t>printf</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"pointeur %d</a:t>
            </a:r>
            <a:r>
              <a:rPr lang="en" sz="900">
                <a:solidFill>
                  <a:srgbClr val="D7BA7D"/>
                </a:solidFill>
                <a:highlight>
                  <a:srgbClr val="1E1E1E"/>
                </a:highlight>
                <a:latin typeface="Courier New"/>
                <a:ea typeface="Courier New"/>
                <a:cs typeface="Courier New"/>
                <a:sym typeface="Courier New"/>
              </a:rPr>
              <a:t>\n</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 &amp;nomFichier);</a:t>
            </a:r>
            <a:endParaRPr sz="9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FILE *fichier = </a:t>
            </a:r>
            <a:r>
              <a:rPr lang="en" sz="900">
                <a:solidFill>
                  <a:srgbClr val="569CD6"/>
                </a:solidFill>
                <a:highlight>
                  <a:srgbClr val="1E1E1E"/>
                </a:highlight>
                <a:latin typeface="Courier New"/>
                <a:ea typeface="Courier New"/>
                <a:cs typeface="Courier New"/>
                <a:sym typeface="Courier New"/>
              </a:rPr>
              <a:t>NULL</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fichier = </a:t>
            </a:r>
            <a:r>
              <a:rPr lang="en" sz="900">
                <a:solidFill>
                  <a:srgbClr val="DCDCAA"/>
                </a:solidFill>
                <a:highlight>
                  <a:srgbClr val="1E1E1E"/>
                </a:highlight>
                <a:latin typeface="Courier New"/>
                <a:ea typeface="Courier New"/>
                <a:cs typeface="Courier New"/>
                <a:sym typeface="Courier New"/>
              </a:rPr>
              <a:t>fopen</a:t>
            </a:r>
            <a:r>
              <a:rPr lang="en" sz="900">
                <a:solidFill>
                  <a:srgbClr val="D4D4D4"/>
                </a:solidFill>
                <a:highlight>
                  <a:srgbClr val="1E1E1E"/>
                </a:highlight>
                <a:latin typeface="Courier New"/>
                <a:ea typeface="Courier New"/>
                <a:cs typeface="Courier New"/>
                <a:sym typeface="Courier New"/>
              </a:rPr>
              <a:t>(nomFichier, </a:t>
            </a:r>
            <a:r>
              <a:rPr lang="en" sz="900">
                <a:solidFill>
                  <a:srgbClr val="CE9178"/>
                </a:solidFill>
                <a:highlight>
                  <a:srgbClr val="1E1E1E"/>
                </a:highlight>
                <a:latin typeface="Courier New"/>
                <a:ea typeface="Courier New"/>
                <a:cs typeface="Courier New"/>
                <a:sym typeface="Courier New"/>
              </a:rPr>
              <a:t>"r"</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457200" algn="l" rtl="0">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6A9955"/>
                </a:solidFill>
                <a:highlight>
                  <a:srgbClr val="1E1E1E"/>
                </a:highlight>
                <a:latin typeface="Courier New"/>
                <a:ea typeface="Courier New"/>
                <a:cs typeface="Courier New"/>
                <a:sym typeface="Courier New"/>
              </a:rPr>
              <a:t>// On retire la première ligne parce que c'est juste le nom des champs</a:t>
            </a:r>
            <a:endParaRPr sz="900">
              <a:solidFill>
                <a:srgbClr val="6A9955"/>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DCDCAA"/>
                </a:solidFill>
                <a:highlight>
                  <a:srgbClr val="1E1E1E"/>
                </a:highlight>
                <a:latin typeface="Courier New"/>
                <a:ea typeface="Courier New"/>
                <a:cs typeface="Courier New"/>
                <a:sym typeface="Courier New"/>
              </a:rPr>
              <a:t>fgets</a:t>
            </a:r>
            <a:r>
              <a:rPr lang="en" sz="900">
                <a:solidFill>
                  <a:srgbClr val="D4D4D4"/>
                </a:solidFill>
                <a:highlight>
                  <a:srgbClr val="1E1E1E"/>
                </a:highlight>
                <a:latin typeface="Courier New"/>
                <a:ea typeface="Courier New"/>
                <a:cs typeface="Courier New"/>
                <a:sym typeface="Courier New"/>
              </a:rPr>
              <a:t>(ligne, </a:t>
            </a:r>
            <a:r>
              <a:rPr lang="en" sz="900">
                <a:solidFill>
                  <a:srgbClr val="569CD6"/>
                </a:solidFill>
                <a:highlight>
                  <a:srgbClr val="1E1E1E"/>
                </a:highlight>
                <a:latin typeface="Courier New"/>
                <a:ea typeface="Courier New"/>
                <a:cs typeface="Courier New"/>
                <a:sym typeface="Courier New"/>
              </a:rPr>
              <a:t>sizeof</a:t>
            </a:r>
            <a:r>
              <a:rPr lang="en" sz="900">
                <a:solidFill>
                  <a:srgbClr val="D4D4D4"/>
                </a:solidFill>
                <a:highlight>
                  <a:srgbClr val="1E1E1E"/>
                </a:highlight>
                <a:latin typeface="Courier New"/>
                <a:ea typeface="Courier New"/>
                <a:cs typeface="Courier New"/>
                <a:sym typeface="Courier New"/>
              </a:rPr>
              <a:t>(ligne), fichier);</a:t>
            </a:r>
            <a:endParaRPr sz="9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int</a:t>
            </a:r>
            <a:r>
              <a:rPr lang="en" sz="900">
                <a:solidFill>
                  <a:srgbClr val="D4D4D4"/>
                </a:solidFill>
                <a:highlight>
                  <a:srgbClr val="1E1E1E"/>
                </a:highlight>
                <a:latin typeface="Courier New"/>
                <a:ea typeface="Courier New"/>
                <a:cs typeface="Courier New"/>
                <a:sym typeface="Courier New"/>
              </a:rPr>
              <a:t> i = </a:t>
            </a:r>
            <a:r>
              <a:rPr lang="en" sz="900">
                <a:solidFill>
                  <a:srgbClr val="B5CEA8"/>
                </a:solidFill>
                <a:highlight>
                  <a:srgbClr val="1E1E1E"/>
                </a:highlight>
                <a:latin typeface="Courier New"/>
                <a:ea typeface="Courier New"/>
                <a:cs typeface="Courier New"/>
                <a:sym typeface="Courier New"/>
              </a:rPr>
              <a:t>0</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while</a:t>
            </a:r>
            <a:r>
              <a:rPr lang="en" sz="900">
                <a:solidFill>
                  <a:srgbClr val="D4D4D4"/>
                </a:solidFill>
                <a:highlight>
                  <a:srgbClr val="1E1E1E"/>
                </a:highlight>
                <a:latin typeface="Courier New"/>
                <a:ea typeface="Courier New"/>
                <a:cs typeface="Courier New"/>
                <a:sym typeface="Courier New"/>
              </a:rPr>
              <a:t> (</a:t>
            </a:r>
            <a:r>
              <a:rPr lang="en" sz="900">
                <a:solidFill>
                  <a:srgbClr val="DCDCAA"/>
                </a:solidFill>
                <a:highlight>
                  <a:srgbClr val="1E1E1E"/>
                </a:highlight>
                <a:latin typeface="Courier New"/>
                <a:ea typeface="Courier New"/>
                <a:cs typeface="Courier New"/>
                <a:sym typeface="Courier New"/>
              </a:rPr>
              <a:t>fgets</a:t>
            </a:r>
            <a:r>
              <a:rPr lang="en" sz="900">
                <a:solidFill>
                  <a:srgbClr val="D4D4D4"/>
                </a:solidFill>
                <a:highlight>
                  <a:srgbClr val="1E1E1E"/>
                </a:highlight>
                <a:latin typeface="Courier New"/>
                <a:ea typeface="Courier New"/>
                <a:cs typeface="Courier New"/>
                <a:sym typeface="Courier New"/>
              </a:rPr>
              <a:t>(ligne, </a:t>
            </a:r>
            <a:r>
              <a:rPr lang="en" sz="900">
                <a:solidFill>
                  <a:srgbClr val="569CD6"/>
                </a:solidFill>
                <a:highlight>
                  <a:srgbClr val="1E1E1E"/>
                </a:highlight>
                <a:latin typeface="Courier New"/>
                <a:ea typeface="Courier New"/>
                <a:cs typeface="Courier New"/>
                <a:sym typeface="Courier New"/>
              </a:rPr>
              <a:t>sizeof</a:t>
            </a:r>
            <a:r>
              <a:rPr lang="en" sz="900">
                <a:solidFill>
                  <a:srgbClr val="D4D4D4"/>
                </a:solidFill>
                <a:highlight>
                  <a:srgbClr val="1E1E1E"/>
                </a:highlight>
                <a:latin typeface="Courier New"/>
                <a:ea typeface="Courier New"/>
                <a:cs typeface="Courier New"/>
                <a:sym typeface="Courier New"/>
              </a:rPr>
              <a:t>(ligne), fichier) != </a:t>
            </a:r>
            <a:r>
              <a:rPr lang="en" sz="900">
                <a:solidFill>
                  <a:srgbClr val="569CD6"/>
                </a:solidFill>
                <a:highlight>
                  <a:srgbClr val="1E1E1E"/>
                </a:highlight>
                <a:latin typeface="Courier New"/>
                <a:ea typeface="Courier New"/>
                <a:cs typeface="Courier New"/>
                <a:sym typeface="Courier New"/>
              </a:rPr>
              <a:t>NULL</a:t>
            </a:r>
            <a:r>
              <a:rPr lang="en" sz="900">
                <a:solidFill>
                  <a:srgbClr val="D4D4D4"/>
                </a:solidFill>
                <a:highlight>
                  <a:srgbClr val="1E1E1E"/>
                </a:highlight>
                <a:latin typeface="Courier New"/>
                <a:ea typeface="Courier New"/>
                <a:cs typeface="Courier New"/>
                <a:sym typeface="Courier New"/>
              </a:rPr>
              <a:t> &amp;&amp; !</a:t>
            </a:r>
            <a:r>
              <a:rPr lang="en" sz="900">
                <a:solidFill>
                  <a:srgbClr val="DCDCAA"/>
                </a:solidFill>
                <a:highlight>
                  <a:srgbClr val="1E1E1E"/>
                </a:highlight>
                <a:latin typeface="Courier New"/>
                <a:ea typeface="Courier New"/>
                <a:cs typeface="Courier New"/>
                <a:sym typeface="Courier New"/>
              </a:rPr>
              <a:t>feof</a:t>
            </a:r>
            <a:r>
              <a:rPr lang="en" sz="900">
                <a:solidFill>
                  <a:srgbClr val="D4D4D4"/>
                </a:solidFill>
                <a:highlight>
                  <a:srgbClr val="1E1E1E"/>
                </a:highlight>
                <a:latin typeface="Courier New"/>
                <a:ea typeface="Courier New"/>
                <a:cs typeface="Courier New"/>
                <a:sym typeface="Courier New"/>
              </a:rPr>
              <a:t>(fichier))</a:t>
            </a:r>
            <a:endParaRPr sz="9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6A9955"/>
                </a:solidFill>
                <a:highlight>
                  <a:srgbClr val="1E1E1E"/>
                </a:highlight>
                <a:latin typeface="Courier New"/>
                <a:ea typeface="Courier New"/>
                <a:cs typeface="Courier New"/>
                <a:sym typeface="Courier New"/>
              </a:rPr>
              <a:t>// On stocke dans chaque champ du tableau prod la valeur correspondante</a:t>
            </a:r>
            <a:endParaRPr sz="900">
              <a:solidFill>
                <a:srgbClr val="6A9955"/>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char</a:t>
            </a:r>
            <a:r>
              <a:rPr lang="en" sz="900">
                <a:solidFill>
                  <a:srgbClr val="D4D4D4"/>
                </a:solidFill>
                <a:highlight>
                  <a:srgbClr val="1E1E1E"/>
                </a:highlight>
                <a:latin typeface="Courier New"/>
                <a:ea typeface="Courier New"/>
                <a:cs typeface="Courier New"/>
                <a:sym typeface="Courier New"/>
              </a:rPr>
              <a:t> *token = </a:t>
            </a:r>
            <a:r>
              <a:rPr lang="en" sz="900">
                <a:solidFill>
                  <a:srgbClr val="DCDCAA"/>
                </a:solidFill>
                <a:highlight>
                  <a:srgbClr val="1E1E1E"/>
                </a:highlight>
                <a:latin typeface="Courier New"/>
                <a:ea typeface="Courier New"/>
                <a:cs typeface="Courier New"/>
                <a:sym typeface="Courier New"/>
              </a:rPr>
              <a:t>strtok</a:t>
            </a:r>
            <a:r>
              <a:rPr lang="en" sz="900">
                <a:solidFill>
                  <a:srgbClr val="D4D4D4"/>
                </a:solidFill>
                <a:highlight>
                  <a:srgbClr val="1E1E1E"/>
                </a:highlight>
                <a:latin typeface="Courier New"/>
                <a:ea typeface="Courier New"/>
                <a:cs typeface="Courier New"/>
                <a:sym typeface="Courier New"/>
              </a:rPr>
              <a:t>(ligne, </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DCDCAA"/>
                </a:solidFill>
                <a:highlight>
                  <a:srgbClr val="1E1E1E"/>
                </a:highlight>
                <a:latin typeface="Courier New"/>
                <a:ea typeface="Courier New"/>
                <a:cs typeface="Courier New"/>
                <a:sym typeface="Courier New"/>
              </a:rPr>
              <a:t>strcpy</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listeProduits</a:t>
            </a:r>
            <a:r>
              <a:rPr lang="en" sz="900">
                <a:solidFill>
                  <a:srgbClr val="D4D4D4"/>
                </a:solidFill>
                <a:highlight>
                  <a:srgbClr val="1E1E1E"/>
                </a:highlight>
                <a:latin typeface="Courier New"/>
                <a:ea typeface="Courier New"/>
                <a:cs typeface="Courier New"/>
                <a:sym typeface="Courier New"/>
              </a:rPr>
              <a:t>[i].</a:t>
            </a:r>
            <a:r>
              <a:rPr lang="en" sz="900">
                <a:solidFill>
                  <a:srgbClr val="9CDCFE"/>
                </a:solidFill>
                <a:highlight>
                  <a:srgbClr val="1E1E1E"/>
                </a:highlight>
                <a:latin typeface="Courier New"/>
                <a:ea typeface="Courier New"/>
                <a:cs typeface="Courier New"/>
                <a:sym typeface="Courier New"/>
              </a:rPr>
              <a:t>marque</a:t>
            </a:r>
            <a:r>
              <a:rPr lang="en" sz="900">
                <a:solidFill>
                  <a:srgbClr val="D4D4D4"/>
                </a:solidFill>
                <a:highlight>
                  <a:srgbClr val="1E1E1E"/>
                </a:highlight>
                <a:latin typeface="Courier New"/>
                <a:ea typeface="Courier New"/>
                <a:cs typeface="Courier New"/>
                <a:sym typeface="Courier New"/>
              </a:rPr>
              <a:t>, token);</a:t>
            </a:r>
            <a:endParaRPr sz="9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token = </a:t>
            </a:r>
            <a:r>
              <a:rPr lang="en" sz="900">
                <a:solidFill>
                  <a:srgbClr val="DCDCAA"/>
                </a:solidFill>
                <a:highlight>
                  <a:srgbClr val="1E1E1E"/>
                </a:highlight>
                <a:latin typeface="Courier New"/>
                <a:ea typeface="Courier New"/>
                <a:cs typeface="Courier New"/>
                <a:sym typeface="Courier New"/>
              </a:rPr>
              <a:t>strtok</a:t>
            </a:r>
            <a:r>
              <a:rPr lang="en" sz="900">
                <a:solidFill>
                  <a:srgbClr val="D4D4D4"/>
                </a:solidFill>
                <a:highlight>
                  <a:srgbClr val="1E1E1E"/>
                </a:highlight>
                <a:latin typeface="Courier New"/>
                <a:ea typeface="Courier New"/>
                <a:cs typeface="Courier New"/>
                <a:sym typeface="Courier New"/>
              </a:rPr>
              <a:t>(</a:t>
            </a:r>
            <a:r>
              <a:rPr lang="en" sz="900">
                <a:solidFill>
                  <a:srgbClr val="569CD6"/>
                </a:solidFill>
                <a:highlight>
                  <a:srgbClr val="1E1E1E"/>
                </a:highlight>
                <a:latin typeface="Courier New"/>
                <a:ea typeface="Courier New"/>
                <a:cs typeface="Courier New"/>
                <a:sym typeface="Courier New"/>
              </a:rPr>
              <a:t>NULL</a:t>
            </a:r>
            <a:r>
              <a:rPr lang="en" sz="900">
                <a:solidFill>
                  <a:srgbClr val="D4D4D4"/>
                </a:solidFill>
                <a:highlight>
                  <a:srgbClr val="1E1E1E"/>
                </a:highlight>
                <a:latin typeface="Courier New"/>
                <a:ea typeface="Courier New"/>
                <a:cs typeface="Courier New"/>
                <a:sym typeface="Courier New"/>
              </a:rPr>
              <a:t>, </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listeProduits</a:t>
            </a:r>
            <a:r>
              <a:rPr lang="en" sz="900">
                <a:solidFill>
                  <a:srgbClr val="D4D4D4"/>
                </a:solidFill>
                <a:highlight>
                  <a:srgbClr val="1E1E1E"/>
                </a:highlight>
                <a:latin typeface="Courier New"/>
                <a:ea typeface="Courier New"/>
                <a:cs typeface="Courier New"/>
                <a:sym typeface="Courier New"/>
              </a:rPr>
              <a:t>[i].</a:t>
            </a:r>
            <a:r>
              <a:rPr lang="en" sz="900">
                <a:solidFill>
                  <a:srgbClr val="9CDCFE"/>
                </a:solidFill>
                <a:highlight>
                  <a:srgbClr val="1E1E1E"/>
                </a:highlight>
                <a:latin typeface="Courier New"/>
                <a:ea typeface="Courier New"/>
                <a:cs typeface="Courier New"/>
                <a:sym typeface="Courier New"/>
              </a:rPr>
              <a:t>prix</a:t>
            </a:r>
            <a:r>
              <a:rPr lang="en" sz="900">
                <a:solidFill>
                  <a:srgbClr val="D4D4D4"/>
                </a:solidFill>
                <a:highlight>
                  <a:srgbClr val="1E1E1E"/>
                </a:highlight>
                <a:latin typeface="Courier New"/>
                <a:ea typeface="Courier New"/>
                <a:cs typeface="Courier New"/>
                <a:sym typeface="Courier New"/>
              </a:rPr>
              <a:t> = </a:t>
            </a:r>
            <a:r>
              <a:rPr lang="en" sz="900">
                <a:solidFill>
                  <a:srgbClr val="DCDCAA"/>
                </a:solidFill>
                <a:highlight>
                  <a:srgbClr val="1E1E1E"/>
                </a:highlight>
                <a:latin typeface="Courier New"/>
                <a:ea typeface="Courier New"/>
                <a:cs typeface="Courier New"/>
                <a:sym typeface="Courier New"/>
              </a:rPr>
              <a:t>strtod</a:t>
            </a:r>
            <a:r>
              <a:rPr lang="en" sz="900">
                <a:solidFill>
                  <a:srgbClr val="D4D4D4"/>
                </a:solidFill>
                <a:highlight>
                  <a:srgbClr val="1E1E1E"/>
                </a:highlight>
                <a:latin typeface="Courier New"/>
                <a:ea typeface="Courier New"/>
                <a:cs typeface="Courier New"/>
                <a:sym typeface="Courier New"/>
              </a:rPr>
              <a:t>(token, </a:t>
            </a:r>
            <a:r>
              <a:rPr lang="en" sz="900">
                <a:solidFill>
                  <a:srgbClr val="569CD6"/>
                </a:solidFill>
                <a:highlight>
                  <a:srgbClr val="1E1E1E"/>
                </a:highlight>
                <a:latin typeface="Courier New"/>
                <a:ea typeface="Courier New"/>
                <a:cs typeface="Courier New"/>
                <a:sym typeface="Courier New"/>
              </a:rPr>
              <a:t>NULL</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token = </a:t>
            </a:r>
            <a:r>
              <a:rPr lang="en" sz="900">
                <a:solidFill>
                  <a:srgbClr val="DCDCAA"/>
                </a:solidFill>
                <a:highlight>
                  <a:srgbClr val="1E1E1E"/>
                </a:highlight>
                <a:latin typeface="Courier New"/>
                <a:ea typeface="Courier New"/>
                <a:cs typeface="Courier New"/>
                <a:sym typeface="Courier New"/>
              </a:rPr>
              <a:t>strtok</a:t>
            </a:r>
            <a:r>
              <a:rPr lang="en" sz="900">
                <a:solidFill>
                  <a:srgbClr val="D4D4D4"/>
                </a:solidFill>
                <a:highlight>
                  <a:srgbClr val="1E1E1E"/>
                </a:highlight>
                <a:latin typeface="Courier New"/>
                <a:ea typeface="Courier New"/>
                <a:cs typeface="Courier New"/>
                <a:sym typeface="Courier New"/>
              </a:rPr>
              <a:t>(</a:t>
            </a:r>
            <a:r>
              <a:rPr lang="en" sz="900">
                <a:solidFill>
                  <a:srgbClr val="569CD6"/>
                </a:solidFill>
                <a:highlight>
                  <a:srgbClr val="1E1E1E"/>
                </a:highlight>
                <a:latin typeface="Courier New"/>
                <a:ea typeface="Courier New"/>
                <a:cs typeface="Courier New"/>
                <a:sym typeface="Courier New"/>
              </a:rPr>
              <a:t>NULL</a:t>
            </a:r>
            <a:r>
              <a:rPr lang="en" sz="900">
                <a:solidFill>
                  <a:srgbClr val="D4D4D4"/>
                </a:solidFill>
                <a:highlight>
                  <a:srgbClr val="1E1E1E"/>
                </a:highlight>
                <a:latin typeface="Courier New"/>
                <a:ea typeface="Courier New"/>
                <a:cs typeface="Courier New"/>
                <a:sym typeface="Courier New"/>
              </a:rPr>
              <a:t>, </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listeProduits</a:t>
            </a:r>
            <a:r>
              <a:rPr lang="en" sz="900">
                <a:solidFill>
                  <a:srgbClr val="D4D4D4"/>
                </a:solidFill>
                <a:highlight>
                  <a:srgbClr val="1E1E1E"/>
                </a:highlight>
                <a:latin typeface="Courier New"/>
                <a:ea typeface="Courier New"/>
                <a:cs typeface="Courier New"/>
                <a:sym typeface="Courier New"/>
              </a:rPr>
              <a:t>[i].</a:t>
            </a:r>
            <a:r>
              <a:rPr lang="en" sz="900">
                <a:solidFill>
                  <a:srgbClr val="9CDCFE"/>
                </a:solidFill>
                <a:highlight>
                  <a:srgbClr val="1E1E1E"/>
                </a:highlight>
                <a:latin typeface="Courier New"/>
                <a:ea typeface="Courier New"/>
                <a:cs typeface="Courier New"/>
                <a:sym typeface="Courier New"/>
              </a:rPr>
              <a:t>label</a:t>
            </a:r>
            <a:r>
              <a:rPr lang="en" sz="900">
                <a:solidFill>
                  <a:srgbClr val="D4D4D4"/>
                </a:solidFill>
                <a:highlight>
                  <a:srgbClr val="1E1E1E"/>
                </a:highlight>
                <a:latin typeface="Courier New"/>
                <a:ea typeface="Courier New"/>
                <a:cs typeface="Courier New"/>
                <a:sym typeface="Courier New"/>
              </a:rPr>
              <a:t> = </a:t>
            </a:r>
            <a:r>
              <a:rPr lang="en" sz="900">
                <a:solidFill>
                  <a:srgbClr val="DCDCAA"/>
                </a:solidFill>
                <a:highlight>
                  <a:srgbClr val="1E1E1E"/>
                </a:highlight>
                <a:latin typeface="Courier New"/>
                <a:ea typeface="Courier New"/>
                <a:cs typeface="Courier New"/>
                <a:sym typeface="Courier New"/>
              </a:rPr>
              <a:t>strtol</a:t>
            </a:r>
            <a:r>
              <a:rPr lang="en" sz="900">
                <a:solidFill>
                  <a:srgbClr val="D4D4D4"/>
                </a:solidFill>
                <a:highlight>
                  <a:srgbClr val="1E1E1E"/>
                </a:highlight>
                <a:latin typeface="Courier New"/>
                <a:ea typeface="Courier New"/>
                <a:cs typeface="Courier New"/>
                <a:sym typeface="Courier New"/>
              </a:rPr>
              <a:t>(token, </a:t>
            </a:r>
            <a:r>
              <a:rPr lang="en" sz="900">
                <a:solidFill>
                  <a:srgbClr val="569CD6"/>
                </a:solidFill>
                <a:highlight>
                  <a:srgbClr val="1E1E1E"/>
                </a:highlight>
                <a:latin typeface="Courier New"/>
                <a:ea typeface="Courier New"/>
                <a:cs typeface="Courier New"/>
                <a:sym typeface="Courier New"/>
              </a:rPr>
              <a:t>NULL</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10</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i++;</a:t>
            </a:r>
            <a:endParaRPr sz="9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return</a:t>
            </a:r>
            <a:r>
              <a:rPr lang="en" sz="900">
                <a:solidFill>
                  <a:srgbClr val="D4D4D4"/>
                </a:solidFill>
                <a:highlight>
                  <a:srgbClr val="1E1E1E"/>
                </a:highlight>
                <a:latin typeface="Courier New"/>
                <a:ea typeface="Courier New"/>
                <a:cs typeface="Courier New"/>
                <a:sym typeface="Courier New"/>
              </a:rPr>
              <a:t> i;</a:t>
            </a:r>
            <a:endParaRPr sz="90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spcBef>
                <a:spcPts val="0"/>
              </a:spcBef>
              <a:spcAft>
                <a:spcPts val="0"/>
              </a:spcAft>
              <a:buNone/>
            </a:pPr>
            <a:endParaRPr sz="900">
              <a:latin typeface="Hind"/>
              <a:ea typeface="Hind"/>
              <a:cs typeface="Hind"/>
              <a:sym typeface="Hind"/>
            </a:endParaRPr>
          </a:p>
        </p:txBody>
      </p:sp>
      <p:sp>
        <p:nvSpPr>
          <p:cNvPr id="364" name="Google Shape;364;p29"/>
          <p:cNvSpPr txBox="1">
            <a:spLocks noGrp="1"/>
          </p:cNvSpPr>
          <p:nvPr>
            <p:ph type="title"/>
          </p:nvPr>
        </p:nvSpPr>
        <p:spPr>
          <a:xfrm>
            <a:off x="1089338" y="79075"/>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Lecture de fichiers CSV</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0"/>
          <p:cNvSpPr txBox="1">
            <a:spLocks noGrp="1"/>
          </p:cNvSpPr>
          <p:nvPr>
            <p:ph type="title"/>
          </p:nvPr>
        </p:nvSpPr>
        <p:spPr>
          <a:xfrm>
            <a:off x="1067088" y="143275"/>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Calcul de la note d’un produit</a:t>
            </a:r>
            <a:endParaRPr/>
          </a:p>
        </p:txBody>
      </p:sp>
      <p:sp>
        <p:nvSpPr>
          <p:cNvPr id="370" name="Google Shape;370;p30"/>
          <p:cNvSpPr txBox="1">
            <a:spLocks noGrp="1"/>
          </p:cNvSpPr>
          <p:nvPr>
            <p:ph type="body" idx="1"/>
          </p:nvPr>
        </p:nvSpPr>
        <p:spPr>
          <a:xfrm>
            <a:off x="4232600" y="3173825"/>
            <a:ext cx="2592300" cy="110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Cas 1: Critère = Prix</a:t>
            </a:r>
            <a:endParaRPr/>
          </a:p>
          <a:p>
            <a:pPr marL="0" lvl="0" indent="0" algn="l" rtl="0">
              <a:spcBef>
                <a:spcPts val="600"/>
              </a:spcBef>
              <a:spcAft>
                <a:spcPts val="0"/>
              </a:spcAft>
              <a:buNone/>
            </a:pPr>
            <a:r>
              <a:rPr lang="en"/>
              <a:t>note_prix coeff 2</a:t>
            </a:r>
            <a:endParaRPr/>
          </a:p>
          <a:p>
            <a:pPr marL="0" lvl="0" indent="0" algn="l" rtl="0">
              <a:spcBef>
                <a:spcPts val="600"/>
              </a:spcBef>
              <a:spcAft>
                <a:spcPts val="0"/>
              </a:spcAft>
              <a:buNone/>
            </a:pPr>
            <a:endParaRPr/>
          </a:p>
        </p:txBody>
      </p:sp>
      <p:sp>
        <p:nvSpPr>
          <p:cNvPr id="371" name="Google Shape;371;p30"/>
          <p:cNvSpPr txBox="1">
            <a:spLocks noGrp="1"/>
          </p:cNvSpPr>
          <p:nvPr>
            <p:ph type="body" idx="2"/>
          </p:nvPr>
        </p:nvSpPr>
        <p:spPr>
          <a:xfrm>
            <a:off x="4715600" y="1148988"/>
            <a:ext cx="2977800" cy="1655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Note de prix: </a:t>
            </a:r>
            <a:endParaRPr/>
          </a:p>
          <a:p>
            <a:pPr marL="0" lvl="0" indent="0" algn="l" rtl="0">
              <a:spcBef>
                <a:spcPts val="600"/>
              </a:spcBef>
              <a:spcAft>
                <a:spcPts val="0"/>
              </a:spcAft>
              <a:buNone/>
            </a:pPr>
            <a:r>
              <a:rPr lang="en"/>
              <a:t>    prix_max - prix_produit</a:t>
            </a:r>
            <a:endParaRPr/>
          </a:p>
          <a:p>
            <a:pPr marL="0" lvl="0" indent="0" algn="l" rtl="0">
              <a:spcBef>
                <a:spcPts val="600"/>
              </a:spcBef>
              <a:spcAft>
                <a:spcPts val="0"/>
              </a:spcAft>
              <a:buNone/>
            </a:pPr>
            <a:r>
              <a:rPr lang="en"/>
              <a:t>Note de label:</a:t>
            </a:r>
            <a:endParaRPr/>
          </a:p>
          <a:p>
            <a:pPr marL="0" lvl="0" indent="0" algn="l" rtl="0">
              <a:spcBef>
                <a:spcPts val="600"/>
              </a:spcBef>
              <a:spcAft>
                <a:spcPts val="0"/>
              </a:spcAft>
              <a:buNone/>
            </a:pPr>
            <a:r>
              <a:rPr lang="en"/>
              <a:t>    valeur du nombre de label</a:t>
            </a:r>
            <a:endParaRPr/>
          </a:p>
        </p:txBody>
      </p:sp>
      <p:sp>
        <p:nvSpPr>
          <p:cNvPr id="372" name="Google Shape;372;p3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graphicFrame>
        <p:nvGraphicFramePr>
          <p:cNvPr id="373" name="Google Shape;373;p30"/>
          <p:cNvGraphicFramePr/>
          <p:nvPr/>
        </p:nvGraphicFramePr>
        <p:xfrm>
          <a:off x="67700" y="1106919"/>
          <a:ext cx="3000000" cy="3000000"/>
        </p:xfrm>
        <a:graphic>
          <a:graphicData uri="http://schemas.openxmlformats.org/drawingml/2006/table">
            <a:tbl>
              <a:tblPr>
                <a:noFill/>
                <a:tableStyleId>{E50AAF93-ACF8-407D-9A08-25F249DDC650}</a:tableStyleId>
              </a:tblPr>
              <a:tblGrid>
                <a:gridCol w="1388300">
                  <a:extLst>
                    <a:ext uri="{9D8B030D-6E8A-4147-A177-3AD203B41FA5}">
                      <a16:colId xmlns:a16="http://schemas.microsoft.com/office/drawing/2014/main" val="20000"/>
                    </a:ext>
                  </a:extLst>
                </a:gridCol>
                <a:gridCol w="1388300">
                  <a:extLst>
                    <a:ext uri="{9D8B030D-6E8A-4147-A177-3AD203B41FA5}">
                      <a16:colId xmlns:a16="http://schemas.microsoft.com/office/drawing/2014/main" val="20001"/>
                    </a:ext>
                  </a:extLst>
                </a:gridCol>
                <a:gridCol w="1388300">
                  <a:extLst>
                    <a:ext uri="{9D8B030D-6E8A-4147-A177-3AD203B41FA5}">
                      <a16:colId xmlns:a16="http://schemas.microsoft.com/office/drawing/2014/main" val="20002"/>
                    </a:ext>
                  </a:extLst>
                </a:gridCol>
              </a:tblGrid>
              <a:tr h="362900">
                <a:tc>
                  <a:txBody>
                    <a:bodyPr/>
                    <a:lstStyle/>
                    <a:p>
                      <a:pPr marL="0" lvl="0" indent="0" algn="ctr" rtl="0">
                        <a:spcBef>
                          <a:spcPts val="0"/>
                        </a:spcBef>
                        <a:spcAft>
                          <a:spcPts val="0"/>
                        </a:spcAft>
                        <a:buNone/>
                      </a:pPr>
                      <a:r>
                        <a:rPr lang="en" sz="1800" b="1">
                          <a:solidFill>
                            <a:srgbClr val="FFFFFF"/>
                          </a:solidFill>
                          <a:latin typeface="Hind"/>
                          <a:ea typeface="Hind"/>
                          <a:cs typeface="Hind"/>
                          <a:sym typeface="Hind"/>
                        </a:rPr>
                        <a:t>Marque</a:t>
                      </a:r>
                      <a:endParaRPr sz="1800" b="1">
                        <a:solidFill>
                          <a:srgbClr val="FFFFFF"/>
                        </a:solidFill>
                        <a:latin typeface="Hind"/>
                        <a:ea typeface="Hind"/>
                        <a:cs typeface="Hind"/>
                        <a:sym typeface="Hind"/>
                      </a:endParaRPr>
                    </a:p>
                  </a:txBody>
                  <a:tcPr marL="91425" marR="91425" marT="68575" marB="68575" anchor="ctr">
                    <a:lnL w="9525" cap="flat" cmpd="sng">
                      <a:solidFill>
                        <a:srgbClr val="6699FF">
                          <a:alpha val="0"/>
                        </a:srgbClr>
                      </a:solidFill>
                      <a:prstDash val="solid"/>
                      <a:round/>
                      <a:headEnd type="none" w="sm" len="sm"/>
                      <a:tailEnd type="none" w="sm" len="sm"/>
                    </a:lnL>
                    <a:lnR w="9525" cap="flat" cmpd="sng">
                      <a:solidFill>
                        <a:srgbClr val="6699FF">
                          <a:alpha val="0"/>
                        </a:srgbClr>
                      </a:solidFill>
                      <a:prstDash val="solid"/>
                      <a:round/>
                      <a:headEnd type="none" w="sm" len="sm"/>
                      <a:tailEnd type="none" w="sm" len="sm"/>
                    </a:lnR>
                    <a:lnT w="9525" cap="flat" cmpd="sng">
                      <a:solidFill>
                        <a:srgbClr val="6699FF">
                          <a:alpha val="0"/>
                        </a:srgbClr>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rgbClr val="FFFFFF"/>
                          </a:solidFill>
                          <a:latin typeface="Hind"/>
                          <a:ea typeface="Hind"/>
                          <a:cs typeface="Hind"/>
                          <a:sym typeface="Hind"/>
                        </a:rPr>
                        <a:t>Prix</a:t>
                      </a:r>
                      <a:endParaRPr sz="1800" b="1">
                        <a:solidFill>
                          <a:srgbClr val="FFFFFF"/>
                        </a:solidFill>
                        <a:latin typeface="Hind"/>
                        <a:ea typeface="Hind"/>
                        <a:cs typeface="Hind"/>
                        <a:sym typeface="Hind"/>
                      </a:endParaRPr>
                    </a:p>
                  </a:txBody>
                  <a:tcPr marL="91425" marR="91425" marT="68575" marB="68575" anchor="ctr">
                    <a:lnL w="9525" cap="flat" cmpd="sng">
                      <a:solidFill>
                        <a:srgbClr val="6699FF">
                          <a:alpha val="0"/>
                        </a:srgbClr>
                      </a:solidFill>
                      <a:prstDash val="solid"/>
                      <a:round/>
                      <a:headEnd type="none" w="sm" len="sm"/>
                      <a:tailEnd type="none" w="sm" len="sm"/>
                    </a:lnL>
                    <a:lnR w="9525" cap="flat" cmpd="sng">
                      <a:solidFill>
                        <a:srgbClr val="6699FF">
                          <a:alpha val="0"/>
                        </a:srgbClr>
                      </a:solidFill>
                      <a:prstDash val="solid"/>
                      <a:round/>
                      <a:headEnd type="none" w="sm" len="sm"/>
                      <a:tailEnd type="none" w="sm" len="sm"/>
                    </a:lnR>
                    <a:lnT w="9525" cap="flat" cmpd="sng">
                      <a:solidFill>
                        <a:srgbClr val="6699FF">
                          <a:alpha val="0"/>
                        </a:srgbClr>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rgbClr val="FFFFFF"/>
                          </a:solidFill>
                          <a:latin typeface="Hind"/>
                          <a:ea typeface="Hind"/>
                          <a:cs typeface="Hind"/>
                          <a:sym typeface="Hind"/>
                        </a:rPr>
                        <a:t>Label</a:t>
                      </a:r>
                      <a:endParaRPr sz="1800" b="1">
                        <a:solidFill>
                          <a:srgbClr val="FFFFFF"/>
                        </a:solidFill>
                        <a:latin typeface="Hind"/>
                        <a:ea typeface="Hind"/>
                        <a:cs typeface="Hind"/>
                        <a:sym typeface="Hind"/>
                      </a:endParaRPr>
                    </a:p>
                  </a:txBody>
                  <a:tcPr marL="91425" marR="91425" marT="68575" marB="68575" anchor="ctr">
                    <a:lnL w="9525" cap="flat" cmpd="sng">
                      <a:solidFill>
                        <a:srgbClr val="6699FF">
                          <a:alpha val="0"/>
                        </a:srgbClr>
                      </a:solidFill>
                      <a:prstDash val="solid"/>
                      <a:round/>
                      <a:headEnd type="none" w="sm" len="sm"/>
                      <a:tailEnd type="none" w="sm" len="sm"/>
                    </a:lnL>
                    <a:lnR w="9525" cap="flat" cmpd="sng">
                      <a:solidFill>
                        <a:srgbClr val="6699FF">
                          <a:alpha val="0"/>
                        </a:srgbClr>
                      </a:solidFill>
                      <a:prstDash val="solid"/>
                      <a:round/>
                      <a:headEnd type="none" w="sm" len="sm"/>
                      <a:tailEnd type="none" w="sm" len="sm"/>
                    </a:lnR>
                    <a:lnT w="9525" cap="flat" cmpd="sng">
                      <a:solidFill>
                        <a:srgbClr val="6699FF">
                          <a:alpha val="0"/>
                        </a:srgbClr>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0"/>
                  </a:ext>
                </a:extLst>
              </a:tr>
              <a:tr h="362900">
                <a:tc>
                  <a:txBody>
                    <a:bodyPr/>
                    <a:lstStyle/>
                    <a:p>
                      <a:pPr marL="0" lvl="0" indent="0" algn="r" rtl="0">
                        <a:spcBef>
                          <a:spcPts val="0"/>
                        </a:spcBef>
                        <a:spcAft>
                          <a:spcPts val="0"/>
                        </a:spcAft>
                        <a:buNone/>
                      </a:pPr>
                      <a:r>
                        <a:rPr lang="en" sz="1800" b="1">
                          <a:solidFill>
                            <a:srgbClr val="FFFFFF"/>
                          </a:solidFill>
                          <a:latin typeface="Hind"/>
                          <a:ea typeface="Hind"/>
                          <a:cs typeface="Hind"/>
                          <a:sym typeface="Hind"/>
                        </a:rPr>
                        <a:t>Nutella</a:t>
                      </a:r>
                      <a:endParaRPr sz="1800" b="1">
                        <a:solidFill>
                          <a:srgbClr val="FFFFFF"/>
                        </a:solidFill>
                        <a:latin typeface="Hind"/>
                        <a:ea typeface="Hind"/>
                        <a:cs typeface="Hind"/>
                        <a:sym typeface="Hind"/>
                      </a:endParaRPr>
                    </a:p>
                  </a:txBody>
                  <a:tcPr marL="91425" marR="91425" marT="68575" marB="68575" anchor="ctr">
                    <a:lnL w="9525" cap="flat" cmpd="sng">
                      <a:solidFill>
                        <a:srgbClr val="6699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rgbClr val="FFFFFF"/>
                          </a:solidFill>
                          <a:latin typeface="Hind"/>
                          <a:ea typeface="Hind"/>
                          <a:cs typeface="Hind"/>
                          <a:sym typeface="Hind"/>
                        </a:rPr>
                        <a:t>6.28</a:t>
                      </a:r>
                      <a:endParaRPr sz="1800" b="1">
                        <a:solidFill>
                          <a:srgbClr val="FFFFFF"/>
                        </a:solidFill>
                        <a:latin typeface="Hind"/>
                        <a:ea typeface="Hind"/>
                        <a:cs typeface="Hind"/>
                        <a:sym typeface="Hind"/>
                      </a:endParaRPr>
                    </a:p>
                  </a:txBody>
                  <a:tcPr marL="91425" marR="91425" marT="68575" marB="68575" anchor="ctr">
                    <a:lnL w="9525" cap="flat" cmpd="sng">
                      <a:solidFill>
                        <a:srgbClr val="0066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66FF">
                        <a:alpha val="22690"/>
                      </a:srgbClr>
                    </a:solidFill>
                  </a:tcPr>
                </a:tc>
                <a:tc>
                  <a:txBody>
                    <a:bodyPr/>
                    <a:lstStyle/>
                    <a:p>
                      <a:pPr marL="0" lvl="0" indent="0" algn="ctr" rtl="0">
                        <a:spcBef>
                          <a:spcPts val="0"/>
                        </a:spcBef>
                        <a:spcAft>
                          <a:spcPts val="0"/>
                        </a:spcAft>
                        <a:buNone/>
                      </a:pPr>
                      <a:r>
                        <a:rPr lang="en" sz="1800" b="1">
                          <a:solidFill>
                            <a:srgbClr val="FFFFFF"/>
                          </a:solidFill>
                          <a:latin typeface="Hind"/>
                          <a:ea typeface="Hind"/>
                          <a:cs typeface="Hind"/>
                          <a:sym typeface="Hind"/>
                        </a:rPr>
                        <a:t>0</a:t>
                      </a:r>
                      <a:endParaRPr sz="1800" b="1">
                        <a:solidFill>
                          <a:srgbClr val="FFFFFF"/>
                        </a:solidFill>
                        <a:latin typeface="Hind"/>
                        <a:ea typeface="Hind"/>
                        <a:cs typeface="Hind"/>
                        <a:sym typeface="Hind"/>
                      </a:endParaRPr>
                    </a:p>
                  </a:txBody>
                  <a:tcPr marL="91425" marR="91425" marT="68575" marB="68575" anchor="ctr">
                    <a:lnL w="9525" cap="flat" cmpd="sng">
                      <a:solidFill>
                        <a:srgbClr val="0066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66FF">
                        <a:alpha val="22690"/>
                      </a:srgbClr>
                    </a:solidFill>
                  </a:tcPr>
                </a:tc>
                <a:extLst>
                  <a:ext uri="{0D108BD9-81ED-4DB2-BD59-A6C34878D82A}">
                    <a16:rowId xmlns:a16="http://schemas.microsoft.com/office/drawing/2014/main" val="10001"/>
                  </a:ext>
                </a:extLst>
              </a:tr>
              <a:tr h="362900">
                <a:tc>
                  <a:txBody>
                    <a:bodyPr/>
                    <a:lstStyle/>
                    <a:p>
                      <a:pPr marL="0" lvl="0" indent="0" algn="r" rtl="0">
                        <a:spcBef>
                          <a:spcPts val="0"/>
                        </a:spcBef>
                        <a:spcAft>
                          <a:spcPts val="0"/>
                        </a:spcAft>
                        <a:buNone/>
                      </a:pPr>
                      <a:r>
                        <a:rPr lang="en" sz="1800" b="1">
                          <a:solidFill>
                            <a:srgbClr val="FFFFFF"/>
                          </a:solidFill>
                          <a:latin typeface="Hind"/>
                          <a:ea typeface="Hind"/>
                          <a:cs typeface="Hind"/>
                          <a:sym typeface="Hind"/>
                        </a:rPr>
                        <a:t>Nustikao</a:t>
                      </a:r>
                      <a:endParaRPr sz="1800" b="1">
                        <a:solidFill>
                          <a:srgbClr val="FFFFFF"/>
                        </a:solidFill>
                        <a:latin typeface="Hind"/>
                        <a:ea typeface="Hind"/>
                        <a:cs typeface="Hind"/>
                        <a:sym typeface="Hind"/>
                      </a:endParaRPr>
                    </a:p>
                  </a:txBody>
                  <a:tcPr marL="91425" marR="91425" marT="68575" marB="68575" anchor="ctr">
                    <a:lnL w="9525" cap="flat" cmpd="sng">
                      <a:solidFill>
                        <a:srgbClr val="6699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rgbClr val="FFFFFF"/>
                          </a:solidFill>
                          <a:latin typeface="Hind"/>
                          <a:ea typeface="Hind"/>
                          <a:cs typeface="Hind"/>
                          <a:sym typeface="Hind"/>
                        </a:rPr>
                        <a:t>3.63</a:t>
                      </a:r>
                      <a:endParaRPr sz="1800" b="1">
                        <a:solidFill>
                          <a:srgbClr val="FFFFFF"/>
                        </a:solidFill>
                        <a:latin typeface="Hind"/>
                        <a:ea typeface="Hind"/>
                        <a:cs typeface="Hind"/>
                        <a:sym typeface="Hind"/>
                      </a:endParaRPr>
                    </a:p>
                  </a:txBody>
                  <a:tcPr marL="91425" marR="91425" marT="68575" marB="68575" anchor="ctr">
                    <a:lnL w="9525" cap="flat" cmpd="sng">
                      <a:solidFill>
                        <a:srgbClr val="0066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66FF">
                        <a:alpha val="22690"/>
                      </a:srgbClr>
                    </a:solidFill>
                  </a:tcPr>
                </a:tc>
                <a:tc>
                  <a:txBody>
                    <a:bodyPr/>
                    <a:lstStyle/>
                    <a:p>
                      <a:pPr marL="0" lvl="0" indent="0" algn="ctr" rtl="0">
                        <a:spcBef>
                          <a:spcPts val="0"/>
                        </a:spcBef>
                        <a:spcAft>
                          <a:spcPts val="0"/>
                        </a:spcAft>
                        <a:buNone/>
                      </a:pPr>
                      <a:r>
                        <a:rPr lang="en" sz="1800" b="1">
                          <a:solidFill>
                            <a:srgbClr val="FFFFFF"/>
                          </a:solidFill>
                          <a:latin typeface="Hind"/>
                          <a:ea typeface="Hind"/>
                          <a:cs typeface="Hind"/>
                          <a:sym typeface="Hind"/>
                        </a:rPr>
                        <a:t>0</a:t>
                      </a:r>
                      <a:endParaRPr sz="1800" b="1">
                        <a:solidFill>
                          <a:srgbClr val="FFFFFF"/>
                        </a:solidFill>
                        <a:latin typeface="Hind"/>
                        <a:ea typeface="Hind"/>
                        <a:cs typeface="Hind"/>
                        <a:sym typeface="Hind"/>
                      </a:endParaRPr>
                    </a:p>
                  </a:txBody>
                  <a:tcPr marL="91425" marR="91425" marT="68575" marB="68575" anchor="ctr">
                    <a:lnL w="9525" cap="flat" cmpd="sng">
                      <a:solidFill>
                        <a:srgbClr val="0066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66FF">
                        <a:alpha val="22690"/>
                      </a:srgbClr>
                    </a:solidFill>
                  </a:tcPr>
                </a:tc>
                <a:extLst>
                  <a:ext uri="{0D108BD9-81ED-4DB2-BD59-A6C34878D82A}">
                    <a16:rowId xmlns:a16="http://schemas.microsoft.com/office/drawing/2014/main" val="10002"/>
                  </a:ext>
                </a:extLst>
              </a:tr>
              <a:tr h="362900">
                <a:tc>
                  <a:txBody>
                    <a:bodyPr/>
                    <a:lstStyle/>
                    <a:p>
                      <a:pPr marL="0" lvl="0" indent="0" algn="r" rtl="0">
                        <a:spcBef>
                          <a:spcPts val="0"/>
                        </a:spcBef>
                        <a:spcAft>
                          <a:spcPts val="0"/>
                        </a:spcAft>
                        <a:buNone/>
                      </a:pPr>
                      <a:r>
                        <a:rPr lang="en" sz="1800" b="1">
                          <a:solidFill>
                            <a:srgbClr val="FFFFFF"/>
                          </a:solidFill>
                          <a:latin typeface="Hind"/>
                          <a:ea typeface="Hind"/>
                          <a:cs typeface="Hind"/>
                          <a:sym typeface="Hind"/>
                        </a:rPr>
                        <a:t>Nocciolata</a:t>
                      </a:r>
                      <a:endParaRPr sz="1800" b="1">
                        <a:solidFill>
                          <a:srgbClr val="FFFFFF"/>
                        </a:solidFill>
                        <a:latin typeface="Hind"/>
                        <a:ea typeface="Hind"/>
                        <a:cs typeface="Hind"/>
                        <a:sym typeface="Hind"/>
                      </a:endParaRPr>
                    </a:p>
                  </a:txBody>
                  <a:tcPr marL="91425" marR="91425" marT="68575" marB="68575" anchor="ctr">
                    <a:lnL w="9525" cap="flat" cmpd="sng">
                      <a:solidFill>
                        <a:srgbClr val="6699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rgbClr val="FFFFFF"/>
                          </a:solidFill>
                          <a:latin typeface="Hind"/>
                          <a:ea typeface="Hind"/>
                          <a:cs typeface="Hind"/>
                          <a:sym typeface="Hind"/>
                        </a:rPr>
                        <a:t>11.74</a:t>
                      </a:r>
                      <a:endParaRPr sz="1800" b="1">
                        <a:solidFill>
                          <a:srgbClr val="FFFFFF"/>
                        </a:solidFill>
                        <a:latin typeface="Hind"/>
                        <a:ea typeface="Hind"/>
                        <a:cs typeface="Hind"/>
                        <a:sym typeface="Hind"/>
                      </a:endParaRPr>
                    </a:p>
                  </a:txBody>
                  <a:tcPr marL="91425" marR="91425" marT="68575" marB="68575" anchor="ctr">
                    <a:lnL w="9525" cap="flat" cmpd="sng">
                      <a:solidFill>
                        <a:srgbClr val="0066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66FF">
                        <a:alpha val="22690"/>
                      </a:srgbClr>
                    </a:solidFill>
                  </a:tcPr>
                </a:tc>
                <a:tc>
                  <a:txBody>
                    <a:bodyPr/>
                    <a:lstStyle/>
                    <a:p>
                      <a:pPr marL="0" lvl="0" indent="0" algn="ctr" rtl="0">
                        <a:spcBef>
                          <a:spcPts val="0"/>
                        </a:spcBef>
                        <a:spcAft>
                          <a:spcPts val="0"/>
                        </a:spcAft>
                        <a:buNone/>
                      </a:pPr>
                      <a:r>
                        <a:rPr lang="en" sz="1800" b="1">
                          <a:solidFill>
                            <a:srgbClr val="FFFFFF"/>
                          </a:solidFill>
                          <a:latin typeface="Hind"/>
                          <a:ea typeface="Hind"/>
                          <a:cs typeface="Hind"/>
                          <a:sym typeface="Hind"/>
                        </a:rPr>
                        <a:t>3</a:t>
                      </a:r>
                      <a:endParaRPr sz="1800" b="1">
                        <a:solidFill>
                          <a:srgbClr val="FFFFFF"/>
                        </a:solidFill>
                        <a:latin typeface="Hind"/>
                        <a:ea typeface="Hind"/>
                        <a:cs typeface="Hind"/>
                        <a:sym typeface="Hind"/>
                      </a:endParaRPr>
                    </a:p>
                  </a:txBody>
                  <a:tcPr marL="91425" marR="91425" marT="68575" marB="68575" anchor="ctr">
                    <a:lnL w="9525" cap="flat" cmpd="sng">
                      <a:solidFill>
                        <a:srgbClr val="0066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66FF">
                        <a:alpha val="22690"/>
                      </a:srgbClr>
                    </a:solidFill>
                  </a:tcPr>
                </a:tc>
                <a:extLst>
                  <a:ext uri="{0D108BD9-81ED-4DB2-BD59-A6C34878D82A}">
                    <a16:rowId xmlns:a16="http://schemas.microsoft.com/office/drawing/2014/main" val="10003"/>
                  </a:ext>
                </a:extLst>
              </a:tr>
              <a:tr h="362900">
                <a:tc>
                  <a:txBody>
                    <a:bodyPr/>
                    <a:lstStyle/>
                    <a:p>
                      <a:pPr marL="0" lvl="0" indent="0" algn="r" rtl="0">
                        <a:spcBef>
                          <a:spcPts val="0"/>
                        </a:spcBef>
                        <a:spcAft>
                          <a:spcPts val="0"/>
                        </a:spcAft>
                        <a:buNone/>
                      </a:pPr>
                      <a:r>
                        <a:rPr lang="en" sz="1800" b="1">
                          <a:solidFill>
                            <a:srgbClr val="FFFFFF"/>
                          </a:solidFill>
                          <a:latin typeface="Hind"/>
                          <a:ea typeface="Hind"/>
                          <a:cs typeface="Hind"/>
                          <a:sym typeface="Hind"/>
                        </a:rPr>
                        <a:t>Patamilka</a:t>
                      </a:r>
                      <a:endParaRPr sz="1800" b="1">
                        <a:solidFill>
                          <a:srgbClr val="FFFFFF"/>
                        </a:solidFill>
                        <a:latin typeface="Hind"/>
                        <a:ea typeface="Hind"/>
                        <a:cs typeface="Hind"/>
                        <a:sym typeface="Hind"/>
                      </a:endParaRPr>
                    </a:p>
                  </a:txBody>
                  <a:tcPr marL="91425" marR="91425" marT="68575" marB="68575" anchor="ctr">
                    <a:lnL w="9525" cap="flat" cmpd="sng">
                      <a:solidFill>
                        <a:srgbClr val="6699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rgbClr val="FFFFFF"/>
                          </a:solidFill>
                          <a:latin typeface="Hind"/>
                          <a:ea typeface="Hind"/>
                          <a:cs typeface="Hind"/>
                          <a:sym typeface="Hind"/>
                        </a:rPr>
                        <a:t>7.79</a:t>
                      </a:r>
                      <a:endParaRPr sz="1800" b="1">
                        <a:solidFill>
                          <a:srgbClr val="FFFFFF"/>
                        </a:solidFill>
                        <a:latin typeface="Hind"/>
                        <a:ea typeface="Hind"/>
                        <a:cs typeface="Hind"/>
                        <a:sym typeface="Hind"/>
                      </a:endParaRPr>
                    </a:p>
                  </a:txBody>
                  <a:tcPr marL="91425" marR="91425" marT="68575" marB="68575" anchor="ctr">
                    <a:lnL w="9525" cap="flat" cmpd="sng">
                      <a:solidFill>
                        <a:srgbClr val="0066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66FF">
                        <a:alpha val="22690"/>
                      </a:srgbClr>
                    </a:solidFill>
                  </a:tcPr>
                </a:tc>
                <a:tc>
                  <a:txBody>
                    <a:bodyPr/>
                    <a:lstStyle/>
                    <a:p>
                      <a:pPr marL="0" lvl="0" indent="0" algn="ctr" rtl="0">
                        <a:spcBef>
                          <a:spcPts val="0"/>
                        </a:spcBef>
                        <a:spcAft>
                          <a:spcPts val="0"/>
                        </a:spcAft>
                        <a:buNone/>
                      </a:pPr>
                      <a:r>
                        <a:rPr lang="en" sz="1800" b="1">
                          <a:solidFill>
                            <a:srgbClr val="FFFFFF"/>
                          </a:solidFill>
                          <a:latin typeface="Hind"/>
                          <a:ea typeface="Hind"/>
                          <a:cs typeface="Hind"/>
                          <a:sym typeface="Hind"/>
                        </a:rPr>
                        <a:t>0</a:t>
                      </a:r>
                      <a:endParaRPr sz="1800" b="1">
                        <a:solidFill>
                          <a:srgbClr val="FFFFFF"/>
                        </a:solidFill>
                        <a:latin typeface="Hind"/>
                        <a:ea typeface="Hind"/>
                        <a:cs typeface="Hind"/>
                        <a:sym typeface="Hind"/>
                      </a:endParaRPr>
                    </a:p>
                  </a:txBody>
                  <a:tcPr marL="91425" marR="91425" marT="68575" marB="68575" anchor="ctr">
                    <a:lnL w="9525" cap="flat" cmpd="sng">
                      <a:solidFill>
                        <a:srgbClr val="0066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66FF">
                        <a:alpha val="22690"/>
                      </a:srgbClr>
                    </a:solidFill>
                  </a:tcPr>
                </a:tc>
                <a:extLst>
                  <a:ext uri="{0D108BD9-81ED-4DB2-BD59-A6C34878D82A}">
                    <a16:rowId xmlns:a16="http://schemas.microsoft.com/office/drawing/2014/main" val="10004"/>
                  </a:ext>
                </a:extLst>
              </a:tr>
              <a:tr h="362900">
                <a:tc>
                  <a:txBody>
                    <a:bodyPr/>
                    <a:lstStyle/>
                    <a:p>
                      <a:pPr marL="0" lvl="0" indent="0" algn="r" rtl="0">
                        <a:spcBef>
                          <a:spcPts val="0"/>
                        </a:spcBef>
                        <a:spcAft>
                          <a:spcPts val="0"/>
                        </a:spcAft>
                        <a:buNone/>
                      </a:pPr>
                      <a:r>
                        <a:rPr lang="en" sz="1800" b="1">
                          <a:solidFill>
                            <a:srgbClr val="FFFFFF"/>
                          </a:solidFill>
                          <a:latin typeface="Hind"/>
                          <a:ea typeface="Hind"/>
                          <a:cs typeface="Hind"/>
                          <a:sym typeface="Hind"/>
                        </a:rPr>
                        <a:t>Jardin bio</a:t>
                      </a:r>
                      <a:endParaRPr sz="1800" b="1">
                        <a:solidFill>
                          <a:srgbClr val="FFFFFF"/>
                        </a:solidFill>
                        <a:latin typeface="Hind"/>
                        <a:ea typeface="Hind"/>
                        <a:cs typeface="Hind"/>
                        <a:sym typeface="Hind"/>
                      </a:endParaRPr>
                    </a:p>
                  </a:txBody>
                  <a:tcPr marL="91425" marR="91425" marT="68575" marB="68575" anchor="ctr">
                    <a:lnL w="9525" cap="flat" cmpd="sng">
                      <a:solidFill>
                        <a:srgbClr val="6699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rgbClr val="FFFFFF"/>
                          </a:solidFill>
                          <a:latin typeface="Hind"/>
                          <a:ea typeface="Hind"/>
                          <a:cs typeface="Hind"/>
                          <a:sym typeface="Hind"/>
                        </a:rPr>
                        <a:t>8.15</a:t>
                      </a:r>
                      <a:endParaRPr sz="1800" b="1">
                        <a:solidFill>
                          <a:srgbClr val="FFFFFF"/>
                        </a:solidFill>
                        <a:latin typeface="Hind"/>
                        <a:ea typeface="Hind"/>
                        <a:cs typeface="Hind"/>
                        <a:sym typeface="Hind"/>
                      </a:endParaRPr>
                    </a:p>
                  </a:txBody>
                  <a:tcPr marL="91425" marR="91425" marT="68575" marB="68575" anchor="ctr">
                    <a:lnL w="9525" cap="flat" cmpd="sng">
                      <a:solidFill>
                        <a:srgbClr val="0066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66FF">
                        <a:alpha val="22690"/>
                      </a:srgbClr>
                    </a:solidFill>
                  </a:tcPr>
                </a:tc>
                <a:tc>
                  <a:txBody>
                    <a:bodyPr/>
                    <a:lstStyle/>
                    <a:p>
                      <a:pPr marL="0" lvl="0" indent="0" algn="ctr" rtl="0">
                        <a:spcBef>
                          <a:spcPts val="0"/>
                        </a:spcBef>
                        <a:spcAft>
                          <a:spcPts val="0"/>
                        </a:spcAft>
                        <a:buNone/>
                      </a:pPr>
                      <a:r>
                        <a:rPr lang="en" sz="1800" b="1">
                          <a:solidFill>
                            <a:srgbClr val="FFFFFF"/>
                          </a:solidFill>
                          <a:latin typeface="Hind"/>
                          <a:ea typeface="Hind"/>
                          <a:cs typeface="Hind"/>
                          <a:sym typeface="Hind"/>
                        </a:rPr>
                        <a:t>2</a:t>
                      </a:r>
                      <a:endParaRPr sz="1800" b="1">
                        <a:solidFill>
                          <a:srgbClr val="FFFFFF"/>
                        </a:solidFill>
                        <a:latin typeface="Hind"/>
                        <a:ea typeface="Hind"/>
                        <a:cs typeface="Hind"/>
                        <a:sym typeface="Hind"/>
                      </a:endParaRPr>
                    </a:p>
                  </a:txBody>
                  <a:tcPr marL="91425" marR="91425" marT="68575" marB="68575" anchor="ctr">
                    <a:lnL w="9525" cap="flat" cmpd="sng">
                      <a:solidFill>
                        <a:srgbClr val="0066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66FF">
                        <a:alpha val="22690"/>
                      </a:srgbClr>
                    </a:solidFill>
                  </a:tcPr>
                </a:tc>
                <a:extLst>
                  <a:ext uri="{0D108BD9-81ED-4DB2-BD59-A6C34878D82A}">
                    <a16:rowId xmlns:a16="http://schemas.microsoft.com/office/drawing/2014/main" val="10005"/>
                  </a:ext>
                </a:extLst>
              </a:tr>
              <a:tr h="527975">
                <a:tc>
                  <a:txBody>
                    <a:bodyPr/>
                    <a:lstStyle/>
                    <a:p>
                      <a:pPr marL="0" lvl="0" indent="0" algn="r" rtl="0">
                        <a:spcBef>
                          <a:spcPts val="0"/>
                        </a:spcBef>
                        <a:spcAft>
                          <a:spcPts val="0"/>
                        </a:spcAft>
                        <a:buNone/>
                      </a:pPr>
                      <a:r>
                        <a:rPr lang="en" sz="1800" b="1">
                          <a:solidFill>
                            <a:srgbClr val="FFFFFF"/>
                          </a:solidFill>
                          <a:latin typeface="Hind"/>
                          <a:ea typeface="Hind"/>
                          <a:cs typeface="Hind"/>
                          <a:sym typeface="Hind"/>
                        </a:rPr>
                        <a:t>Ovomaltine</a:t>
                      </a:r>
                      <a:endParaRPr sz="1800" b="1">
                        <a:solidFill>
                          <a:srgbClr val="FFFFFF"/>
                        </a:solidFill>
                        <a:latin typeface="Hind"/>
                        <a:ea typeface="Hind"/>
                        <a:cs typeface="Hind"/>
                        <a:sym typeface="Hind"/>
                      </a:endParaRPr>
                    </a:p>
                  </a:txBody>
                  <a:tcPr marL="91425" marR="91425" marT="68575" marB="68575" anchor="ctr">
                    <a:lnL w="9525" cap="flat" cmpd="sng">
                      <a:solidFill>
                        <a:srgbClr val="6699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rgbClr val="FFFFFF"/>
                          </a:solidFill>
                          <a:latin typeface="Hind"/>
                          <a:ea typeface="Hind"/>
                          <a:cs typeface="Hind"/>
                          <a:sym typeface="Hind"/>
                        </a:rPr>
                        <a:t>7.36</a:t>
                      </a:r>
                      <a:endParaRPr sz="1800" b="1">
                        <a:solidFill>
                          <a:srgbClr val="FFFFFF"/>
                        </a:solidFill>
                        <a:latin typeface="Hind"/>
                        <a:ea typeface="Hind"/>
                        <a:cs typeface="Hind"/>
                        <a:sym typeface="Hind"/>
                      </a:endParaRPr>
                    </a:p>
                  </a:txBody>
                  <a:tcPr marL="91425" marR="91425" marT="68575" marB="68575" anchor="ctr">
                    <a:lnL w="9525" cap="flat" cmpd="sng">
                      <a:solidFill>
                        <a:srgbClr val="0066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66FF">
                        <a:alpha val="22690"/>
                      </a:srgbClr>
                    </a:solidFill>
                  </a:tcPr>
                </a:tc>
                <a:tc>
                  <a:txBody>
                    <a:bodyPr/>
                    <a:lstStyle/>
                    <a:p>
                      <a:pPr marL="0" lvl="0" indent="0" algn="ctr" rtl="0">
                        <a:spcBef>
                          <a:spcPts val="0"/>
                        </a:spcBef>
                        <a:spcAft>
                          <a:spcPts val="0"/>
                        </a:spcAft>
                        <a:buNone/>
                      </a:pPr>
                      <a:r>
                        <a:rPr lang="en" sz="1800" b="1">
                          <a:solidFill>
                            <a:srgbClr val="FFFFFF"/>
                          </a:solidFill>
                          <a:latin typeface="Hind"/>
                          <a:ea typeface="Hind"/>
                          <a:cs typeface="Hind"/>
                          <a:sym typeface="Hind"/>
                        </a:rPr>
                        <a:t>0</a:t>
                      </a:r>
                      <a:endParaRPr sz="1800" b="1">
                        <a:solidFill>
                          <a:srgbClr val="FFFFFF"/>
                        </a:solidFill>
                        <a:latin typeface="Hind"/>
                        <a:ea typeface="Hind"/>
                        <a:cs typeface="Hind"/>
                        <a:sym typeface="Hind"/>
                      </a:endParaRPr>
                    </a:p>
                  </a:txBody>
                  <a:tcPr marL="91425" marR="91425" marT="68575" marB="68575" anchor="ctr">
                    <a:lnL w="9525" cap="flat" cmpd="sng">
                      <a:solidFill>
                        <a:srgbClr val="0066FF">
                          <a:alpha val="0"/>
                        </a:srgbClr>
                      </a:solidFill>
                      <a:prstDash val="solid"/>
                      <a:round/>
                      <a:headEnd type="none" w="sm" len="sm"/>
                      <a:tailEnd type="none" w="sm" len="sm"/>
                    </a:lnL>
                    <a:lnR w="9525" cap="flat" cmpd="sng">
                      <a:solidFill>
                        <a:srgbClr val="0066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66FF">
                        <a:alpha val="22690"/>
                      </a:srgbClr>
                    </a:solidFill>
                  </a:tcPr>
                </a:tc>
                <a:extLst>
                  <a:ext uri="{0D108BD9-81ED-4DB2-BD59-A6C34878D82A}">
                    <a16:rowId xmlns:a16="http://schemas.microsoft.com/office/drawing/2014/main" val="10006"/>
                  </a:ext>
                </a:extLst>
              </a:tr>
            </a:tbl>
          </a:graphicData>
        </a:graphic>
      </p:graphicFrame>
      <p:sp>
        <p:nvSpPr>
          <p:cNvPr id="374" name="Google Shape;374;p30"/>
          <p:cNvSpPr txBox="1">
            <a:spLocks noGrp="1"/>
          </p:cNvSpPr>
          <p:nvPr>
            <p:ph type="body" idx="2"/>
          </p:nvPr>
        </p:nvSpPr>
        <p:spPr>
          <a:xfrm>
            <a:off x="6824900" y="3173800"/>
            <a:ext cx="2296500" cy="110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Cas 2: Critère = label</a:t>
            </a:r>
            <a:endParaRPr/>
          </a:p>
          <a:p>
            <a:pPr marL="0" lvl="0" indent="0" algn="l" rtl="0">
              <a:spcBef>
                <a:spcPts val="600"/>
              </a:spcBef>
              <a:spcAft>
                <a:spcPts val="0"/>
              </a:spcAft>
              <a:buNone/>
            </a:pPr>
            <a:r>
              <a:rPr lang="en"/>
              <a:t>note_label coeff 2</a:t>
            </a:r>
            <a:endParaRPr/>
          </a:p>
        </p:txBody>
      </p:sp>
      <p:sp>
        <p:nvSpPr>
          <p:cNvPr id="375" name="Google Shape;375;p30"/>
          <p:cNvSpPr txBox="1">
            <a:spLocks noGrp="1"/>
          </p:cNvSpPr>
          <p:nvPr>
            <p:ph type="body" idx="2"/>
          </p:nvPr>
        </p:nvSpPr>
        <p:spPr>
          <a:xfrm>
            <a:off x="4578100" y="4190025"/>
            <a:ext cx="3439500" cy="809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Note final: note_prix+note_label</a:t>
            </a:r>
            <a:endParaRPr/>
          </a:p>
        </p:txBody>
      </p:sp>
      <p:grpSp>
        <p:nvGrpSpPr>
          <p:cNvPr id="376" name="Google Shape;376;p30"/>
          <p:cNvGrpSpPr/>
          <p:nvPr/>
        </p:nvGrpSpPr>
        <p:grpSpPr>
          <a:xfrm>
            <a:off x="6355769" y="719328"/>
            <a:ext cx="976142" cy="687602"/>
            <a:chOff x="4610450" y="3703750"/>
            <a:chExt cx="453050" cy="332175"/>
          </a:xfrm>
        </p:grpSpPr>
        <p:sp>
          <p:nvSpPr>
            <p:cNvPr id="377" name="Google Shape;377;p30"/>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1"/>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384" name="Google Shape;384;p31"/>
          <p:cNvSpPr txBox="1">
            <a:spLocks noGrp="1"/>
          </p:cNvSpPr>
          <p:nvPr>
            <p:ph type="title"/>
          </p:nvPr>
        </p:nvSpPr>
        <p:spPr>
          <a:xfrm>
            <a:off x="8959169" y="1230450"/>
            <a:ext cx="28929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Ut</a:t>
            </a:r>
            <a:endParaRPr/>
          </a:p>
        </p:txBody>
      </p:sp>
      <p:sp>
        <p:nvSpPr>
          <p:cNvPr id="385" name="Google Shape;385;p31"/>
          <p:cNvSpPr/>
          <p:nvPr/>
        </p:nvSpPr>
        <p:spPr>
          <a:xfrm>
            <a:off x="1574850" y="725275"/>
            <a:ext cx="4825200" cy="4171500"/>
          </a:xfrm>
          <a:prstGeom prst="rect">
            <a:avLst/>
          </a:prstGeom>
          <a:solidFill>
            <a:srgbClr val="1E1E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35714"/>
              </a:lnSpc>
              <a:spcBef>
                <a:spcPts val="0"/>
              </a:spcBef>
              <a:spcAft>
                <a:spcPts val="0"/>
              </a:spcAft>
              <a:buNone/>
            </a:pPr>
            <a:r>
              <a:rPr lang="en" sz="1050">
                <a:solidFill>
                  <a:srgbClr val="6A9955"/>
                </a:solidFill>
                <a:highlight>
                  <a:srgbClr val="1E1E1E"/>
                </a:highlight>
                <a:latin typeface="Courier New"/>
                <a:ea typeface="Courier New"/>
                <a:cs typeface="Courier New"/>
                <a:sym typeface="Courier New"/>
              </a:rPr>
              <a:t>/**</a:t>
            </a:r>
            <a:endParaRPr sz="1050">
              <a:solidFill>
                <a:srgbClr val="6A9955"/>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6A9955"/>
                </a:solidFill>
                <a:highlight>
                  <a:srgbClr val="1E1E1E"/>
                </a:highlight>
                <a:latin typeface="Courier New"/>
                <a:ea typeface="Courier New"/>
                <a:cs typeface="Courier New"/>
                <a:sym typeface="Courier New"/>
              </a:rPr>
              <a:t>* Retourne l'indice du produit de valeur maximale</a:t>
            </a:r>
            <a:endParaRPr sz="1050">
              <a:solidFill>
                <a:srgbClr val="6A9955"/>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6A9955"/>
                </a:solidFill>
                <a:highlight>
                  <a:srgbClr val="1E1E1E"/>
                </a:highlight>
                <a:latin typeface="Courier New"/>
                <a:ea typeface="Courier New"/>
                <a:cs typeface="Courier New"/>
                <a:sym typeface="Courier New"/>
              </a:rPr>
              <a:t>* (utilisée pour le calcul de note)</a:t>
            </a:r>
            <a:endParaRPr sz="1050">
              <a:solidFill>
                <a:srgbClr val="6A9955"/>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6A9955"/>
                </a:solidFill>
                <a:highlight>
                  <a:srgbClr val="1E1E1E"/>
                </a:highlight>
                <a:latin typeface="Courier New"/>
                <a:ea typeface="Courier New"/>
                <a:cs typeface="Courier New"/>
                <a:sym typeface="Courier New"/>
              </a:rPr>
              <a:t>*/</a:t>
            </a:r>
            <a:endParaRPr sz="1050">
              <a:solidFill>
                <a:srgbClr val="6A9955"/>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max_prix_produit</a:t>
            </a:r>
            <a:r>
              <a:rPr lang="en" sz="1050">
                <a:solidFill>
                  <a:srgbClr val="D4D4D4"/>
                </a:solidFill>
                <a:highlight>
                  <a:srgbClr val="1E1E1E"/>
                </a:highlight>
                <a:latin typeface="Courier New"/>
                <a:ea typeface="Courier New"/>
                <a:cs typeface="Courier New"/>
                <a:sym typeface="Courier New"/>
              </a:rPr>
              <a:t>(Produit *</a:t>
            </a:r>
            <a:r>
              <a:rPr lang="en" sz="1050">
                <a:solidFill>
                  <a:srgbClr val="9CDCFE"/>
                </a:solidFill>
                <a:highlight>
                  <a:srgbClr val="1E1E1E"/>
                </a:highlight>
                <a:latin typeface="Courier New"/>
                <a:ea typeface="Courier New"/>
                <a:cs typeface="Courier New"/>
                <a:sym typeface="Courier New"/>
              </a:rPr>
              <a:t>produits</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nbProduits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double</a:t>
            </a:r>
            <a:r>
              <a:rPr lang="en" sz="1050">
                <a:solidFill>
                  <a:srgbClr val="D4D4D4"/>
                </a:solidFill>
                <a:highlight>
                  <a:srgbClr val="1E1E1E"/>
                </a:highlight>
                <a:latin typeface="Courier New"/>
                <a:ea typeface="Courier New"/>
                <a:cs typeface="Courier New"/>
                <a:sym typeface="Courier New"/>
              </a:rPr>
              <a:t> max =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indiceMax =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i =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i &lt; nbProduits; i++)</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if</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produits</a:t>
            </a:r>
            <a:r>
              <a:rPr lang="en" sz="1050">
                <a:solidFill>
                  <a:srgbClr val="D4D4D4"/>
                </a:solidFill>
                <a:highlight>
                  <a:srgbClr val="1E1E1E"/>
                </a:highlight>
                <a:latin typeface="Courier New"/>
                <a:ea typeface="Courier New"/>
                <a:cs typeface="Courier New"/>
                <a:sym typeface="Courier New"/>
              </a:rPr>
              <a:t>[i].</a:t>
            </a:r>
            <a:r>
              <a:rPr lang="en" sz="1050">
                <a:solidFill>
                  <a:srgbClr val="9CDCFE"/>
                </a:solidFill>
                <a:highlight>
                  <a:srgbClr val="1E1E1E"/>
                </a:highlight>
                <a:latin typeface="Courier New"/>
                <a:ea typeface="Courier New"/>
                <a:cs typeface="Courier New"/>
                <a:sym typeface="Courier New"/>
              </a:rPr>
              <a:t>prix</a:t>
            </a:r>
            <a:r>
              <a:rPr lang="en" sz="1050">
                <a:solidFill>
                  <a:srgbClr val="D4D4D4"/>
                </a:solidFill>
                <a:highlight>
                  <a:srgbClr val="1E1E1E"/>
                </a:highlight>
                <a:latin typeface="Courier New"/>
                <a:ea typeface="Courier New"/>
                <a:cs typeface="Courier New"/>
                <a:sym typeface="Courier New"/>
              </a:rPr>
              <a:t> &gt; max)</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max = </a:t>
            </a:r>
            <a:r>
              <a:rPr lang="en" sz="1050">
                <a:solidFill>
                  <a:srgbClr val="9CDCFE"/>
                </a:solidFill>
                <a:highlight>
                  <a:srgbClr val="1E1E1E"/>
                </a:highlight>
                <a:latin typeface="Courier New"/>
                <a:ea typeface="Courier New"/>
                <a:cs typeface="Courier New"/>
                <a:sym typeface="Courier New"/>
              </a:rPr>
              <a:t>produits</a:t>
            </a:r>
            <a:r>
              <a:rPr lang="en" sz="1050">
                <a:solidFill>
                  <a:srgbClr val="D4D4D4"/>
                </a:solidFill>
                <a:highlight>
                  <a:srgbClr val="1E1E1E"/>
                </a:highlight>
                <a:latin typeface="Courier New"/>
                <a:ea typeface="Courier New"/>
                <a:cs typeface="Courier New"/>
                <a:sym typeface="Courier New"/>
              </a:rPr>
              <a:t>[i].</a:t>
            </a:r>
            <a:r>
              <a:rPr lang="en" sz="1050">
                <a:solidFill>
                  <a:srgbClr val="9CDCFE"/>
                </a:solidFill>
                <a:highlight>
                  <a:srgbClr val="1E1E1E"/>
                </a:highlight>
                <a:latin typeface="Courier New"/>
                <a:ea typeface="Courier New"/>
                <a:cs typeface="Courier New"/>
                <a:sym typeface="Courier New"/>
              </a:rPr>
              <a:t>prix</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indiceMax = i;</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indiceMax;</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6A9955"/>
              </a:solidFill>
              <a:highlight>
                <a:srgbClr val="1E1E1E"/>
              </a:highlight>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2"/>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391" name="Google Shape;391;p32"/>
          <p:cNvSpPr/>
          <p:nvPr/>
        </p:nvSpPr>
        <p:spPr>
          <a:xfrm>
            <a:off x="0" y="98250"/>
            <a:ext cx="9144000" cy="4947000"/>
          </a:xfrm>
          <a:prstGeom prst="rect">
            <a:avLst/>
          </a:prstGeom>
          <a:solidFill>
            <a:srgbClr val="1E1E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35714"/>
              </a:lnSpc>
              <a:spcBef>
                <a:spcPts val="0"/>
              </a:spcBef>
              <a:spcAft>
                <a:spcPts val="0"/>
              </a:spcAft>
              <a:buNone/>
            </a:pPr>
            <a:endParaRPr sz="1050">
              <a:solidFill>
                <a:srgbClr val="6A9955"/>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6A9955"/>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6A9955"/>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void</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calculer_note_produits</a:t>
            </a:r>
            <a:r>
              <a:rPr lang="en" sz="1050">
                <a:solidFill>
                  <a:srgbClr val="D4D4D4"/>
                </a:solidFill>
                <a:highlight>
                  <a:srgbClr val="1E1E1E"/>
                </a:highlight>
                <a:latin typeface="Courier New"/>
                <a:ea typeface="Courier New"/>
                <a:cs typeface="Courier New"/>
                <a:sym typeface="Courier New"/>
              </a:rPr>
              <a:t>(Produit *</a:t>
            </a:r>
            <a:r>
              <a:rPr lang="en" sz="1050">
                <a:solidFill>
                  <a:srgbClr val="9CDCFE"/>
                </a:solidFill>
                <a:highlight>
                  <a:srgbClr val="1E1E1E"/>
                </a:highlight>
                <a:latin typeface="Courier New"/>
                <a:ea typeface="Courier New"/>
                <a:cs typeface="Courier New"/>
                <a:sym typeface="Courier New"/>
              </a:rPr>
              <a:t>produits</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nbProduits</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critere</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double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notes_sortie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indicePrixMax = </a:t>
            </a:r>
            <a:r>
              <a:rPr lang="en" sz="1050">
                <a:solidFill>
                  <a:srgbClr val="DCDCAA"/>
                </a:solidFill>
                <a:highlight>
                  <a:srgbClr val="1E1E1E"/>
                </a:highlight>
                <a:latin typeface="Courier New"/>
                <a:ea typeface="Courier New"/>
                <a:cs typeface="Courier New"/>
                <a:sym typeface="Courier New"/>
              </a:rPr>
              <a:t>max_prix_produit</a:t>
            </a:r>
            <a:r>
              <a:rPr lang="en" sz="1050">
                <a:solidFill>
                  <a:srgbClr val="D4D4D4"/>
                </a:solidFill>
                <a:highlight>
                  <a:srgbClr val="1E1E1E"/>
                </a:highlight>
                <a:latin typeface="Courier New"/>
                <a:ea typeface="Courier New"/>
                <a:cs typeface="Courier New"/>
                <a:sym typeface="Courier New"/>
              </a:rPr>
              <a:t>(produits, nbProduits);</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double</a:t>
            </a:r>
            <a:r>
              <a:rPr lang="en" sz="1050">
                <a:solidFill>
                  <a:srgbClr val="D4D4D4"/>
                </a:solidFill>
                <a:highlight>
                  <a:srgbClr val="1E1E1E"/>
                </a:highlight>
                <a:latin typeface="Courier New"/>
                <a:ea typeface="Courier New"/>
                <a:cs typeface="Courier New"/>
                <a:sym typeface="Courier New"/>
              </a:rPr>
              <a:t> prixMax = </a:t>
            </a:r>
            <a:r>
              <a:rPr lang="en" sz="1050">
                <a:solidFill>
                  <a:srgbClr val="9CDCFE"/>
                </a:solidFill>
                <a:highlight>
                  <a:srgbClr val="1E1E1E"/>
                </a:highlight>
                <a:latin typeface="Courier New"/>
                <a:ea typeface="Courier New"/>
                <a:cs typeface="Courier New"/>
                <a:sym typeface="Courier New"/>
              </a:rPr>
              <a:t>produits</a:t>
            </a:r>
            <a:r>
              <a:rPr lang="en" sz="1050">
                <a:solidFill>
                  <a:srgbClr val="D4D4D4"/>
                </a:solidFill>
                <a:highlight>
                  <a:srgbClr val="1E1E1E"/>
                </a:highlight>
                <a:latin typeface="Courier New"/>
                <a:ea typeface="Courier New"/>
                <a:cs typeface="Courier New"/>
                <a:sym typeface="Courier New"/>
              </a:rPr>
              <a:t>[indicePrixMax].</a:t>
            </a:r>
            <a:r>
              <a:rPr lang="en" sz="1050">
                <a:solidFill>
                  <a:srgbClr val="9CDCFE"/>
                </a:solidFill>
                <a:highlight>
                  <a:srgbClr val="1E1E1E"/>
                </a:highlight>
                <a:latin typeface="Courier New"/>
                <a:ea typeface="Courier New"/>
                <a:cs typeface="Courier New"/>
                <a:sym typeface="Courier New"/>
              </a:rPr>
              <a:t>prix</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i =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i &lt; nbProduits; i++)</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if</a:t>
            </a:r>
            <a:r>
              <a:rPr lang="en" sz="1050">
                <a:solidFill>
                  <a:srgbClr val="D4D4D4"/>
                </a:solidFill>
                <a:highlight>
                  <a:srgbClr val="1E1E1E"/>
                </a:highlight>
                <a:latin typeface="Courier New"/>
                <a:ea typeface="Courier New"/>
                <a:cs typeface="Courier New"/>
                <a:sym typeface="Courier New"/>
              </a:rPr>
              <a:t> (critere == CRITERE_PRIX)</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notes_sortie</a:t>
            </a:r>
            <a:r>
              <a:rPr lang="en" sz="1050">
                <a:solidFill>
                  <a:srgbClr val="D4D4D4"/>
                </a:solidFill>
                <a:highlight>
                  <a:srgbClr val="1E1E1E"/>
                </a:highlight>
                <a:latin typeface="Courier New"/>
                <a:ea typeface="Courier New"/>
                <a:cs typeface="Courier New"/>
                <a:sym typeface="Courier New"/>
              </a:rPr>
              <a:t>[i] = (prixMax - </a:t>
            </a:r>
            <a:r>
              <a:rPr lang="en" sz="1050">
                <a:solidFill>
                  <a:srgbClr val="9CDCFE"/>
                </a:solidFill>
                <a:highlight>
                  <a:srgbClr val="1E1E1E"/>
                </a:highlight>
                <a:latin typeface="Courier New"/>
                <a:ea typeface="Courier New"/>
                <a:cs typeface="Courier New"/>
                <a:sym typeface="Courier New"/>
              </a:rPr>
              <a:t>produits</a:t>
            </a:r>
            <a:r>
              <a:rPr lang="en" sz="1050">
                <a:solidFill>
                  <a:srgbClr val="D4D4D4"/>
                </a:solidFill>
                <a:highlight>
                  <a:srgbClr val="1E1E1E"/>
                </a:highlight>
                <a:latin typeface="Courier New"/>
                <a:ea typeface="Courier New"/>
                <a:cs typeface="Courier New"/>
                <a:sym typeface="Courier New"/>
              </a:rPr>
              <a:t>[i].</a:t>
            </a:r>
            <a:r>
              <a:rPr lang="en" sz="1050">
                <a:solidFill>
                  <a:srgbClr val="9CDCFE"/>
                </a:solidFill>
                <a:highlight>
                  <a:srgbClr val="1E1E1E"/>
                </a:highlight>
                <a:latin typeface="Courier New"/>
                <a:ea typeface="Courier New"/>
                <a:cs typeface="Courier New"/>
                <a:sym typeface="Courier New"/>
              </a:rPr>
              <a:t>prix</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2</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produits</a:t>
            </a:r>
            <a:r>
              <a:rPr lang="en" sz="1050">
                <a:solidFill>
                  <a:srgbClr val="D4D4D4"/>
                </a:solidFill>
                <a:highlight>
                  <a:srgbClr val="1E1E1E"/>
                </a:highlight>
                <a:latin typeface="Courier New"/>
                <a:ea typeface="Courier New"/>
                <a:cs typeface="Courier New"/>
                <a:sym typeface="Courier New"/>
              </a:rPr>
              <a:t>[i].</a:t>
            </a:r>
            <a:r>
              <a:rPr lang="en" sz="1050">
                <a:solidFill>
                  <a:srgbClr val="9CDCFE"/>
                </a:solidFill>
                <a:highlight>
                  <a:srgbClr val="1E1E1E"/>
                </a:highlight>
                <a:latin typeface="Courier New"/>
                <a:ea typeface="Courier New"/>
                <a:cs typeface="Courier New"/>
                <a:sym typeface="Courier New"/>
              </a:rPr>
              <a:t>label</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else</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if</a:t>
            </a:r>
            <a:r>
              <a:rPr lang="en" sz="1050">
                <a:solidFill>
                  <a:srgbClr val="D4D4D4"/>
                </a:solidFill>
                <a:highlight>
                  <a:srgbClr val="1E1E1E"/>
                </a:highlight>
                <a:latin typeface="Courier New"/>
                <a:ea typeface="Courier New"/>
                <a:cs typeface="Courier New"/>
                <a:sym typeface="Courier New"/>
              </a:rPr>
              <a:t> (critere == CRITERE_LABEL)</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notes_sortie</a:t>
            </a:r>
            <a:r>
              <a:rPr lang="en" sz="1050">
                <a:solidFill>
                  <a:srgbClr val="D4D4D4"/>
                </a:solidFill>
                <a:highlight>
                  <a:srgbClr val="1E1E1E"/>
                </a:highlight>
                <a:latin typeface="Courier New"/>
                <a:ea typeface="Courier New"/>
                <a:cs typeface="Courier New"/>
                <a:sym typeface="Courier New"/>
              </a:rPr>
              <a:t>[i] = prixMax - </a:t>
            </a:r>
            <a:r>
              <a:rPr lang="en" sz="1050">
                <a:solidFill>
                  <a:srgbClr val="9CDCFE"/>
                </a:solidFill>
                <a:highlight>
                  <a:srgbClr val="1E1E1E"/>
                </a:highlight>
                <a:latin typeface="Courier New"/>
                <a:ea typeface="Courier New"/>
                <a:cs typeface="Courier New"/>
                <a:sym typeface="Courier New"/>
              </a:rPr>
              <a:t>produits</a:t>
            </a:r>
            <a:r>
              <a:rPr lang="en" sz="1050">
                <a:solidFill>
                  <a:srgbClr val="D4D4D4"/>
                </a:solidFill>
                <a:highlight>
                  <a:srgbClr val="1E1E1E"/>
                </a:highlight>
                <a:latin typeface="Courier New"/>
                <a:ea typeface="Courier New"/>
                <a:cs typeface="Courier New"/>
                <a:sym typeface="Courier New"/>
              </a:rPr>
              <a:t>[i].</a:t>
            </a:r>
            <a:r>
              <a:rPr lang="en" sz="1050">
                <a:solidFill>
                  <a:srgbClr val="9CDCFE"/>
                </a:solidFill>
                <a:highlight>
                  <a:srgbClr val="1E1E1E"/>
                </a:highlight>
                <a:latin typeface="Courier New"/>
                <a:ea typeface="Courier New"/>
                <a:cs typeface="Courier New"/>
                <a:sym typeface="Courier New"/>
              </a:rPr>
              <a:t>prix</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produits</a:t>
            </a:r>
            <a:r>
              <a:rPr lang="en" sz="1050">
                <a:solidFill>
                  <a:srgbClr val="D4D4D4"/>
                </a:solidFill>
                <a:highlight>
                  <a:srgbClr val="1E1E1E"/>
                </a:highlight>
                <a:latin typeface="Courier New"/>
                <a:ea typeface="Courier New"/>
                <a:cs typeface="Courier New"/>
                <a:sym typeface="Courier New"/>
              </a:rPr>
              <a:t>[i].</a:t>
            </a:r>
            <a:r>
              <a:rPr lang="en" sz="1050">
                <a:solidFill>
                  <a:srgbClr val="9CDCFE"/>
                </a:solidFill>
                <a:highlight>
                  <a:srgbClr val="1E1E1E"/>
                </a:highlight>
                <a:latin typeface="Courier New"/>
                <a:ea typeface="Courier New"/>
                <a:cs typeface="Courier New"/>
                <a:sym typeface="Courier New"/>
              </a:rPr>
              <a:t>label</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2</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else</a:t>
            </a:r>
            <a:endParaRPr sz="1050">
              <a:solidFill>
                <a:srgbClr val="C586C0"/>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 C'est un cas qui ne devrait pas survenir normalement</a:t>
            </a:r>
            <a:endParaRPr sz="1050">
              <a:solidFill>
                <a:srgbClr val="6A9955"/>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notes_sortie</a:t>
            </a:r>
            <a:r>
              <a:rPr lang="en" sz="1050">
                <a:solidFill>
                  <a:srgbClr val="D4D4D4"/>
                </a:solidFill>
                <a:highlight>
                  <a:srgbClr val="1E1E1E"/>
                </a:highlight>
                <a:latin typeface="Courier New"/>
                <a:ea typeface="Courier New"/>
                <a:cs typeface="Courier New"/>
                <a:sym typeface="Courier New"/>
              </a:rPr>
              <a:t>[i] = prixMax - </a:t>
            </a:r>
            <a:r>
              <a:rPr lang="en" sz="1050">
                <a:solidFill>
                  <a:srgbClr val="9CDCFE"/>
                </a:solidFill>
                <a:highlight>
                  <a:srgbClr val="1E1E1E"/>
                </a:highlight>
                <a:latin typeface="Courier New"/>
                <a:ea typeface="Courier New"/>
                <a:cs typeface="Courier New"/>
                <a:sym typeface="Courier New"/>
              </a:rPr>
              <a:t>produits</a:t>
            </a:r>
            <a:r>
              <a:rPr lang="en" sz="1050">
                <a:solidFill>
                  <a:srgbClr val="D4D4D4"/>
                </a:solidFill>
                <a:highlight>
                  <a:srgbClr val="1E1E1E"/>
                </a:highlight>
                <a:latin typeface="Courier New"/>
                <a:ea typeface="Courier New"/>
                <a:cs typeface="Courier New"/>
                <a:sym typeface="Courier New"/>
              </a:rPr>
              <a:t>[i].</a:t>
            </a:r>
            <a:r>
              <a:rPr lang="en" sz="1050">
                <a:solidFill>
                  <a:srgbClr val="9CDCFE"/>
                </a:solidFill>
                <a:highlight>
                  <a:srgbClr val="1E1E1E"/>
                </a:highlight>
                <a:latin typeface="Courier New"/>
                <a:ea typeface="Courier New"/>
                <a:cs typeface="Courier New"/>
                <a:sym typeface="Courier New"/>
              </a:rPr>
              <a:t>prix</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produits</a:t>
            </a:r>
            <a:r>
              <a:rPr lang="en" sz="1050">
                <a:solidFill>
                  <a:srgbClr val="D4D4D4"/>
                </a:solidFill>
                <a:highlight>
                  <a:srgbClr val="1E1E1E"/>
                </a:highlight>
                <a:latin typeface="Courier New"/>
                <a:ea typeface="Courier New"/>
                <a:cs typeface="Courier New"/>
                <a:sym typeface="Courier New"/>
              </a:rPr>
              <a:t>[i].</a:t>
            </a:r>
            <a:r>
              <a:rPr lang="en" sz="1050">
                <a:solidFill>
                  <a:srgbClr val="9CDCFE"/>
                </a:solidFill>
                <a:highlight>
                  <a:srgbClr val="1E1E1E"/>
                </a:highlight>
                <a:latin typeface="Courier New"/>
                <a:ea typeface="Courier New"/>
                <a:cs typeface="Courier New"/>
                <a:sym typeface="Courier New"/>
              </a:rPr>
              <a:t>label</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solidFill>
                <a:schemeClr val="dk1"/>
              </a:solidFill>
              <a:latin typeface="Hind"/>
              <a:ea typeface="Hind"/>
              <a:cs typeface="Hind"/>
              <a:sym typeface="Hind"/>
            </a:endParaRPr>
          </a:p>
          <a:p>
            <a:pPr marL="0" lvl="0" indent="0" algn="l" rtl="0">
              <a:spcBef>
                <a:spcPts val="600"/>
              </a:spcBef>
              <a:spcAft>
                <a:spcPts val="0"/>
              </a:spcAft>
              <a:buClr>
                <a:schemeClr val="dk1"/>
              </a:buClr>
              <a:buSzPts val="1100"/>
              <a:buFont typeface="Arial"/>
              <a:buNone/>
            </a:pPr>
            <a:endParaRPr sz="2400">
              <a:solidFill>
                <a:schemeClr val="lt1"/>
              </a:solidFill>
              <a:latin typeface="Hind"/>
              <a:ea typeface="Hind"/>
              <a:cs typeface="Hind"/>
              <a:sym typeface="Hind"/>
            </a:endParaRPr>
          </a:p>
          <a:p>
            <a:pPr marL="0" lvl="0" indent="0" algn="l" rtl="0">
              <a:spcBef>
                <a:spcPts val="0"/>
              </a:spcBef>
              <a:spcAft>
                <a:spcPts val="0"/>
              </a:spcAft>
              <a:buNone/>
            </a:pPr>
            <a:endParaRPr/>
          </a:p>
        </p:txBody>
      </p:sp>
      <p:sp>
        <p:nvSpPr>
          <p:cNvPr id="392" name="Google Shape;392;p32"/>
          <p:cNvSpPr txBox="1"/>
          <p:nvPr/>
        </p:nvSpPr>
        <p:spPr>
          <a:xfrm>
            <a:off x="6125075" y="282725"/>
            <a:ext cx="3018900" cy="1629900"/>
          </a:xfrm>
          <a:prstGeom prst="rect">
            <a:avLst/>
          </a:prstGeom>
          <a:noFill/>
          <a:ln w="9525" cap="flat" cmpd="sng">
            <a:solidFill>
              <a:srgbClr val="6A9955"/>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 sz="1000">
                <a:solidFill>
                  <a:srgbClr val="6A9955"/>
                </a:solidFill>
                <a:highlight>
                  <a:srgbClr val="1E1E1E"/>
                </a:highlight>
                <a:latin typeface="Courier New"/>
                <a:ea typeface="Courier New"/>
                <a:cs typeface="Courier New"/>
                <a:sym typeface="Courier New"/>
              </a:rPr>
              <a:t>Calcule la note pour chaque produit en fonction d'une liste de produits</a:t>
            </a:r>
            <a:endParaRPr sz="1000">
              <a:solidFill>
                <a:srgbClr val="6A9955"/>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00">
                <a:solidFill>
                  <a:srgbClr val="6A9955"/>
                </a:solidFill>
                <a:highlight>
                  <a:srgbClr val="1E1E1E"/>
                </a:highlight>
                <a:latin typeface="Courier New"/>
                <a:ea typeface="Courier New"/>
                <a:cs typeface="Courier New"/>
                <a:sym typeface="Courier New"/>
              </a:rPr>
              <a:t>Le résultat de la fonction est mise dans le tableau notes sortie en paramètre de fonction</a:t>
            </a:r>
            <a:endParaRPr sz="1000">
              <a:solidFill>
                <a:srgbClr val="6A9955"/>
              </a:solidFill>
              <a:highlight>
                <a:srgbClr val="1E1E1E"/>
              </a:highlight>
              <a:latin typeface="Courier New"/>
              <a:ea typeface="Courier New"/>
              <a:cs typeface="Courier New"/>
              <a:sym typeface="Courier New"/>
            </a:endParaRPr>
          </a:p>
          <a:p>
            <a:pPr marL="0" marR="0" lvl="0" indent="0" algn="l" rtl="0">
              <a:lnSpc>
                <a:spcPct val="135714"/>
              </a:lnSpc>
              <a:spcBef>
                <a:spcPts val="0"/>
              </a:spcBef>
              <a:spcAft>
                <a:spcPts val="0"/>
              </a:spcAft>
              <a:buNone/>
            </a:pPr>
            <a:r>
              <a:rPr lang="en" sz="1000">
                <a:solidFill>
                  <a:srgbClr val="6A9955"/>
                </a:solidFill>
                <a:highlight>
                  <a:srgbClr val="1E1E1E"/>
                </a:highlight>
                <a:latin typeface="Courier New"/>
                <a:ea typeface="Courier New"/>
                <a:cs typeface="Courier New"/>
                <a:sym typeface="Courier New"/>
              </a:rPr>
              <a:t>Le critère est soit CRITERE_PRIX soit CRITERE_LABEL (0 ou 1)</a:t>
            </a:r>
            <a:endParaRPr sz="1000">
              <a:solidFill>
                <a:srgbClr val="6A9955"/>
              </a:solidFill>
              <a:highlight>
                <a:srgbClr val="1E1E1E"/>
              </a:highlight>
              <a:latin typeface="Courier New"/>
              <a:ea typeface="Courier New"/>
              <a:cs typeface="Courier New"/>
              <a:sym typeface="Courier New"/>
            </a:endParaRPr>
          </a:p>
        </p:txBody>
      </p:sp>
      <p:sp>
        <p:nvSpPr>
          <p:cNvPr id="393" name="Google Shape;393;p32"/>
          <p:cNvSpPr txBox="1">
            <a:spLocks noGrp="1"/>
          </p:cNvSpPr>
          <p:nvPr>
            <p:ph type="title"/>
          </p:nvPr>
        </p:nvSpPr>
        <p:spPr>
          <a:xfrm>
            <a:off x="2135925" y="4311150"/>
            <a:ext cx="54420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Calcul de la note du produit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3"/>
          <p:cNvSpPr txBox="1">
            <a:spLocks noGrp="1"/>
          </p:cNvSpPr>
          <p:nvPr>
            <p:ph type="title"/>
          </p:nvPr>
        </p:nvSpPr>
        <p:spPr>
          <a:xfrm>
            <a:off x="1067088" y="496675"/>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Saisie du choix de l’utilisateur</a:t>
            </a:r>
            <a:endParaRPr/>
          </a:p>
        </p:txBody>
      </p:sp>
      <p:sp>
        <p:nvSpPr>
          <p:cNvPr id="399" name="Google Shape;399;p33"/>
          <p:cNvSpPr txBox="1">
            <a:spLocks noGrp="1"/>
          </p:cNvSpPr>
          <p:nvPr>
            <p:ph type="body" idx="1"/>
          </p:nvPr>
        </p:nvSpPr>
        <p:spPr>
          <a:xfrm>
            <a:off x="3949975" y="1915725"/>
            <a:ext cx="1948200" cy="683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a:t>Critère que l’utilisateur va choisir</a:t>
            </a:r>
            <a:endParaRPr sz="1400"/>
          </a:p>
        </p:txBody>
      </p:sp>
      <p:sp>
        <p:nvSpPr>
          <p:cNvPr id="400" name="Google Shape;400;p33"/>
          <p:cNvSpPr txBox="1">
            <a:spLocks noGrp="1"/>
          </p:cNvSpPr>
          <p:nvPr>
            <p:ph type="body" idx="2"/>
          </p:nvPr>
        </p:nvSpPr>
        <p:spPr>
          <a:xfrm>
            <a:off x="3949975" y="1249250"/>
            <a:ext cx="1751700" cy="54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a:t>Chemin vers le fichier CSV</a:t>
            </a:r>
            <a:endParaRPr sz="1400"/>
          </a:p>
        </p:txBody>
      </p:sp>
      <p:sp>
        <p:nvSpPr>
          <p:cNvPr id="401" name="Google Shape;401;p33"/>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402" name="Google Shape;402;p33"/>
          <p:cNvSpPr/>
          <p:nvPr/>
        </p:nvSpPr>
        <p:spPr>
          <a:xfrm>
            <a:off x="745975" y="1457275"/>
            <a:ext cx="3204000" cy="1389900"/>
          </a:xfrm>
          <a:prstGeom prst="rect">
            <a:avLst/>
          </a:prstGeom>
          <a:solidFill>
            <a:srgbClr val="1E1E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35714"/>
              </a:lnSpc>
              <a:spcBef>
                <a:spcPts val="0"/>
              </a:spcBef>
              <a:spcAft>
                <a:spcPts val="0"/>
              </a:spcAft>
              <a:buNone/>
            </a:pPr>
            <a:endParaRPr sz="1050">
              <a:solidFill>
                <a:srgbClr val="6A9955"/>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6A9955"/>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6A9955"/>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569CD6"/>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569CD6"/>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typedef</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struct</a:t>
            </a:r>
            <a:r>
              <a:rPr lang="en" sz="1050">
                <a:solidFill>
                  <a:srgbClr val="D4D4D4"/>
                </a:solidFill>
                <a:highlight>
                  <a:srgbClr val="1E1E1E"/>
                </a:highlight>
                <a:latin typeface="Courier New"/>
                <a:ea typeface="Courier New"/>
                <a:cs typeface="Courier New"/>
                <a:sym typeface="Courier New"/>
              </a:rPr>
              <a:t> ChoixMenu</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char</a:t>
            </a:r>
            <a:r>
              <a:rPr lang="en" sz="1050">
                <a:solidFill>
                  <a:srgbClr val="D4D4D4"/>
                </a:solidFill>
                <a:highlight>
                  <a:srgbClr val="1E1E1E"/>
                </a:highlight>
                <a:latin typeface="Courier New"/>
                <a:ea typeface="Courier New"/>
                <a:cs typeface="Courier New"/>
                <a:sym typeface="Courier New"/>
              </a:rPr>
              <a:t> *fichier;</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critere;</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ChoixMenu;</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569CD6"/>
              </a:solidFill>
              <a:highlight>
                <a:srgbClr val="1E1E1E"/>
              </a:highlight>
              <a:latin typeface="Courier New"/>
              <a:ea typeface="Courier New"/>
              <a:cs typeface="Courier New"/>
              <a:sym typeface="Courier New"/>
            </a:endParaRPr>
          </a:p>
          <a:p>
            <a:pPr marL="0" lvl="0" indent="0" algn="l" rtl="0">
              <a:spcBef>
                <a:spcPts val="0"/>
              </a:spcBef>
              <a:spcAft>
                <a:spcPts val="0"/>
              </a:spcAft>
              <a:buNone/>
            </a:pPr>
            <a:endParaRPr>
              <a:solidFill>
                <a:schemeClr val="dk1"/>
              </a:solidFill>
              <a:latin typeface="Hind"/>
              <a:ea typeface="Hind"/>
              <a:cs typeface="Hind"/>
              <a:sym typeface="Hind"/>
            </a:endParaRPr>
          </a:p>
          <a:p>
            <a:pPr marL="0" lvl="0" indent="0" algn="l" rtl="0">
              <a:spcBef>
                <a:spcPts val="600"/>
              </a:spcBef>
              <a:spcAft>
                <a:spcPts val="0"/>
              </a:spcAft>
              <a:buNone/>
            </a:pPr>
            <a:endParaRPr sz="2400">
              <a:solidFill>
                <a:schemeClr val="lt1"/>
              </a:solidFill>
              <a:latin typeface="Hind"/>
              <a:ea typeface="Hind"/>
              <a:cs typeface="Hind"/>
              <a:sym typeface="Hind"/>
            </a:endParaRPr>
          </a:p>
          <a:p>
            <a:pPr marL="0" lvl="0" indent="0" algn="l" rtl="0">
              <a:spcBef>
                <a:spcPts val="0"/>
              </a:spcBef>
              <a:spcAft>
                <a:spcPts val="0"/>
              </a:spcAft>
              <a:buNone/>
            </a:pPr>
            <a:endParaRPr/>
          </a:p>
        </p:txBody>
      </p:sp>
      <p:sp>
        <p:nvSpPr>
          <p:cNvPr id="403" name="Google Shape;403;p33"/>
          <p:cNvSpPr/>
          <p:nvPr/>
        </p:nvSpPr>
        <p:spPr>
          <a:xfrm>
            <a:off x="2594550" y="3556225"/>
            <a:ext cx="4944000" cy="1256400"/>
          </a:xfrm>
          <a:prstGeom prst="rect">
            <a:avLst/>
          </a:prstGeom>
          <a:solidFill>
            <a:srgbClr val="1E1E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35714"/>
              </a:lnSpc>
              <a:spcBef>
                <a:spcPts val="0"/>
              </a:spcBef>
              <a:spcAft>
                <a:spcPts val="0"/>
              </a:spcAft>
              <a:buNone/>
            </a:pPr>
            <a:endParaRPr sz="1050">
              <a:solidFill>
                <a:srgbClr val="6A9955"/>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6A9955"/>
              </a:solidFill>
              <a:highlight>
                <a:srgbClr val="1E1E1E"/>
              </a:highlight>
              <a:latin typeface="Courier New"/>
              <a:ea typeface="Courier New"/>
              <a:cs typeface="Courier New"/>
              <a:sym typeface="Courier New"/>
            </a:endParaRPr>
          </a:p>
          <a:p>
            <a:pPr marL="0" lvl="0" indent="0" algn="l" rtl="0">
              <a:lnSpc>
                <a:spcPct val="142857"/>
              </a:lnSpc>
              <a:spcBef>
                <a:spcPts val="0"/>
              </a:spcBef>
              <a:spcAft>
                <a:spcPts val="0"/>
              </a:spcAft>
              <a:buNone/>
            </a:pPr>
            <a:endParaRPr sz="1050">
              <a:solidFill>
                <a:schemeClr val="accent5"/>
              </a:solidFill>
              <a:latin typeface="Courier New"/>
              <a:ea typeface="Courier New"/>
              <a:cs typeface="Courier New"/>
              <a:sym typeface="Courier New"/>
            </a:endParaRPr>
          </a:p>
          <a:p>
            <a:pPr marL="0" lvl="0" indent="0" algn="l" rtl="0">
              <a:lnSpc>
                <a:spcPct val="142857"/>
              </a:lnSpc>
              <a:spcBef>
                <a:spcPts val="0"/>
              </a:spcBef>
              <a:spcAft>
                <a:spcPts val="0"/>
              </a:spcAft>
              <a:buNone/>
            </a:pPr>
            <a:endParaRPr sz="1050">
              <a:solidFill>
                <a:schemeClr val="accent5"/>
              </a:solidFill>
              <a:latin typeface="Courier New"/>
              <a:ea typeface="Courier New"/>
              <a:cs typeface="Courier New"/>
              <a:sym typeface="Courier New"/>
            </a:endParaRPr>
          </a:p>
          <a:p>
            <a:pPr marL="0" lvl="0" indent="0" algn="l" rtl="0">
              <a:lnSpc>
                <a:spcPct val="142857"/>
              </a:lnSpc>
              <a:spcBef>
                <a:spcPts val="0"/>
              </a:spcBef>
              <a:spcAft>
                <a:spcPts val="0"/>
              </a:spcAft>
              <a:buNone/>
            </a:pPr>
            <a:endParaRPr sz="1050">
              <a:solidFill>
                <a:schemeClr val="accent5"/>
              </a:solidFill>
              <a:latin typeface="Courier New"/>
              <a:ea typeface="Courier New"/>
              <a:cs typeface="Courier New"/>
              <a:sym typeface="Courier New"/>
            </a:endParaRPr>
          </a:p>
          <a:p>
            <a:pPr marL="0" lvl="0" indent="0" algn="l" rtl="0">
              <a:lnSpc>
                <a:spcPct val="142857"/>
              </a:lnSpc>
              <a:spcBef>
                <a:spcPts val="0"/>
              </a:spcBef>
              <a:spcAft>
                <a:spcPts val="0"/>
              </a:spcAft>
              <a:buNone/>
            </a:pPr>
            <a:r>
              <a:rPr lang="en" sz="1050">
                <a:solidFill>
                  <a:schemeClr val="accent5"/>
                </a:solidFill>
                <a:latin typeface="Courier New"/>
                <a:ea typeface="Courier New"/>
                <a:cs typeface="Courier New"/>
                <a:sym typeface="Courier New"/>
              </a:rPr>
              <a:t>#define</a:t>
            </a:r>
            <a:r>
              <a:rPr lang="en" sz="1050">
                <a:solidFill>
                  <a:srgbClr val="24292E"/>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PATE_A_TARTINER </a:t>
            </a:r>
            <a:r>
              <a:rPr lang="en" sz="1050">
                <a:solidFill>
                  <a:srgbClr val="6A9955"/>
                </a:solidFill>
                <a:latin typeface="Courier New"/>
                <a:ea typeface="Courier New"/>
                <a:cs typeface="Courier New"/>
                <a:sym typeface="Courier New"/>
              </a:rPr>
              <a:t>"./resources/Pate_a_tartiner.csv"</a:t>
            </a:r>
            <a:endParaRPr sz="1050">
              <a:solidFill>
                <a:srgbClr val="6A9955"/>
              </a:solidFill>
              <a:latin typeface="Courier New"/>
              <a:ea typeface="Courier New"/>
              <a:cs typeface="Courier New"/>
              <a:sym typeface="Courier New"/>
            </a:endParaRPr>
          </a:p>
          <a:p>
            <a:pPr marL="0" lvl="0" indent="0" algn="l" rtl="0">
              <a:lnSpc>
                <a:spcPct val="142857"/>
              </a:lnSpc>
              <a:spcBef>
                <a:spcPts val="0"/>
              </a:spcBef>
              <a:spcAft>
                <a:spcPts val="0"/>
              </a:spcAft>
              <a:buNone/>
            </a:pPr>
            <a:r>
              <a:rPr lang="en" sz="1050">
                <a:solidFill>
                  <a:schemeClr val="accent5"/>
                </a:solidFill>
                <a:latin typeface="Courier New"/>
                <a:ea typeface="Courier New"/>
                <a:cs typeface="Courier New"/>
                <a:sym typeface="Courier New"/>
              </a:rPr>
              <a:t>#define</a:t>
            </a:r>
            <a:r>
              <a:rPr lang="en" sz="1050">
                <a:solidFill>
                  <a:srgbClr val="24292E"/>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OEUFS</a:t>
            </a:r>
            <a:r>
              <a:rPr lang="en" sz="1050">
                <a:solidFill>
                  <a:srgbClr val="24292E"/>
                </a:solidFill>
                <a:latin typeface="Courier New"/>
                <a:ea typeface="Courier New"/>
                <a:cs typeface="Courier New"/>
                <a:sym typeface="Courier New"/>
              </a:rPr>
              <a:t> </a:t>
            </a:r>
            <a:r>
              <a:rPr lang="en" sz="1050">
                <a:solidFill>
                  <a:srgbClr val="6A9955"/>
                </a:solidFill>
                <a:latin typeface="Courier New"/>
                <a:ea typeface="Courier New"/>
                <a:cs typeface="Courier New"/>
                <a:sym typeface="Courier New"/>
              </a:rPr>
              <a:t>"./resources/oeufs.csv"</a:t>
            </a:r>
            <a:endParaRPr sz="1050">
              <a:solidFill>
                <a:srgbClr val="6A9955"/>
              </a:solidFill>
              <a:latin typeface="Courier New"/>
              <a:ea typeface="Courier New"/>
              <a:cs typeface="Courier New"/>
              <a:sym typeface="Courier New"/>
            </a:endParaRPr>
          </a:p>
          <a:p>
            <a:pPr marL="0" lvl="0" indent="0" algn="l" rtl="0">
              <a:lnSpc>
                <a:spcPct val="142857"/>
              </a:lnSpc>
              <a:spcBef>
                <a:spcPts val="0"/>
              </a:spcBef>
              <a:spcAft>
                <a:spcPts val="0"/>
              </a:spcAft>
              <a:buNone/>
            </a:pPr>
            <a:r>
              <a:rPr lang="en" sz="1050">
                <a:solidFill>
                  <a:schemeClr val="accent5"/>
                </a:solidFill>
                <a:latin typeface="Courier New"/>
                <a:ea typeface="Courier New"/>
                <a:cs typeface="Courier New"/>
                <a:sym typeface="Courier New"/>
              </a:rPr>
              <a:t>#define</a:t>
            </a:r>
            <a:r>
              <a:rPr lang="en" sz="1050">
                <a:solidFill>
                  <a:srgbClr val="24292E"/>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LIEGEOIS</a:t>
            </a:r>
            <a:r>
              <a:rPr lang="en" sz="1050">
                <a:solidFill>
                  <a:srgbClr val="6A9955"/>
                </a:solidFill>
                <a:latin typeface="Courier New"/>
                <a:ea typeface="Courier New"/>
                <a:cs typeface="Courier New"/>
                <a:sym typeface="Courier New"/>
              </a:rPr>
              <a:t> "./resources/liegeois.csv"</a:t>
            </a:r>
            <a:endParaRPr sz="1050">
              <a:solidFill>
                <a:srgbClr val="6A9955"/>
              </a:solidFill>
              <a:latin typeface="Courier New"/>
              <a:ea typeface="Courier New"/>
              <a:cs typeface="Courier New"/>
              <a:sym typeface="Courier New"/>
            </a:endParaRPr>
          </a:p>
          <a:p>
            <a:pPr marL="0" lvl="0" indent="0" algn="l" rtl="0">
              <a:lnSpc>
                <a:spcPct val="142857"/>
              </a:lnSpc>
              <a:spcBef>
                <a:spcPts val="0"/>
              </a:spcBef>
              <a:spcAft>
                <a:spcPts val="0"/>
              </a:spcAft>
              <a:buNone/>
            </a:pPr>
            <a:r>
              <a:rPr lang="en" sz="1050">
                <a:solidFill>
                  <a:schemeClr val="accent5"/>
                </a:solidFill>
                <a:latin typeface="Courier New"/>
                <a:ea typeface="Courier New"/>
                <a:cs typeface="Courier New"/>
                <a:sym typeface="Courier New"/>
              </a:rPr>
              <a:t>#define</a:t>
            </a:r>
            <a:r>
              <a:rPr lang="en" sz="1050">
                <a:solidFill>
                  <a:srgbClr val="24292E"/>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JAMBON_BLANC</a:t>
            </a:r>
            <a:r>
              <a:rPr lang="en" sz="1050">
                <a:solidFill>
                  <a:srgbClr val="24292E"/>
                </a:solidFill>
                <a:latin typeface="Courier New"/>
                <a:ea typeface="Courier New"/>
                <a:cs typeface="Courier New"/>
                <a:sym typeface="Courier New"/>
              </a:rPr>
              <a:t> </a:t>
            </a:r>
            <a:r>
              <a:rPr lang="en" sz="1050">
                <a:solidFill>
                  <a:srgbClr val="6A9955"/>
                </a:solidFill>
                <a:latin typeface="Courier New"/>
                <a:ea typeface="Courier New"/>
                <a:cs typeface="Courier New"/>
                <a:sym typeface="Courier New"/>
              </a:rPr>
              <a:t>"./resources/jambon_blanc.csv"</a:t>
            </a:r>
            <a:endParaRPr sz="1050">
              <a:solidFill>
                <a:srgbClr val="6A9955"/>
              </a:solidFill>
              <a:latin typeface="Courier New"/>
              <a:ea typeface="Courier New"/>
              <a:cs typeface="Courier New"/>
              <a:sym typeface="Courier New"/>
            </a:endParaRPr>
          </a:p>
          <a:p>
            <a:pPr marL="0" lvl="0" indent="0" algn="l" rtl="0">
              <a:lnSpc>
                <a:spcPct val="142857"/>
              </a:lnSpc>
              <a:spcBef>
                <a:spcPts val="0"/>
              </a:spcBef>
              <a:spcAft>
                <a:spcPts val="0"/>
              </a:spcAft>
              <a:buNone/>
            </a:pPr>
            <a:r>
              <a:rPr lang="en" sz="1050">
                <a:solidFill>
                  <a:srgbClr val="6A737D"/>
                </a:solidFill>
                <a:latin typeface="Courier New"/>
                <a:ea typeface="Courier New"/>
                <a:cs typeface="Courier New"/>
                <a:sym typeface="Courier New"/>
              </a:rPr>
              <a:t>// Définir le reste...</a:t>
            </a:r>
            <a:endParaRPr sz="1050">
              <a:solidFill>
                <a:srgbClr val="6A737D"/>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6A9955"/>
              </a:solidFill>
              <a:highlight>
                <a:srgbClr val="1E1E1E"/>
              </a:highlight>
              <a:latin typeface="Courier New"/>
              <a:ea typeface="Courier New"/>
              <a:cs typeface="Courier New"/>
              <a:sym typeface="Courier New"/>
            </a:endParaRPr>
          </a:p>
          <a:p>
            <a:pPr marL="0" lvl="0" indent="0" algn="l" rtl="0">
              <a:spcBef>
                <a:spcPts val="0"/>
              </a:spcBef>
              <a:spcAft>
                <a:spcPts val="0"/>
              </a:spcAft>
              <a:buNone/>
            </a:pPr>
            <a:endParaRPr>
              <a:solidFill>
                <a:schemeClr val="dk1"/>
              </a:solidFill>
              <a:latin typeface="Hind"/>
              <a:ea typeface="Hind"/>
              <a:cs typeface="Hind"/>
              <a:sym typeface="Hind"/>
            </a:endParaRPr>
          </a:p>
          <a:p>
            <a:pPr marL="0" lvl="0" indent="0" algn="l" rtl="0">
              <a:spcBef>
                <a:spcPts val="600"/>
              </a:spcBef>
              <a:spcAft>
                <a:spcPts val="0"/>
              </a:spcAft>
              <a:buNone/>
            </a:pPr>
            <a:endParaRPr sz="2400">
              <a:solidFill>
                <a:schemeClr val="lt1"/>
              </a:solidFill>
              <a:latin typeface="Hind"/>
              <a:ea typeface="Hind"/>
              <a:cs typeface="Hind"/>
              <a:sym typeface="Hind"/>
            </a:endParaRPr>
          </a:p>
          <a:p>
            <a:pPr marL="0" lvl="0" indent="0" algn="l" rtl="0">
              <a:spcBef>
                <a:spcPts val="0"/>
              </a:spcBef>
              <a:spcAft>
                <a:spcPts val="0"/>
              </a:spcAft>
              <a:buNone/>
            </a:pPr>
            <a:endParaRPr/>
          </a:p>
        </p:txBody>
      </p:sp>
      <p:cxnSp>
        <p:nvCxnSpPr>
          <p:cNvPr id="404" name="Google Shape;404;p33"/>
          <p:cNvCxnSpPr/>
          <p:nvPr/>
        </p:nvCxnSpPr>
        <p:spPr>
          <a:xfrm rot="10800000" flipH="1">
            <a:off x="2324400" y="1567225"/>
            <a:ext cx="1641300" cy="581100"/>
          </a:xfrm>
          <a:prstGeom prst="straightConnector1">
            <a:avLst/>
          </a:prstGeom>
          <a:noFill/>
          <a:ln w="9525" cap="flat" cmpd="sng">
            <a:solidFill>
              <a:schemeClr val="dk2"/>
            </a:solidFill>
            <a:prstDash val="solid"/>
            <a:round/>
            <a:headEnd type="none" w="med" len="med"/>
            <a:tailEnd type="triangle" w="med" len="med"/>
          </a:ln>
        </p:spPr>
      </p:cxnSp>
      <p:cxnSp>
        <p:nvCxnSpPr>
          <p:cNvPr id="405" name="Google Shape;405;p33"/>
          <p:cNvCxnSpPr/>
          <p:nvPr/>
        </p:nvCxnSpPr>
        <p:spPr>
          <a:xfrm rot="10800000" flipH="1">
            <a:off x="2206675" y="2211200"/>
            <a:ext cx="1743300" cy="188400"/>
          </a:xfrm>
          <a:prstGeom prst="straightConnector1">
            <a:avLst/>
          </a:prstGeom>
          <a:noFill/>
          <a:ln w="9525" cap="flat" cmpd="sng">
            <a:solidFill>
              <a:schemeClr val="dk2"/>
            </a:solidFill>
            <a:prstDash val="solid"/>
            <a:round/>
            <a:headEnd type="none" w="med" len="med"/>
            <a:tailEnd type="triangle" w="med" len="med"/>
          </a:ln>
        </p:spPr>
      </p:cxnSp>
      <p:grpSp>
        <p:nvGrpSpPr>
          <p:cNvPr id="406" name="Google Shape;406;p33"/>
          <p:cNvGrpSpPr/>
          <p:nvPr/>
        </p:nvGrpSpPr>
        <p:grpSpPr>
          <a:xfrm>
            <a:off x="1110339" y="3898791"/>
            <a:ext cx="867931" cy="798355"/>
            <a:chOff x="5970800" y="1619250"/>
            <a:chExt cx="428650" cy="456725"/>
          </a:xfrm>
        </p:grpSpPr>
        <p:sp>
          <p:nvSpPr>
            <p:cNvPr id="407" name="Google Shape;407;p33"/>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6"/>
          <p:cNvSpPr txBox="1">
            <a:spLocks noGrp="1"/>
          </p:cNvSpPr>
          <p:nvPr>
            <p:ph type="ctrTitle"/>
          </p:nvPr>
        </p:nvSpPr>
        <p:spPr>
          <a:xfrm>
            <a:off x="2647950" y="502000"/>
            <a:ext cx="38481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Enjeux du projet</a:t>
            </a:r>
            <a:endParaRPr/>
          </a:p>
          <a:p>
            <a:pPr marL="0" lvl="0" indent="0" algn="ctr" rtl="0">
              <a:spcBef>
                <a:spcPts val="0"/>
              </a:spcBef>
              <a:spcAft>
                <a:spcPts val="0"/>
              </a:spcAft>
              <a:buNone/>
            </a:pPr>
            <a:endParaRPr/>
          </a:p>
        </p:txBody>
      </p:sp>
      <p:sp>
        <p:nvSpPr>
          <p:cNvPr id="205" name="Google Shape;205;p16"/>
          <p:cNvSpPr txBox="1">
            <a:spLocks noGrp="1"/>
          </p:cNvSpPr>
          <p:nvPr>
            <p:ph type="subTitle" idx="1"/>
          </p:nvPr>
        </p:nvSpPr>
        <p:spPr>
          <a:xfrm>
            <a:off x="2647950" y="1095400"/>
            <a:ext cx="38481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ctr" rtl="0">
              <a:spcBef>
                <a:spcPts val="0"/>
              </a:spcBef>
              <a:spcAft>
                <a:spcPts val="0"/>
              </a:spcAft>
              <a:buNone/>
            </a:pPr>
            <a:r>
              <a:rPr lang="en" u="sng"/>
              <a:t>Problème du quotidien:</a:t>
            </a:r>
            <a:endParaRPr u="sng"/>
          </a:p>
          <a:p>
            <a:pPr marL="0" lvl="0" indent="0" algn="ctr" rtl="0">
              <a:spcBef>
                <a:spcPts val="0"/>
              </a:spcBef>
              <a:spcAft>
                <a:spcPts val="0"/>
              </a:spcAft>
              <a:buNone/>
            </a:pPr>
            <a:endParaRPr u="sng"/>
          </a:p>
          <a:p>
            <a:pPr marL="0" lvl="0" indent="0" algn="ctr" rtl="0">
              <a:spcBef>
                <a:spcPts val="0"/>
              </a:spcBef>
              <a:spcAft>
                <a:spcPts val="0"/>
              </a:spcAft>
              <a:buNone/>
            </a:pPr>
            <a:r>
              <a:rPr lang="en"/>
              <a:t>Les grandes surfaces débordent de produits et de marques différentes</a:t>
            </a:r>
            <a:endParaRPr/>
          </a:p>
          <a:p>
            <a:pPr marL="0" lvl="0" indent="0" algn="ctr" rtl="0">
              <a:spcBef>
                <a:spcPts val="0"/>
              </a:spcBef>
              <a:spcAft>
                <a:spcPts val="0"/>
              </a:spcAft>
              <a:buNone/>
            </a:pPr>
            <a:endParaRPr u="sng"/>
          </a:p>
          <a:p>
            <a:pPr marL="0" lvl="0" indent="0" algn="ctr" rtl="0">
              <a:spcBef>
                <a:spcPts val="0"/>
              </a:spcBef>
              <a:spcAft>
                <a:spcPts val="0"/>
              </a:spcAft>
              <a:buNone/>
            </a:pPr>
            <a:r>
              <a:rPr lang="en" u="sng"/>
              <a:t>But</a:t>
            </a:r>
            <a:endParaRPr u="sng"/>
          </a:p>
          <a:p>
            <a:pPr marL="0" lvl="0" indent="0" algn="ctr" rtl="0">
              <a:spcBef>
                <a:spcPts val="0"/>
              </a:spcBef>
              <a:spcAft>
                <a:spcPts val="0"/>
              </a:spcAft>
              <a:buNone/>
            </a:pPr>
            <a:r>
              <a:rPr lang="en"/>
              <a:t>Aider le client à faire son propre choix de produit</a:t>
            </a:r>
            <a:endParaRPr/>
          </a:p>
          <a:p>
            <a:pPr marL="0" lvl="0" indent="0" algn="ctr" rtl="0">
              <a:spcBef>
                <a:spcPts val="0"/>
              </a:spcBef>
              <a:spcAft>
                <a:spcPts val="0"/>
              </a:spcAft>
              <a:buNone/>
            </a:pPr>
            <a:endParaRPr/>
          </a:p>
          <a:p>
            <a:pPr marL="0" lvl="0" indent="0" algn="ctr" rtl="0">
              <a:spcBef>
                <a:spcPts val="0"/>
              </a:spcBef>
              <a:spcAft>
                <a:spcPts val="0"/>
              </a:spcAft>
              <a:buNone/>
            </a:pPr>
            <a:r>
              <a:rPr lang="en"/>
              <a:t>⇒ </a:t>
            </a:r>
            <a:r>
              <a:rPr lang="en" b="1"/>
              <a:t>Comparer des produits</a:t>
            </a:r>
            <a:r>
              <a:rPr lang="en"/>
              <a:t> concurrents selon des critères sélectionnés</a:t>
            </a:r>
            <a:endParaRPr/>
          </a:p>
          <a:p>
            <a:pPr marL="0" lvl="0" indent="0" algn="ctr" rtl="0">
              <a:spcBef>
                <a:spcPts val="0"/>
              </a:spcBef>
              <a:spcAft>
                <a:spcPts val="0"/>
              </a:spcAft>
              <a:buNone/>
            </a:pPr>
            <a:endParaRPr/>
          </a:p>
        </p:txBody>
      </p:sp>
      <p:sp>
        <p:nvSpPr>
          <p:cNvPr id="206" name="Google Shape;206;p16"/>
          <p:cNvSpPr txBox="1">
            <a:spLocks noGrp="1"/>
          </p:cNvSpPr>
          <p:nvPr>
            <p:ph type="sldNum" idx="4294967295"/>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207" name="Google Shape;207;p16"/>
          <p:cNvGrpSpPr/>
          <p:nvPr/>
        </p:nvGrpSpPr>
        <p:grpSpPr>
          <a:xfrm>
            <a:off x="297269" y="416926"/>
            <a:ext cx="1664429" cy="1128347"/>
            <a:chOff x="1921475" y="3695200"/>
            <a:chExt cx="438400" cy="349875"/>
          </a:xfrm>
        </p:grpSpPr>
        <p:sp>
          <p:nvSpPr>
            <p:cNvPr id="208" name="Google Shape;208;p16"/>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6"/>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4"/>
          <p:cNvSpPr txBox="1">
            <a:spLocks noGrp="1"/>
          </p:cNvSpPr>
          <p:nvPr>
            <p:ph type="title"/>
          </p:nvPr>
        </p:nvSpPr>
        <p:spPr>
          <a:xfrm>
            <a:off x="4374000" y="779500"/>
            <a:ext cx="2855400" cy="172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Un menu </a:t>
            </a:r>
            <a:r>
              <a:rPr lang="en">
                <a:solidFill>
                  <a:srgbClr val="FF0066"/>
                </a:solidFill>
              </a:rPr>
              <a:t>interactif </a:t>
            </a:r>
            <a:r>
              <a:rPr lang="en">
                <a:solidFill>
                  <a:schemeClr val="lt1"/>
                </a:solidFill>
              </a:rPr>
              <a:t>et </a:t>
            </a:r>
            <a:r>
              <a:rPr lang="en">
                <a:solidFill>
                  <a:srgbClr val="FF0066"/>
                </a:solidFill>
              </a:rPr>
              <a:t>intuitif </a:t>
            </a:r>
            <a:endParaRPr/>
          </a:p>
        </p:txBody>
      </p:sp>
      <p:sp>
        <p:nvSpPr>
          <p:cNvPr id="417" name="Google Shape;417;p34"/>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418" name="Google Shape;418;p34"/>
          <p:cNvSpPr txBox="1"/>
          <p:nvPr/>
        </p:nvSpPr>
        <p:spPr>
          <a:xfrm>
            <a:off x="8713450" y="3513025"/>
            <a:ext cx="5855100" cy="68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Hind"/>
              <a:ea typeface="Hind"/>
              <a:cs typeface="Hind"/>
              <a:sym typeface="Hind"/>
            </a:endParaRPr>
          </a:p>
        </p:txBody>
      </p:sp>
      <p:pic>
        <p:nvPicPr>
          <p:cNvPr id="419" name="Google Shape;419;p34"/>
          <p:cNvPicPr preferRelativeResize="0"/>
          <p:nvPr/>
        </p:nvPicPr>
        <p:blipFill rotWithShape="1">
          <a:blip r:embed="rId3">
            <a:alphaModFix/>
          </a:blip>
          <a:srcRect r="8850"/>
          <a:stretch/>
        </p:blipFill>
        <p:spPr>
          <a:xfrm>
            <a:off x="814850" y="207600"/>
            <a:ext cx="2135150" cy="1327400"/>
          </a:xfrm>
          <a:prstGeom prst="rect">
            <a:avLst/>
          </a:prstGeom>
          <a:noFill/>
          <a:ln>
            <a:noFill/>
          </a:ln>
        </p:spPr>
      </p:pic>
      <p:pic>
        <p:nvPicPr>
          <p:cNvPr id="420" name="Google Shape;420;p34"/>
          <p:cNvPicPr preferRelativeResize="0"/>
          <p:nvPr/>
        </p:nvPicPr>
        <p:blipFill>
          <a:blip r:embed="rId4">
            <a:alphaModFix/>
          </a:blip>
          <a:stretch>
            <a:fillRect/>
          </a:stretch>
        </p:blipFill>
        <p:spPr>
          <a:xfrm>
            <a:off x="814850" y="1723200"/>
            <a:ext cx="2688900" cy="1285252"/>
          </a:xfrm>
          <a:prstGeom prst="rect">
            <a:avLst/>
          </a:prstGeom>
          <a:noFill/>
          <a:ln>
            <a:noFill/>
          </a:ln>
        </p:spPr>
      </p:pic>
      <p:pic>
        <p:nvPicPr>
          <p:cNvPr id="421" name="Google Shape;421;p34"/>
          <p:cNvPicPr preferRelativeResize="0"/>
          <p:nvPr/>
        </p:nvPicPr>
        <p:blipFill rotWithShape="1">
          <a:blip r:embed="rId5">
            <a:alphaModFix/>
          </a:blip>
          <a:srcRect r="8029"/>
          <a:stretch/>
        </p:blipFill>
        <p:spPr>
          <a:xfrm>
            <a:off x="814850" y="3277375"/>
            <a:ext cx="3295199" cy="1154402"/>
          </a:xfrm>
          <a:prstGeom prst="rect">
            <a:avLst/>
          </a:prstGeom>
          <a:noFill/>
          <a:ln>
            <a:noFill/>
          </a:ln>
        </p:spPr>
      </p:pic>
      <p:grpSp>
        <p:nvGrpSpPr>
          <p:cNvPr id="422" name="Google Shape;422;p34"/>
          <p:cNvGrpSpPr/>
          <p:nvPr/>
        </p:nvGrpSpPr>
        <p:grpSpPr>
          <a:xfrm>
            <a:off x="6285204" y="3897117"/>
            <a:ext cx="803802" cy="790841"/>
            <a:chOff x="2594325" y="1627175"/>
            <a:chExt cx="440850" cy="440850"/>
          </a:xfrm>
        </p:grpSpPr>
        <p:sp>
          <p:nvSpPr>
            <p:cNvPr id="423" name="Google Shape;423;p34"/>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4"/>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4"/>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6" name="Google Shape;426;p34"/>
          <p:cNvSpPr txBox="1"/>
          <p:nvPr/>
        </p:nvSpPr>
        <p:spPr>
          <a:xfrm>
            <a:off x="4526825" y="3106325"/>
            <a:ext cx="1836000" cy="79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Hind"/>
                <a:ea typeface="Hind"/>
                <a:cs typeface="Hind"/>
                <a:sym typeface="Hind"/>
              </a:rPr>
              <a:t>Menu à plusieurs choix</a:t>
            </a:r>
            <a:endParaRPr sz="1800">
              <a:solidFill>
                <a:srgbClr val="FFFFFF"/>
              </a:solidFill>
              <a:latin typeface="Hind"/>
              <a:ea typeface="Hind"/>
              <a:cs typeface="Hind"/>
              <a:sym typeface="Hin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9"/>
                                        </p:tgtEl>
                                        <p:attrNameLst>
                                          <p:attrName>style.visibility</p:attrName>
                                        </p:attrNameLst>
                                      </p:cBhvr>
                                      <p:to>
                                        <p:strVal val="visible"/>
                                      </p:to>
                                    </p:set>
                                    <p:animEffect transition="in" filter="fade">
                                      <p:cBhvr>
                                        <p:cTn id="7" dur="1000"/>
                                        <p:tgtEl>
                                          <p:spTgt spid="4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0"/>
                                        </p:tgtEl>
                                        <p:attrNameLst>
                                          <p:attrName>style.visibility</p:attrName>
                                        </p:attrNameLst>
                                      </p:cBhvr>
                                      <p:to>
                                        <p:strVal val="visible"/>
                                      </p:to>
                                    </p:set>
                                    <p:animEffect transition="in" filter="fade">
                                      <p:cBhvr>
                                        <p:cTn id="12" dur="1000"/>
                                        <p:tgtEl>
                                          <p:spTgt spid="4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21"/>
                                        </p:tgtEl>
                                        <p:attrNameLst>
                                          <p:attrName>style.visibility</p:attrName>
                                        </p:attrNameLst>
                                      </p:cBhvr>
                                      <p:to>
                                        <p:strVal val="visible"/>
                                      </p:to>
                                    </p:set>
                                    <p:animEffect transition="in" filter="fade">
                                      <p:cBhvr>
                                        <p:cTn id="17" dur="1000"/>
                                        <p:tgtEl>
                                          <p:spTgt spid="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5"/>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432" name="Google Shape;432;p35"/>
          <p:cNvSpPr/>
          <p:nvPr/>
        </p:nvSpPr>
        <p:spPr>
          <a:xfrm>
            <a:off x="271050" y="250"/>
            <a:ext cx="8601900" cy="5143500"/>
          </a:xfrm>
          <a:prstGeom prst="rect">
            <a:avLst/>
          </a:prstGeom>
          <a:solidFill>
            <a:srgbClr val="041F3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433" name="Google Shape;433;p35"/>
          <p:cNvSpPr txBox="1"/>
          <p:nvPr/>
        </p:nvSpPr>
        <p:spPr>
          <a:xfrm>
            <a:off x="216150" y="805900"/>
            <a:ext cx="2682600" cy="238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rgbClr val="33CCFF"/>
                </a:solidFill>
                <a:latin typeface="Hind"/>
                <a:ea typeface="Hind"/>
                <a:cs typeface="Hind"/>
                <a:sym typeface="Hind"/>
              </a:rPr>
              <a:t>I.Quelle gamme de produits</a:t>
            </a:r>
            <a:endParaRPr b="1">
              <a:solidFill>
                <a:srgbClr val="FFFFFF"/>
              </a:solidFill>
              <a:latin typeface="Hind"/>
              <a:ea typeface="Hind"/>
              <a:cs typeface="Hind"/>
              <a:sym typeface="Hind"/>
            </a:endParaRPr>
          </a:p>
          <a:p>
            <a:pPr marL="0" lvl="0" indent="0" algn="l" rtl="0">
              <a:lnSpc>
                <a:spcPct val="115000"/>
              </a:lnSpc>
              <a:spcBef>
                <a:spcPts val="0"/>
              </a:spcBef>
              <a:spcAft>
                <a:spcPts val="0"/>
              </a:spcAft>
              <a:buNone/>
            </a:pPr>
            <a:r>
              <a:rPr lang="en" b="1">
                <a:solidFill>
                  <a:srgbClr val="FFFFFF"/>
                </a:solidFill>
                <a:latin typeface="Hind"/>
                <a:ea typeface="Hind"/>
                <a:cs typeface="Hind"/>
                <a:sym typeface="Hind"/>
              </a:rPr>
              <a:t>1. </a:t>
            </a:r>
            <a:r>
              <a:rPr lang="en">
                <a:solidFill>
                  <a:srgbClr val="FFFFFF"/>
                </a:solidFill>
                <a:latin typeface="Hind"/>
                <a:ea typeface="Hind"/>
                <a:cs typeface="Hind"/>
                <a:sym typeface="Hind"/>
              </a:rPr>
              <a:t>Produits alimentaires</a:t>
            </a:r>
            <a:endParaRPr>
              <a:solidFill>
                <a:srgbClr val="FFFFFF"/>
              </a:solidFill>
              <a:latin typeface="Hind"/>
              <a:ea typeface="Hind"/>
              <a:cs typeface="Hind"/>
              <a:sym typeface="Hind"/>
            </a:endParaRPr>
          </a:p>
          <a:p>
            <a:pPr marL="0" lvl="0" indent="0" algn="l" rtl="0">
              <a:lnSpc>
                <a:spcPct val="115000"/>
              </a:lnSpc>
              <a:spcBef>
                <a:spcPts val="0"/>
              </a:spcBef>
              <a:spcAft>
                <a:spcPts val="0"/>
              </a:spcAft>
              <a:buNone/>
            </a:pPr>
            <a:r>
              <a:rPr lang="en">
                <a:solidFill>
                  <a:srgbClr val="FFFFFF"/>
                </a:solidFill>
                <a:latin typeface="Hind"/>
                <a:ea typeface="Hind"/>
                <a:cs typeface="Hind"/>
                <a:sym typeface="Hind"/>
              </a:rPr>
              <a:t>2. Boissons</a:t>
            </a:r>
            <a:endParaRPr>
              <a:solidFill>
                <a:srgbClr val="FFFFFF"/>
              </a:solidFill>
              <a:latin typeface="Hind"/>
              <a:ea typeface="Hind"/>
              <a:cs typeface="Hind"/>
              <a:sym typeface="Hind"/>
            </a:endParaRPr>
          </a:p>
          <a:p>
            <a:pPr marL="0" lvl="0" indent="0" algn="l" rtl="0">
              <a:lnSpc>
                <a:spcPct val="115000"/>
              </a:lnSpc>
              <a:spcBef>
                <a:spcPts val="0"/>
              </a:spcBef>
              <a:spcAft>
                <a:spcPts val="0"/>
              </a:spcAft>
              <a:buNone/>
            </a:pPr>
            <a:r>
              <a:rPr lang="en">
                <a:solidFill>
                  <a:srgbClr val="FFFFFF"/>
                </a:solidFill>
                <a:latin typeface="Hind"/>
                <a:ea typeface="Hind"/>
                <a:cs typeface="Hind"/>
                <a:sym typeface="Hind"/>
              </a:rPr>
              <a:t>3. Hygiène et beauté</a:t>
            </a:r>
            <a:endParaRPr>
              <a:solidFill>
                <a:srgbClr val="FFFFFF"/>
              </a:solidFill>
              <a:latin typeface="Hind"/>
              <a:ea typeface="Hind"/>
              <a:cs typeface="Hind"/>
              <a:sym typeface="Hind"/>
            </a:endParaRPr>
          </a:p>
          <a:p>
            <a:pPr marL="0" lvl="0" indent="0" algn="l" rtl="0">
              <a:lnSpc>
                <a:spcPct val="115000"/>
              </a:lnSpc>
              <a:spcBef>
                <a:spcPts val="0"/>
              </a:spcBef>
              <a:spcAft>
                <a:spcPts val="0"/>
              </a:spcAft>
              <a:buNone/>
            </a:pPr>
            <a:r>
              <a:rPr lang="en">
                <a:solidFill>
                  <a:srgbClr val="FFFFFF"/>
                </a:solidFill>
                <a:latin typeface="Hind"/>
                <a:ea typeface="Hind"/>
                <a:cs typeface="Hind"/>
                <a:sym typeface="Hind"/>
              </a:rPr>
              <a:t>4. Bébé</a:t>
            </a:r>
            <a:endParaRPr>
              <a:solidFill>
                <a:srgbClr val="FFFFFF"/>
              </a:solidFill>
              <a:latin typeface="Hind"/>
              <a:ea typeface="Hind"/>
              <a:cs typeface="Hind"/>
              <a:sym typeface="Hind"/>
            </a:endParaRPr>
          </a:p>
          <a:p>
            <a:pPr marL="0" lvl="0" indent="0" algn="l" rtl="0">
              <a:lnSpc>
                <a:spcPct val="115000"/>
              </a:lnSpc>
              <a:spcBef>
                <a:spcPts val="0"/>
              </a:spcBef>
              <a:spcAft>
                <a:spcPts val="0"/>
              </a:spcAft>
              <a:buNone/>
            </a:pPr>
            <a:r>
              <a:rPr lang="en">
                <a:solidFill>
                  <a:srgbClr val="FFFFFF"/>
                </a:solidFill>
                <a:latin typeface="Hind"/>
                <a:ea typeface="Hind"/>
                <a:cs typeface="Hind"/>
                <a:sym typeface="Hind"/>
              </a:rPr>
              <a:t>5. Textile et chaussures</a:t>
            </a:r>
            <a:endParaRPr>
              <a:solidFill>
                <a:srgbClr val="FFFFFF"/>
              </a:solidFill>
              <a:latin typeface="Hind"/>
              <a:ea typeface="Hind"/>
              <a:cs typeface="Hind"/>
              <a:sym typeface="Hind"/>
            </a:endParaRPr>
          </a:p>
          <a:p>
            <a:pPr marL="0" lvl="0" indent="0" algn="l" rtl="0">
              <a:lnSpc>
                <a:spcPct val="115000"/>
              </a:lnSpc>
              <a:spcBef>
                <a:spcPts val="0"/>
              </a:spcBef>
              <a:spcAft>
                <a:spcPts val="0"/>
              </a:spcAft>
              <a:buNone/>
            </a:pPr>
            <a:r>
              <a:rPr lang="en">
                <a:solidFill>
                  <a:srgbClr val="FFFFFF"/>
                </a:solidFill>
                <a:latin typeface="Hind"/>
                <a:ea typeface="Hind"/>
                <a:cs typeface="Hind"/>
                <a:sym typeface="Hind"/>
              </a:rPr>
              <a:t>6. Scolaires</a:t>
            </a:r>
            <a:endParaRPr>
              <a:solidFill>
                <a:srgbClr val="FFFFFF"/>
              </a:solidFill>
              <a:latin typeface="Hind"/>
              <a:ea typeface="Hind"/>
              <a:cs typeface="Hind"/>
              <a:sym typeface="Hind"/>
            </a:endParaRPr>
          </a:p>
          <a:p>
            <a:pPr marL="0" lvl="0" indent="0" algn="l" rtl="0">
              <a:lnSpc>
                <a:spcPct val="115000"/>
              </a:lnSpc>
              <a:spcBef>
                <a:spcPts val="0"/>
              </a:spcBef>
              <a:spcAft>
                <a:spcPts val="0"/>
              </a:spcAft>
              <a:buNone/>
            </a:pPr>
            <a:r>
              <a:rPr lang="en">
                <a:solidFill>
                  <a:srgbClr val="FFFFFF"/>
                </a:solidFill>
                <a:latin typeface="Hind"/>
                <a:ea typeface="Hind"/>
                <a:cs typeface="Hind"/>
                <a:sym typeface="Hind"/>
              </a:rPr>
              <a:t>7. Technologie</a:t>
            </a:r>
            <a:endParaRPr>
              <a:solidFill>
                <a:srgbClr val="FFFFFF"/>
              </a:solidFill>
              <a:latin typeface="Hind"/>
              <a:ea typeface="Hind"/>
              <a:cs typeface="Hind"/>
              <a:sym typeface="Hind"/>
            </a:endParaRPr>
          </a:p>
          <a:p>
            <a:pPr marL="0" lvl="0" indent="0" algn="l" rtl="0">
              <a:lnSpc>
                <a:spcPct val="115000"/>
              </a:lnSpc>
              <a:spcBef>
                <a:spcPts val="0"/>
              </a:spcBef>
              <a:spcAft>
                <a:spcPts val="0"/>
              </a:spcAft>
              <a:buNone/>
            </a:pPr>
            <a:r>
              <a:rPr lang="en">
                <a:solidFill>
                  <a:srgbClr val="FFFFFF"/>
                </a:solidFill>
                <a:latin typeface="Hind"/>
                <a:ea typeface="Hind"/>
                <a:cs typeface="Hind"/>
                <a:sym typeface="Hind"/>
              </a:rPr>
              <a:t>8. Produits surgelés</a:t>
            </a:r>
            <a:endParaRPr>
              <a:solidFill>
                <a:srgbClr val="FFFFFF"/>
              </a:solidFill>
              <a:latin typeface="Hind"/>
              <a:ea typeface="Hind"/>
              <a:cs typeface="Hind"/>
              <a:sym typeface="Hind"/>
            </a:endParaRPr>
          </a:p>
          <a:p>
            <a:pPr marL="0" lvl="0" indent="0" algn="l" rtl="0">
              <a:lnSpc>
                <a:spcPct val="115000"/>
              </a:lnSpc>
              <a:spcBef>
                <a:spcPts val="0"/>
              </a:spcBef>
              <a:spcAft>
                <a:spcPts val="0"/>
              </a:spcAft>
              <a:buNone/>
            </a:pPr>
            <a:r>
              <a:rPr lang="en">
                <a:solidFill>
                  <a:srgbClr val="FFFFFF"/>
                </a:solidFill>
                <a:latin typeface="Hind"/>
                <a:ea typeface="Hind"/>
                <a:cs typeface="Hind"/>
                <a:sym typeface="Hind"/>
              </a:rPr>
              <a:t>9. Animalerie</a:t>
            </a:r>
            <a:endParaRPr>
              <a:solidFill>
                <a:srgbClr val="FFFFFF"/>
              </a:solidFill>
              <a:latin typeface="Hind"/>
              <a:ea typeface="Hind"/>
              <a:cs typeface="Hind"/>
              <a:sym typeface="Hind"/>
            </a:endParaRPr>
          </a:p>
          <a:p>
            <a:pPr marL="0" lvl="0" indent="0" algn="l" rtl="0">
              <a:lnSpc>
                <a:spcPct val="115000"/>
              </a:lnSpc>
              <a:spcBef>
                <a:spcPts val="0"/>
              </a:spcBef>
              <a:spcAft>
                <a:spcPts val="0"/>
              </a:spcAft>
              <a:buNone/>
            </a:pPr>
            <a:r>
              <a:rPr lang="en">
                <a:solidFill>
                  <a:srgbClr val="FFFFFF"/>
                </a:solidFill>
                <a:latin typeface="Hind"/>
                <a:ea typeface="Hind"/>
                <a:cs typeface="Hind"/>
                <a:sym typeface="Hind"/>
              </a:rPr>
              <a:t>10. Loisir</a:t>
            </a:r>
            <a:endParaRPr>
              <a:solidFill>
                <a:srgbClr val="FFFFFF"/>
              </a:solidFill>
              <a:latin typeface="Hind"/>
              <a:ea typeface="Hind"/>
              <a:cs typeface="Hind"/>
              <a:sym typeface="Hind"/>
            </a:endParaRPr>
          </a:p>
          <a:p>
            <a:pPr marL="0" lvl="0" indent="0" algn="l" rtl="0">
              <a:lnSpc>
                <a:spcPct val="115000"/>
              </a:lnSpc>
              <a:spcBef>
                <a:spcPts val="0"/>
              </a:spcBef>
              <a:spcAft>
                <a:spcPts val="0"/>
              </a:spcAft>
              <a:buNone/>
            </a:pPr>
            <a:r>
              <a:rPr lang="en">
                <a:solidFill>
                  <a:srgbClr val="FFFFFF"/>
                </a:solidFill>
                <a:latin typeface="Hind"/>
                <a:ea typeface="Hind"/>
                <a:cs typeface="Hind"/>
                <a:sym typeface="Hind"/>
              </a:rPr>
              <a:t>11. Entretien</a:t>
            </a:r>
            <a:endParaRPr>
              <a:solidFill>
                <a:srgbClr val="FFFFFF"/>
              </a:solidFill>
              <a:latin typeface="Hind"/>
              <a:ea typeface="Hind"/>
              <a:cs typeface="Hind"/>
              <a:sym typeface="Hind"/>
            </a:endParaRPr>
          </a:p>
          <a:p>
            <a:pPr marL="0" lvl="0" indent="0" algn="l" rtl="0">
              <a:lnSpc>
                <a:spcPct val="115000"/>
              </a:lnSpc>
              <a:spcBef>
                <a:spcPts val="0"/>
              </a:spcBef>
              <a:spcAft>
                <a:spcPts val="0"/>
              </a:spcAft>
              <a:buNone/>
            </a:pPr>
            <a:endParaRPr>
              <a:solidFill>
                <a:srgbClr val="FFFFFF"/>
              </a:solidFill>
              <a:latin typeface="Hind"/>
              <a:ea typeface="Hind"/>
              <a:cs typeface="Hind"/>
              <a:sym typeface="Hind"/>
            </a:endParaRPr>
          </a:p>
          <a:p>
            <a:pPr marL="0" lvl="0" indent="0" algn="l" rtl="0">
              <a:lnSpc>
                <a:spcPct val="115000"/>
              </a:lnSpc>
              <a:spcBef>
                <a:spcPts val="0"/>
              </a:spcBef>
              <a:spcAft>
                <a:spcPts val="0"/>
              </a:spcAft>
              <a:buNone/>
            </a:pPr>
            <a:r>
              <a:rPr lang="en" b="1" i="1">
                <a:solidFill>
                  <a:srgbClr val="FF0066"/>
                </a:solidFill>
                <a:latin typeface="Hind"/>
                <a:ea typeface="Hind"/>
                <a:cs typeface="Hind"/>
                <a:sym typeface="Hind"/>
              </a:rPr>
              <a:t>Choix: 1. Produits alimentaires</a:t>
            </a:r>
            <a:endParaRPr b="1" i="1">
              <a:solidFill>
                <a:srgbClr val="FF0066"/>
              </a:solidFill>
              <a:latin typeface="Hind"/>
              <a:ea typeface="Hind"/>
              <a:cs typeface="Hind"/>
              <a:sym typeface="Hind"/>
            </a:endParaRPr>
          </a:p>
          <a:p>
            <a:pPr marL="0" lvl="0" indent="0" algn="l" rtl="0">
              <a:spcBef>
                <a:spcPts val="0"/>
              </a:spcBef>
              <a:spcAft>
                <a:spcPts val="0"/>
              </a:spcAft>
              <a:buNone/>
            </a:pPr>
            <a:endParaRPr sz="1200">
              <a:latin typeface="Hind"/>
              <a:ea typeface="Hind"/>
              <a:cs typeface="Hind"/>
              <a:sym typeface="Hind"/>
            </a:endParaRPr>
          </a:p>
        </p:txBody>
      </p:sp>
      <p:sp>
        <p:nvSpPr>
          <p:cNvPr id="434" name="Google Shape;434;p35"/>
          <p:cNvSpPr txBox="1"/>
          <p:nvPr/>
        </p:nvSpPr>
        <p:spPr>
          <a:xfrm>
            <a:off x="6143875" y="805900"/>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i="1">
                <a:solidFill>
                  <a:srgbClr val="FF0066"/>
                </a:solidFill>
                <a:latin typeface="Hind"/>
                <a:ea typeface="Hind"/>
                <a:cs typeface="Hind"/>
                <a:sym typeface="Hind"/>
              </a:rPr>
              <a:t>Choix: 5. Confiture, miel, pâte à tartiner</a:t>
            </a:r>
            <a:endParaRPr b="1" i="1">
              <a:solidFill>
                <a:srgbClr val="FF0066"/>
              </a:solidFill>
              <a:latin typeface="Hind"/>
              <a:ea typeface="Hind"/>
              <a:cs typeface="Hind"/>
              <a:sym typeface="Hind"/>
            </a:endParaRPr>
          </a:p>
          <a:p>
            <a:pPr marL="0" lvl="0" indent="0" algn="l" rtl="0">
              <a:lnSpc>
                <a:spcPct val="115000"/>
              </a:lnSpc>
              <a:spcBef>
                <a:spcPts val="0"/>
              </a:spcBef>
              <a:spcAft>
                <a:spcPts val="0"/>
              </a:spcAft>
              <a:buNone/>
            </a:pPr>
            <a:endParaRPr b="1">
              <a:solidFill>
                <a:srgbClr val="FFFFFF"/>
              </a:solidFill>
              <a:latin typeface="Hind"/>
              <a:ea typeface="Hind"/>
              <a:cs typeface="Hind"/>
              <a:sym typeface="Hind"/>
            </a:endParaRPr>
          </a:p>
          <a:p>
            <a:pPr marL="0" lvl="0" indent="0" algn="l" rtl="0">
              <a:lnSpc>
                <a:spcPct val="115000"/>
              </a:lnSpc>
              <a:spcBef>
                <a:spcPts val="0"/>
              </a:spcBef>
              <a:spcAft>
                <a:spcPts val="0"/>
              </a:spcAft>
              <a:buNone/>
            </a:pPr>
            <a:r>
              <a:rPr lang="en" b="1">
                <a:solidFill>
                  <a:srgbClr val="33CCFF"/>
                </a:solidFill>
                <a:latin typeface="Hind"/>
                <a:ea typeface="Hind"/>
                <a:cs typeface="Hind"/>
                <a:sym typeface="Hind"/>
              </a:rPr>
              <a:t>IV. Quels produits  ?</a:t>
            </a:r>
            <a:endParaRPr b="1">
              <a:solidFill>
                <a:srgbClr val="FFFFFF"/>
              </a:solidFill>
              <a:latin typeface="Hind"/>
              <a:ea typeface="Hind"/>
              <a:cs typeface="Hind"/>
              <a:sym typeface="Hind"/>
            </a:endParaRPr>
          </a:p>
          <a:p>
            <a:pPr marL="0" lvl="0" indent="0" algn="l" rtl="0">
              <a:lnSpc>
                <a:spcPct val="115000"/>
              </a:lnSpc>
              <a:spcBef>
                <a:spcPts val="0"/>
              </a:spcBef>
              <a:spcAft>
                <a:spcPts val="0"/>
              </a:spcAft>
              <a:buNone/>
            </a:pPr>
            <a:r>
              <a:rPr lang="en">
                <a:solidFill>
                  <a:srgbClr val="FFFFFF"/>
                </a:solidFill>
                <a:latin typeface="Hind"/>
                <a:ea typeface="Hind"/>
                <a:cs typeface="Hind"/>
                <a:sym typeface="Hind"/>
              </a:rPr>
              <a:t>1. Confiture</a:t>
            </a:r>
            <a:endParaRPr>
              <a:solidFill>
                <a:srgbClr val="FFFFFF"/>
              </a:solidFill>
              <a:latin typeface="Hind"/>
              <a:ea typeface="Hind"/>
              <a:cs typeface="Hind"/>
              <a:sym typeface="Hind"/>
            </a:endParaRPr>
          </a:p>
          <a:p>
            <a:pPr marL="0" lvl="0" indent="0" algn="l" rtl="0">
              <a:lnSpc>
                <a:spcPct val="115000"/>
              </a:lnSpc>
              <a:spcBef>
                <a:spcPts val="0"/>
              </a:spcBef>
              <a:spcAft>
                <a:spcPts val="0"/>
              </a:spcAft>
              <a:buNone/>
            </a:pPr>
            <a:r>
              <a:rPr lang="en">
                <a:solidFill>
                  <a:srgbClr val="FFFFFF"/>
                </a:solidFill>
                <a:latin typeface="Hind"/>
                <a:ea typeface="Hind"/>
                <a:cs typeface="Hind"/>
                <a:sym typeface="Hind"/>
              </a:rPr>
              <a:t>2. Miel</a:t>
            </a:r>
            <a:endParaRPr>
              <a:solidFill>
                <a:srgbClr val="FFFFFF"/>
              </a:solidFill>
              <a:latin typeface="Hind"/>
              <a:ea typeface="Hind"/>
              <a:cs typeface="Hind"/>
              <a:sym typeface="Hind"/>
            </a:endParaRPr>
          </a:p>
          <a:p>
            <a:pPr marL="0" lvl="0" indent="0" algn="l" rtl="0">
              <a:lnSpc>
                <a:spcPct val="115000"/>
              </a:lnSpc>
              <a:spcBef>
                <a:spcPts val="0"/>
              </a:spcBef>
              <a:spcAft>
                <a:spcPts val="0"/>
              </a:spcAft>
              <a:buNone/>
            </a:pPr>
            <a:r>
              <a:rPr lang="en">
                <a:solidFill>
                  <a:srgbClr val="FFFFFF"/>
                </a:solidFill>
                <a:latin typeface="Hind"/>
                <a:ea typeface="Hind"/>
                <a:cs typeface="Hind"/>
                <a:sym typeface="Hind"/>
              </a:rPr>
              <a:t>3. Pate à tartiner</a:t>
            </a:r>
            <a:endParaRPr>
              <a:solidFill>
                <a:srgbClr val="FFFFFF"/>
              </a:solidFill>
              <a:latin typeface="Hind"/>
              <a:ea typeface="Hind"/>
              <a:cs typeface="Hind"/>
              <a:sym typeface="Hind"/>
            </a:endParaRPr>
          </a:p>
          <a:p>
            <a:pPr marL="0" lvl="0" indent="0" algn="l" rtl="0">
              <a:lnSpc>
                <a:spcPct val="115000"/>
              </a:lnSpc>
              <a:spcBef>
                <a:spcPts val="0"/>
              </a:spcBef>
              <a:spcAft>
                <a:spcPts val="0"/>
              </a:spcAft>
              <a:buNone/>
            </a:pPr>
            <a:endParaRPr>
              <a:solidFill>
                <a:srgbClr val="FFFFFF"/>
              </a:solidFill>
              <a:latin typeface="Hind"/>
              <a:ea typeface="Hind"/>
              <a:cs typeface="Hind"/>
              <a:sym typeface="Hind"/>
            </a:endParaRPr>
          </a:p>
          <a:p>
            <a:pPr marL="0" lvl="0" indent="0" algn="l" rtl="0">
              <a:lnSpc>
                <a:spcPct val="115000"/>
              </a:lnSpc>
              <a:spcBef>
                <a:spcPts val="0"/>
              </a:spcBef>
              <a:spcAft>
                <a:spcPts val="0"/>
              </a:spcAft>
              <a:buNone/>
            </a:pPr>
            <a:r>
              <a:rPr lang="en" b="1" i="1">
                <a:solidFill>
                  <a:srgbClr val="FF0066"/>
                </a:solidFill>
                <a:latin typeface="Hind"/>
                <a:ea typeface="Hind"/>
                <a:cs typeface="Hind"/>
                <a:sym typeface="Hind"/>
              </a:rPr>
              <a:t>Choix: 3. Pâte à tartiner</a:t>
            </a:r>
            <a:endParaRPr b="1" i="1">
              <a:solidFill>
                <a:srgbClr val="FF0066"/>
              </a:solidFill>
              <a:latin typeface="Hind"/>
              <a:ea typeface="Hind"/>
              <a:cs typeface="Hind"/>
              <a:sym typeface="Hind"/>
            </a:endParaRPr>
          </a:p>
          <a:p>
            <a:pPr marL="0" lvl="0" indent="0" algn="l" rtl="0">
              <a:lnSpc>
                <a:spcPct val="115000"/>
              </a:lnSpc>
              <a:spcBef>
                <a:spcPts val="0"/>
              </a:spcBef>
              <a:spcAft>
                <a:spcPts val="0"/>
              </a:spcAft>
              <a:buNone/>
            </a:pPr>
            <a:endParaRPr b="1">
              <a:solidFill>
                <a:srgbClr val="FFFFFF"/>
              </a:solidFill>
              <a:latin typeface="Hind"/>
              <a:ea typeface="Hind"/>
              <a:cs typeface="Hind"/>
              <a:sym typeface="Hind"/>
            </a:endParaRPr>
          </a:p>
          <a:p>
            <a:pPr marL="0" lvl="0" indent="0" algn="l" rtl="0">
              <a:lnSpc>
                <a:spcPct val="115000"/>
              </a:lnSpc>
              <a:spcBef>
                <a:spcPts val="0"/>
              </a:spcBef>
              <a:spcAft>
                <a:spcPts val="0"/>
              </a:spcAft>
              <a:buNone/>
            </a:pPr>
            <a:r>
              <a:rPr lang="en" b="1">
                <a:solidFill>
                  <a:srgbClr val="33CCFF"/>
                </a:solidFill>
                <a:latin typeface="Hind"/>
                <a:ea typeface="Hind"/>
                <a:cs typeface="Hind"/>
                <a:sym typeface="Hind"/>
              </a:rPr>
              <a:t>V. Quelles critères pour la </a:t>
            </a:r>
            <a:endParaRPr b="1">
              <a:solidFill>
                <a:srgbClr val="33CCFF"/>
              </a:solidFill>
              <a:latin typeface="Hind"/>
              <a:ea typeface="Hind"/>
              <a:cs typeface="Hind"/>
              <a:sym typeface="Hind"/>
            </a:endParaRPr>
          </a:p>
          <a:p>
            <a:pPr marL="0" lvl="0" indent="0" algn="l" rtl="0">
              <a:lnSpc>
                <a:spcPct val="115000"/>
              </a:lnSpc>
              <a:spcBef>
                <a:spcPts val="0"/>
              </a:spcBef>
              <a:spcAft>
                <a:spcPts val="0"/>
              </a:spcAft>
              <a:buNone/>
            </a:pPr>
            <a:r>
              <a:rPr lang="en" b="1">
                <a:solidFill>
                  <a:srgbClr val="33CCFF"/>
                </a:solidFill>
                <a:latin typeface="Hind"/>
                <a:ea typeface="Hind"/>
                <a:cs typeface="Hind"/>
                <a:sym typeface="Hind"/>
              </a:rPr>
              <a:t>pâte à tartiner?</a:t>
            </a:r>
            <a:endParaRPr b="1">
              <a:solidFill>
                <a:srgbClr val="FFFFFF"/>
              </a:solidFill>
              <a:latin typeface="Hind"/>
              <a:ea typeface="Hind"/>
              <a:cs typeface="Hind"/>
              <a:sym typeface="Hind"/>
            </a:endParaRPr>
          </a:p>
          <a:p>
            <a:pPr marL="0" lvl="0" indent="0" algn="l" rtl="0">
              <a:lnSpc>
                <a:spcPct val="115000"/>
              </a:lnSpc>
              <a:spcBef>
                <a:spcPts val="0"/>
              </a:spcBef>
              <a:spcAft>
                <a:spcPts val="0"/>
              </a:spcAft>
              <a:buNone/>
            </a:pPr>
            <a:r>
              <a:rPr lang="en">
                <a:solidFill>
                  <a:srgbClr val="FFFFFF"/>
                </a:solidFill>
                <a:latin typeface="Hind"/>
                <a:ea typeface="Hind"/>
                <a:cs typeface="Hind"/>
                <a:sym typeface="Hind"/>
              </a:rPr>
              <a:t>1. Prix </a:t>
            </a:r>
            <a:endParaRPr>
              <a:solidFill>
                <a:srgbClr val="FFFFFF"/>
              </a:solidFill>
              <a:latin typeface="Hind"/>
              <a:ea typeface="Hind"/>
              <a:cs typeface="Hind"/>
              <a:sym typeface="Hind"/>
            </a:endParaRPr>
          </a:p>
          <a:p>
            <a:pPr marL="0" lvl="0" indent="0" algn="l" rtl="0">
              <a:lnSpc>
                <a:spcPct val="115000"/>
              </a:lnSpc>
              <a:spcBef>
                <a:spcPts val="0"/>
              </a:spcBef>
              <a:spcAft>
                <a:spcPts val="0"/>
              </a:spcAft>
              <a:buNone/>
            </a:pPr>
            <a:r>
              <a:rPr lang="en">
                <a:solidFill>
                  <a:srgbClr val="FFFFFF"/>
                </a:solidFill>
                <a:latin typeface="Hind"/>
                <a:ea typeface="Hind"/>
                <a:cs typeface="Hind"/>
                <a:sym typeface="Hind"/>
              </a:rPr>
              <a:t>2. Label</a:t>
            </a:r>
            <a:endParaRPr>
              <a:solidFill>
                <a:srgbClr val="FFFFFF"/>
              </a:solidFill>
              <a:latin typeface="Hind"/>
              <a:ea typeface="Hind"/>
              <a:cs typeface="Hind"/>
              <a:sym typeface="Hind"/>
            </a:endParaRPr>
          </a:p>
        </p:txBody>
      </p:sp>
      <p:sp>
        <p:nvSpPr>
          <p:cNvPr id="435" name="Google Shape;435;p35"/>
          <p:cNvSpPr txBox="1"/>
          <p:nvPr/>
        </p:nvSpPr>
        <p:spPr>
          <a:xfrm>
            <a:off x="3052125" y="805900"/>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rgbClr val="33CCFF"/>
                </a:solidFill>
                <a:latin typeface="Hind"/>
                <a:ea typeface="Hind"/>
                <a:cs typeface="Hind"/>
                <a:sym typeface="Hind"/>
              </a:rPr>
              <a:t>II. Quels produits alimentaires ?</a:t>
            </a:r>
            <a:endParaRPr>
              <a:solidFill>
                <a:srgbClr val="FFFFFF"/>
              </a:solidFill>
              <a:latin typeface="Hind"/>
              <a:ea typeface="Hind"/>
              <a:cs typeface="Hind"/>
              <a:sym typeface="Hind"/>
            </a:endParaRPr>
          </a:p>
          <a:p>
            <a:pPr marL="0" lvl="0" indent="0" algn="l" rtl="0">
              <a:lnSpc>
                <a:spcPct val="115000"/>
              </a:lnSpc>
              <a:spcBef>
                <a:spcPts val="0"/>
              </a:spcBef>
              <a:spcAft>
                <a:spcPts val="0"/>
              </a:spcAft>
              <a:buNone/>
            </a:pPr>
            <a:r>
              <a:rPr lang="en">
                <a:solidFill>
                  <a:srgbClr val="FFFFFF"/>
                </a:solidFill>
                <a:latin typeface="Hind"/>
                <a:ea typeface="Hind"/>
                <a:cs typeface="Hind"/>
                <a:sym typeface="Hind"/>
              </a:rPr>
              <a:t>1. épicerie salée</a:t>
            </a:r>
            <a:endParaRPr>
              <a:solidFill>
                <a:srgbClr val="FFFFFF"/>
              </a:solidFill>
              <a:latin typeface="Hind"/>
              <a:ea typeface="Hind"/>
              <a:cs typeface="Hind"/>
              <a:sym typeface="Hind"/>
            </a:endParaRPr>
          </a:p>
          <a:p>
            <a:pPr marL="0" lvl="0" indent="0" algn="l" rtl="0">
              <a:lnSpc>
                <a:spcPct val="115000"/>
              </a:lnSpc>
              <a:spcBef>
                <a:spcPts val="0"/>
              </a:spcBef>
              <a:spcAft>
                <a:spcPts val="0"/>
              </a:spcAft>
              <a:buNone/>
            </a:pPr>
            <a:r>
              <a:rPr lang="en">
                <a:solidFill>
                  <a:srgbClr val="FFFFFF"/>
                </a:solidFill>
                <a:latin typeface="Hind"/>
                <a:ea typeface="Hind"/>
                <a:cs typeface="Hind"/>
                <a:sym typeface="Hind"/>
              </a:rPr>
              <a:t>2. épicerie sucrée</a:t>
            </a:r>
            <a:endParaRPr>
              <a:solidFill>
                <a:srgbClr val="FFFFFF"/>
              </a:solidFill>
              <a:latin typeface="Hind"/>
              <a:ea typeface="Hind"/>
              <a:cs typeface="Hind"/>
              <a:sym typeface="Hind"/>
            </a:endParaRPr>
          </a:p>
          <a:p>
            <a:pPr marL="0" lvl="0" indent="0" algn="l" rtl="0">
              <a:lnSpc>
                <a:spcPct val="115000"/>
              </a:lnSpc>
              <a:spcBef>
                <a:spcPts val="0"/>
              </a:spcBef>
              <a:spcAft>
                <a:spcPts val="0"/>
              </a:spcAft>
              <a:buNone/>
            </a:pPr>
            <a:r>
              <a:rPr lang="en">
                <a:solidFill>
                  <a:srgbClr val="FFFFFF"/>
                </a:solidFill>
                <a:latin typeface="Hind"/>
                <a:ea typeface="Hind"/>
                <a:cs typeface="Hind"/>
                <a:sym typeface="Hind"/>
              </a:rPr>
              <a:t>3. produits frais</a:t>
            </a:r>
            <a:endParaRPr>
              <a:solidFill>
                <a:srgbClr val="FFFFFF"/>
              </a:solidFill>
              <a:latin typeface="Hind"/>
              <a:ea typeface="Hind"/>
              <a:cs typeface="Hind"/>
              <a:sym typeface="Hind"/>
            </a:endParaRPr>
          </a:p>
          <a:p>
            <a:pPr marL="0" lvl="0" indent="0" algn="l" rtl="0">
              <a:lnSpc>
                <a:spcPct val="115000"/>
              </a:lnSpc>
              <a:spcBef>
                <a:spcPts val="0"/>
              </a:spcBef>
              <a:spcAft>
                <a:spcPts val="0"/>
              </a:spcAft>
              <a:buNone/>
            </a:pPr>
            <a:r>
              <a:rPr lang="en">
                <a:solidFill>
                  <a:srgbClr val="FFFFFF"/>
                </a:solidFill>
                <a:latin typeface="Hind"/>
                <a:ea typeface="Hind"/>
                <a:cs typeface="Hind"/>
                <a:sym typeface="Hind"/>
              </a:rPr>
              <a:t>4. fruits et légumes</a:t>
            </a:r>
            <a:endParaRPr>
              <a:solidFill>
                <a:srgbClr val="FFFFFF"/>
              </a:solidFill>
              <a:latin typeface="Hind"/>
              <a:ea typeface="Hind"/>
              <a:cs typeface="Hind"/>
              <a:sym typeface="Hind"/>
            </a:endParaRPr>
          </a:p>
          <a:p>
            <a:pPr marL="0" lvl="0" indent="0" algn="l" rtl="0">
              <a:lnSpc>
                <a:spcPct val="115000"/>
              </a:lnSpc>
              <a:spcBef>
                <a:spcPts val="0"/>
              </a:spcBef>
              <a:spcAft>
                <a:spcPts val="0"/>
              </a:spcAft>
              <a:buNone/>
            </a:pPr>
            <a:endParaRPr>
              <a:solidFill>
                <a:srgbClr val="FFFFFF"/>
              </a:solidFill>
              <a:latin typeface="Hind"/>
              <a:ea typeface="Hind"/>
              <a:cs typeface="Hind"/>
              <a:sym typeface="Hind"/>
            </a:endParaRPr>
          </a:p>
          <a:p>
            <a:pPr marL="0" lvl="0" indent="0" algn="l" rtl="0">
              <a:lnSpc>
                <a:spcPct val="115000"/>
              </a:lnSpc>
              <a:spcBef>
                <a:spcPts val="0"/>
              </a:spcBef>
              <a:spcAft>
                <a:spcPts val="0"/>
              </a:spcAft>
              <a:buNone/>
            </a:pPr>
            <a:r>
              <a:rPr lang="en" b="1" i="1">
                <a:solidFill>
                  <a:srgbClr val="FF0066"/>
                </a:solidFill>
                <a:latin typeface="Hind"/>
                <a:ea typeface="Hind"/>
                <a:cs typeface="Hind"/>
                <a:sym typeface="Hind"/>
              </a:rPr>
              <a:t>Choix: 2. Epicerie sucrée</a:t>
            </a:r>
            <a:endParaRPr b="1" i="1">
              <a:solidFill>
                <a:srgbClr val="FF0066"/>
              </a:solidFill>
              <a:latin typeface="Hind"/>
              <a:ea typeface="Hind"/>
              <a:cs typeface="Hind"/>
              <a:sym typeface="Hind"/>
            </a:endParaRPr>
          </a:p>
          <a:p>
            <a:pPr marL="0" lvl="0" indent="0" algn="l" rtl="0">
              <a:lnSpc>
                <a:spcPct val="115000"/>
              </a:lnSpc>
              <a:spcBef>
                <a:spcPts val="0"/>
              </a:spcBef>
              <a:spcAft>
                <a:spcPts val="0"/>
              </a:spcAft>
              <a:buNone/>
            </a:pPr>
            <a:endParaRPr i="1">
              <a:solidFill>
                <a:srgbClr val="FFFFFF"/>
              </a:solidFill>
              <a:latin typeface="Hind"/>
              <a:ea typeface="Hind"/>
              <a:cs typeface="Hind"/>
              <a:sym typeface="Hind"/>
            </a:endParaRPr>
          </a:p>
          <a:p>
            <a:pPr marL="0" lvl="0" indent="0" algn="l" rtl="0">
              <a:lnSpc>
                <a:spcPct val="115000"/>
              </a:lnSpc>
              <a:spcBef>
                <a:spcPts val="0"/>
              </a:spcBef>
              <a:spcAft>
                <a:spcPts val="0"/>
              </a:spcAft>
              <a:buNone/>
            </a:pPr>
            <a:r>
              <a:rPr lang="en" b="1">
                <a:solidFill>
                  <a:srgbClr val="33CCFF"/>
                </a:solidFill>
                <a:latin typeface="Hind"/>
                <a:ea typeface="Hind"/>
                <a:cs typeface="Hind"/>
                <a:sym typeface="Hind"/>
              </a:rPr>
              <a:t>III. Quel produit sucré ?</a:t>
            </a:r>
            <a:endParaRPr>
              <a:solidFill>
                <a:srgbClr val="FFFFFF"/>
              </a:solidFill>
              <a:latin typeface="Hind"/>
              <a:ea typeface="Hind"/>
              <a:cs typeface="Hind"/>
              <a:sym typeface="Hind"/>
            </a:endParaRPr>
          </a:p>
          <a:p>
            <a:pPr marL="0" lvl="0" indent="0" algn="l" rtl="0">
              <a:lnSpc>
                <a:spcPct val="115000"/>
              </a:lnSpc>
              <a:spcBef>
                <a:spcPts val="0"/>
              </a:spcBef>
              <a:spcAft>
                <a:spcPts val="0"/>
              </a:spcAft>
              <a:buNone/>
            </a:pPr>
            <a:r>
              <a:rPr lang="en">
                <a:solidFill>
                  <a:srgbClr val="FFFFFF"/>
                </a:solidFill>
                <a:latin typeface="Hind"/>
                <a:ea typeface="Hind"/>
                <a:cs typeface="Hind"/>
                <a:sym typeface="Hind"/>
              </a:rPr>
              <a:t>1. cafés, thé, infusions</a:t>
            </a:r>
            <a:endParaRPr>
              <a:solidFill>
                <a:srgbClr val="FFFFFF"/>
              </a:solidFill>
              <a:latin typeface="Hind"/>
              <a:ea typeface="Hind"/>
              <a:cs typeface="Hind"/>
              <a:sym typeface="Hind"/>
            </a:endParaRPr>
          </a:p>
          <a:p>
            <a:pPr marL="0" lvl="0" indent="0" algn="l" rtl="0">
              <a:lnSpc>
                <a:spcPct val="115000"/>
              </a:lnSpc>
              <a:spcBef>
                <a:spcPts val="0"/>
              </a:spcBef>
              <a:spcAft>
                <a:spcPts val="0"/>
              </a:spcAft>
              <a:buNone/>
            </a:pPr>
            <a:r>
              <a:rPr lang="en">
                <a:solidFill>
                  <a:srgbClr val="FFFFFF"/>
                </a:solidFill>
                <a:latin typeface="Hind"/>
                <a:ea typeface="Hind"/>
                <a:cs typeface="Hind"/>
                <a:sym typeface="Hind"/>
              </a:rPr>
              <a:t>2. sucre, farines, ingrédients</a:t>
            </a:r>
            <a:endParaRPr>
              <a:solidFill>
                <a:srgbClr val="FFFFFF"/>
              </a:solidFill>
              <a:latin typeface="Hind"/>
              <a:ea typeface="Hind"/>
              <a:cs typeface="Hind"/>
              <a:sym typeface="Hind"/>
            </a:endParaRPr>
          </a:p>
          <a:p>
            <a:pPr marL="0" lvl="0" indent="0" algn="l" rtl="0">
              <a:lnSpc>
                <a:spcPct val="115000"/>
              </a:lnSpc>
              <a:spcBef>
                <a:spcPts val="0"/>
              </a:spcBef>
              <a:spcAft>
                <a:spcPts val="0"/>
              </a:spcAft>
              <a:buNone/>
            </a:pPr>
            <a:r>
              <a:rPr lang="en">
                <a:solidFill>
                  <a:srgbClr val="FFFFFF"/>
                </a:solidFill>
                <a:latin typeface="Hind"/>
                <a:ea typeface="Hind"/>
                <a:cs typeface="Hind"/>
                <a:sym typeface="Hind"/>
              </a:rPr>
              <a:t>3. céréales</a:t>
            </a:r>
            <a:endParaRPr>
              <a:solidFill>
                <a:srgbClr val="FFFFFF"/>
              </a:solidFill>
              <a:latin typeface="Hind"/>
              <a:ea typeface="Hind"/>
              <a:cs typeface="Hind"/>
              <a:sym typeface="Hind"/>
            </a:endParaRPr>
          </a:p>
          <a:p>
            <a:pPr marL="0" lvl="0" indent="0" algn="l" rtl="0">
              <a:lnSpc>
                <a:spcPct val="115000"/>
              </a:lnSpc>
              <a:spcBef>
                <a:spcPts val="0"/>
              </a:spcBef>
              <a:spcAft>
                <a:spcPts val="0"/>
              </a:spcAft>
              <a:buNone/>
            </a:pPr>
            <a:r>
              <a:rPr lang="en">
                <a:solidFill>
                  <a:srgbClr val="FFFFFF"/>
                </a:solidFill>
                <a:latin typeface="Hind"/>
                <a:ea typeface="Hind"/>
                <a:cs typeface="Hind"/>
                <a:sym typeface="Hind"/>
              </a:rPr>
              <a:t>4. biscuits, pâtisserie</a:t>
            </a:r>
            <a:endParaRPr>
              <a:solidFill>
                <a:srgbClr val="FFFFFF"/>
              </a:solidFill>
              <a:latin typeface="Hind"/>
              <a:ea typeface="Hind"/>
              <a:cs typeface="Hind"/>
              <a:sym typeface="Hind"/>
            </a:endParaRPr>
          </a:p>
          <a:p>
            <a:pPr marL="0" lvl="0" indent="0" algn="l" rtl="0">
              <a:lnSpc>
                <a:spcPct val="115000"/>
              </a:lnSpc>
              <a:spcBef>
                <a:spcPts val="0"/>
              </a:spcBef>
              <a:spcAft>
                <a:spcPts val="0"/>
              </a:spcAft>
              <a:buNone/>
            </a:pPr>
            <a:r>
              <a:rPr lang="en">
                <a:solidFill>
                  <a:srgbClr val="FFFFFF"/>
                </a:solidFill>
                <a:latin typeface="Hind"/>
                <a:ea typeface="Hind"/>
                <a:cs typeface="Hind"/>
                <a:sym typeface="Hind"/>
              </a:rPr>
              <a:t>5. confiture, miel, pâte à tartiner</a:t>
            </a:r>
            <a:endParaRPr>
              <a:solidFill>
                <a:srgbClr val="FFFFFF"/>
              </a:solidFill>
              <a:latin typeface="Hind"/>
              <a:ea typeface="Hind"/>
              <a:cs typeface="Hind"/>
              <a:sym typeface="Hind"/>
            </a:endParaRPr>
          </a:p>
          <a:p>
            <a:pPr marL="0" lvl="0" indent="0" algn="l" rtl="0">
              <a:lnSpc>
                <a:spcPct val="115000"/>
              </a:lnSpc>
              <a:spcBef>
                <a:spcPts val="0"/>
              </a:spcBef>
              <a:spcAft>
                <a:spcPts val="0"/>
              </a:spcAft>
              <a:buNone/>
            </a:pPr>
            <a:r>
              <a:rPr lang="en">
                <a:solidFill>
                  <a:srgbClr val="FFFFFF"/>
                </a:solidFill>
                <a:latin typeface="Hind"/>
                <a:ea typeface="Hind"/>
                <a:cs typeface="Hind"/>
                <a:sym typeface="Hind"/>
              </a:rPr>
              <a:t>6. chocolat tablette, en poudre</a:t>
            </a:r>
            <a:endParaRPr>
              <a:solidFill>
                <a:srgbClr val="FFFFFF"/>
              </a:solidFill>
              <a:latin typeface="Hind"/>
              <a:ea typeface="Hind"/>
              <a:cs typeface="Hind"/>
              <a:sym typeface="Hind"/>
            </a:endParaRPr>
          </a:p>
          <a:p>
            <a:pPr marL="0" lvl="0" indent="0" algn="l" rtl="0">
              <a:lnSpc>
                <a:spcPct val="115000"/>
              </a:lnSpc>
              <a:spcBef>
                <a:spcPts val="0"/>
              </a:spcBef>
              <a:spcAft>
                <a:spcPts val="0"/>
              </a:spcAft>
              <a:buNone/>
            </a:pPr>
            <a:r>
              <a:rPr lang="en">
                <a:solidFill>
                  <a:srgbClr val="FFFFFF"/>
                </a:solidFill>
                <a:latin typeface="Hind"/>
                <a:ea typeface="Hind"/>
                <a:cs typeface="Hind"/>
                <a:sym typeface="Hind"/>
              </a:rPr>
              <a:t>7.Biscottes, pain</a:t>
            </a:r>
            <a:endParaRPr>
              <a:solidFill>
                <a:srgbClr val="FFFFFF"/>
              </a:solidFill>
              <a:latin typeface="Hind"/>
              <a:ea typeface="Hind"/>
              <a:cs typeface="Hind"/>
              <a:sym typeface="Hind"/>
            </a:endParaRPr>
          </a:p>
        </p:txBody>
      </p:sp>
      <p:sp>
        <p:nvSpPr>
          <p:cNvPr id="436" name="Google Shape;436;p35"/>
          <p:cNvSpPr txBox="1">
            <a:spLocks noGrp="1"/>
          </p:cNvSpPr>
          <p:nvPr>
            <p:ph type="title"/>
          </p:nvPr>
        </p:nvSpPr>
        <p:spPr>
          <a:xfrm>
            <a:off x="1019463" y="169900"/>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L’arborescence du menu </a:t>
            </a:r>
            <a:endParaRPr/>
          </a:p>
          <a:p>
            <a:pPr marL="0" lvl="0" indent="0" algn="l" rtl="0">
              <a:spcBef>
                <a:spcPts val="0"/>
              </a:spcBef>
              <a:spcAft>
                <a:spcPts val="0"/>
              </a:spcAft>
              <a:buNone/>
            </a:pPr>
            <a:r>
              <a:rPr lang="en" sz="1800" b="0"/>
              <a:t>( exemple choix pâte à tartiner)</a:t>
            </a:r>
            <a:endParaRPr sz="1800" b="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36"/>
          <p:cNvSpPr/>
          <p:nvPr/>
        </p:nvSpPr>
        <p:spPr>
          <a:xfrm>
            <a:off x="0" y="636000"/>
            <a:ext cx="3830700" cy="4595400"/>
          </a:xfrm>
          <a:prstGeom prst="rect">
            <a:avLst/>
          </a:prstGeom>
          <a:solidFill>
            <a:srgbClr val="1E1E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443" name="Google Shape;443;p36"/>
          <p:cNvSpPr txBox="1"/>
          <p:nvPr/>
        </p:nvSpPr>
        <p:spPr>
          <a:xfrm>
            <a:off x="0" y="654000"/>
            <a:ext cx="4038600" cy="40812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typedef</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struct</a:t>
            </a:r>
            <a:r>
              <a:rPr lang="en" sz="1050">
                <a:solidFill>
                  <a:srgbClr val="D4D4D4"/>
                </a:solidFill>
                <a:highlight>
                  <a:srgbClr val="1E1E1E"/>
                </a:highlight>
                <a:latin typeface="Courier New"/>
                <a:ea typeface="Courier New"/>
                <a:cs typeface="Courier New"/>
                <a:sym typeface="Courier New"/>
              </a:rPr>
              <a:t> ChoixMenu</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char</a:t>
            </a:r>
            <a:r>
              <a:rPr lang="en" sz="1050">
                <a:solidFill>
                  <a:srgbClr val="D4D4D4"/>
                </a:solidFill>
                <a:highlight>
                  <a:srgbClr val="1E1E1E"/>
                </a:highlight>
                <a:latin typeface="Courier New"/>
                <a:ea typeface="Courier New"/>
                <a:cs typeface="Courier New"/>
                <a:sym typeface="Courier New"/>
              </a:rPr>
              <a:t> *fichier;</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critere;</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ChoixMenu;</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ChoixMenu </a:t>
            </a:r>
            <a:r>
              <a:rPr lang="en" sz="1050">
                <a:solidFill>
                  <a:srgbClr val="DCDCAA"/>
                </a:solidFill>
                <a:highlight>
                  <a:srgbClr val="1E1E1E"/>
                </a:highlight>
                <a:latin typeface="Courier New"/>
                <a:ea typeface="Courier New"/>
                <a:cs typeface="Courier New"/>
                <a:sym typeface="Courier New"/>
              </a:rPr>
              <a:t>menu</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ChoixMenu choixFinal;</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choixMenu;</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fprintf</a:t>
            </a:r>
            <a:r>
              <a:rPr lang="en" sz="1050">
                <a:solidFill>
                  <a:srgbClr val="D4D4D4"/>
                </a:solidFill>
                <a:highlight>
                  <a:srgbClr val="1E1E1E"/>
                </a:highlight>
                <a:latin typeface="Courier New"/>
                <a:ea typeface="Courier New"/>
                <a:cs typeface="Courier New"/>
                <a:sym typeface="Courier New"/>
              </a:rPr>
              <a:t>(stdout, </a:t>
            </a:r>
            <a:r>
              <a:rPr lang="en" sz="1050">
                <a:solidFill>
                  <a:srgbClr val="CE9178"/>
                </a:solidFill>
                <a:highlight>
                  <a:srgbClr val="1E1E1E"/>
                </a:highlight>
                <a:latin typeface="Courier New"/>
                <a:ea typeface="Courier New"/>
                <a:cs typeface="Courier New"/>
                <a:sym typeface="Courier New"/>
              </a:rPr>
              <a:t>"=== Menu ===</a:t>
            </a:r>
            <a:r>
              <a:rPr lang="en" sz="1050">
                <a:solidFill>
                  <a:srgbClr val="D7BA7D"/>
                </a:solidFill>
                <a:highlight>
                  <a:srgbClr val="1E1E1E"/>
                </a:highlight>
                <a:latin typeface="Courier New"/>
                <a:ea typeface="Courier New"/>
                <a:cs typeface="Courier New"/>
                <a:sym typeface="Courier New"/>
              </a:rPr>
              <a:t>\n\n</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fprintf</a:t>
            </a:r>
            <a:r>
              <a:rPr lang="en" sz="1050">
                <a:solidFill>
                  <a:srgbClr val="D4D4D4"/>
                </a:solidFill>
                <a:highlight>
                  <a:srgbClr val="1E1E1E"/>
                </a:highlight>
                <a:latin typeface="Courier New"/>
                <a:ea typeface="Courier New"/>
                <a:cs typeface="Courier New"/>
                <a:sym typeface="Courier New"/>
              </a:rPr>
              <a:t>(stdout, </a:t>
            </a:r>
            <a:r>
              <a:rPr lang="en" sz="1050">
                <a:solidFill>
                  <a:srgbClr val="CE9178"/>
                </a:solidFill>
                <a:highlight>
                  <a:srgbClr val="1E1E1E"/>
                </a:highlight>
                <a:latin typeface="Courier New"/>
                <a:ea typeface="Courier New"/>
                <a:cs typeface="Courier New"/>
                <a:sym typeface="Courier New"/>
              </a:rPr>
              <a:t>"1. Produits alimentaires</a:t>
            </a:r>
            <a:r>
              <a:rPr lang="en" sz="1050">
                <a:solidFill>
                  <a:srgbClr val="D7BA7D"/>
                </a:solidFill>
                <a:highlight>
                  <a:srgbClr val="1E1E1E"/>
                </a:highlight>
                <a:latin typeface="Courier New"/>
                <a:ea typeface="Courier New"/>
                <a:cs typeface="Courier New"/>
                <a:sym typeface="Courier New"/>
              </a:rPr>
              <a:t>\n</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fprintf</a:t>
            </a:r>
            <a:r>
              <a:rPr lang="en" sz="1050">
                <a:solidFill>
                  <a:srgbClr val="D4D4D4"/>
                </a:solidFill>
                <a:highlight>
                  <a:srgbClr val="1E1E1E"/>
                </a:highlight>
                <a:latin typeface="Courier New"/>
                <a:ea typeface="Courier New"/>
                <a:cs typeface="Courier New"/>
                <a:sym typeface="Courier New"/>
              </a:rPr>
              <a:t>(stdout, </a:t>
            </a:r>
            <a:r>
              <a:rPr lang="en" sz="1050">
                <a:solidFill>
                  <a:srgbClr val="CE9178"/>
                </a:solidFill>
                <a:highlight>
                  <a:srgbClr val="1E1E1E"/>
                </a:highlight>
                <a:latin typeface="Courier New"/>
                <a:ea typeface="Courier New"/>
                <a:cs typeface="Courier New"/>
                <a:sym typeface="Courier New"/>
              </a:rPr>
              <a:t>"2. Boissons</a:t>
            </a:r>
            <a:r>
              <a:rPr lang="en" sz="1050">
                <a:solidFill>
                  <a:srgbClr val="D7BA7D"/>
                </a:solidFill>
                <a:highlight>
                  <a:srgbClr val="1E1E1E"/>
                </a:highlight>
                <a:latin typeface="Courier New"/>
                <a:ea typeface="Courier New"/>
                <a:cs typeface="Courier New"/>
                <a:sym typeface="Courier New"/>
              </a:rPr>
              <a:t>\n</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fprintf</a:t>
            </a:r>
            <a:r>
              <a:rPr lang="en" sz="1050">
                <a:solidFill>
                  <a:srgbClr val="D4D4D4"/>
                </a:solidFill>
                <a:highlight>
                  <a:srgbClr val="1E1E1E"/>
                </a:highlight>
                <a:latin typeface="Courier New"/>
                <a:ea typeface="Courier New"/>
                <a:cs typeface="Courier New"/>
                <a:sym typeface="Courier New"/>
              </a:rPr>
              <a:t>(stdout, </a:t>
            </a:r>
            <a:r>
              <a:rPr lang="en" sz="1050">
                <a:solidFill>
                  <a:srgbClr val="CE9178"/>
                </a:solidFill>
                <a:highlight>
                  <a:srgbClr val="1E1E1E"/>
                </a:highlight>
                <a:latin typeface="Courier New"/>
                <a:ea typeface="Courier New"/>
                <a:cs typeface="Courier New"/>
                <a:sym typeface="Courier New"/>
              </a:rPr>
              <a:t>"3. Hygiène et Beauté</a:t>
            </a:r>
            <a:r>
              <a:rPr lang="en" sz="1050">
                <a:solidFill>
                  <a:srgbClr val="D7BA7D"/>
                </a:solidFill>
                <a:highlight>
                  <a:srgbClr val="1E1E1E"/>
                </a:highlight>
                <a:latin typeface="Courier New"/>
                <a:ea typeface="Courier New"/>
                <a:cs typeface="Courier New"/>
                <a:sym typeface="Courier New"/>
              </a:rPr>
              <a:t>\n</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fprintf</a:t>
            </a:r>
            <a:r>
              <a:rPr lang="en" sz="1050">
                <a:solidFill>
                  <a:srgbClr val="D4D4D4"/>
                </a:solidFill>
                <a:highlight>
                  <a:srgbClr val="1E1E1E"/>
                </a:highlight>
                <a:latin typeface="Courier New"/>
                <a:ea typeface="Courier New"/>
                <a:cs typeface="Courier New"/>
                <a:sym typeface="Courier New"/>
              </a:rPr>
              <a:t>(stdout, </a:t>
            </a:r>
            <a:r>
              <a:rPr lang="en" sz="1050">
                <a:solidFill>
                  <a:srgbClr val="CE9178"/>
                </a:solidFill>
                <a:highlight>
                  <a:srgbClr val="1E1E1E"/>
                </a:highlight>
                <a:latin typeface="Courier New"/>
                <a:ea typeface="Courier New"/>
                <a:cs typeface="Courier New"/>
                <a:sym typeface="Courier New"/>
              </a:rPr>
              <a:t>"4. Textile et chausssures</a:t>
            </a:r>
            <a:r>
              <a:rPr lang="en" sz="1050">
                <a:solidFill>
                  <a:srgbClr val="D7BA7D"/>
                </a:solidFill>
                <a:highlight>
                  <a:srgbClr val="1E1E1E"/>
                </a:highlight>
                <a:latin typeface="Courier New"/>
                <a:ea typeface="Courier New"/>
                <a:cs typeface="Courier New"/>
                <a:sym typeface="Courier New"/>
              </a:rPr>
              <a:t>\n</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fprintf</a:t>
            </a:r>
            <a:r>
              <a:rPr lang="en" sz="1050">
                <a:solidFill>
                  <a:srgbClr val="D4D4D4"/>
                </a:solidFill>
                <a:highlight>
                  <a:srgbClr val="1E1E1E"/>
                </a:highlight>
                <a:latin typeface="Courier New"/>
                <a:ea typeface="Courier New"/>
                <a:cs typeface="Courier New"/>
                <a:sym typeface="Courier New"/>
              </a:rPr>
              <a:t>(stdout, </a:t>
            </a:r>
            <a:r>
              <a:rPr lang="en" sz="1050">
                <a:solidFill>
                  <a:srgbClr val="CE9178"/>
                </a:solidFill>
                <a:highlight>
                  <a:srgbClr val="1E1E1E"/>
                </a:highlight>
                <a:latin typeface="Courier New"/>
                <a:ea typeface="Courier New"/>
                <a:cs typeface="Courier New"/>
                <a:sym typeface="Courier New"/>
              </a:rPr>
              <a:t>"</a:t>
            </a:r>
            <a:r>
              <a:rPr lang="en" sz="1050">
                <a:solidFill>
                  <a:srgbClr val="D7BA7D"/>
                </a:solidFill>
                <a:highlight>
                  <a:srgbClr val="1E1E1E"/>
                </a:highlight>
                <a:latin typeface="Courier New"/>
                <a:ea typeface="Courier New"/>
                <a:cs typeface="Courier New"/>
                <a:sym typeface="Courier New"/>
              </a:rPr>
              <a:t>\n</a:t>
            </a:r>
            <a:r>
              <a:rPr lang="en" sz="1050">
                <a:solidFill>
                  <a:srgbClr val="CE9178"/>
                </a:solidFill>
                <a:highlight>
                  <a:srgbClr val="1E1E1E"/>
                </a:highlight>
                <a:latin typeface="Courier New"/>
                <a:ea typeface="Courier New"/>
                <a:cs typeface="Courier New"/>
                <a:sym typeface="Courier New"/>
              </a:rPr>
              <a:t>Votre choix ? </a:t>
            </a:r>
            <a:r>
              <a:rPr lang="en" sz="1050">
                <a:solidFill>
                  <a:srgbClr val="D7BA7D"/>
                </a:solidFill>
                <a:highlight>
                  <a:srgbClr val="1E1E1E"/>
                </a:highlight>
                <a:latin typeface="Courier New"/>
                <a:ea typeface="Courier New"/>
                <a:cs typeface="Courier New"/>
                <a:sym typeface="Courier New"/>
              </a:rPr>
              <a:t>\n\n</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scanf</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"%d"</a:t>
            </a:r>
            <a:r>
              <a:rPr lang="en" sz="1050">
                <a:solidFill>
                  <a:srgbClr val="D4D4D4"/>
                </a:solidFill>
                <a:highlight>
                  <a:srgbClr val="1E1E1E"/>
                </a:highlight>
                <a:latin typeface="Courier New"/>
                <a:ea typeface="Courier New"/>
                <a:cs typeface="Courier New"/>
                <a:sym typeface="Courier New"/>
              </a:rPr>
              <a:t>, &amp;choixMenu);</a:t>
            </a:r>
            <a:endParaRPr sz="1050">
              <a:solidFill>
                <a:srgbClr val="D4D4D4"/>
              </a:solidFill>
              <a:highlight>
                <a:srgbClr val="1E1E1E"/>
              </a:highlight>
              <a:latin typeface="Courier New"/>
              <a:ea typeface="Courier New"/>
              <a:cs typeface="Courier New"/>
              <a:sym typeface="Courier New"/>
            </a:endParaRPr>
          </a:p>
          <a:p>
            <a:pPr marL="0" lvl="0" indent="0" algn="l" rtl="0">
              <a:spcBef>
                <a:spcPts val="0"/>
              </a:spcBef>
              <a:spcAft>
                <a:spcPts val="0"/>
              </a:spcAft>
              <a:buNone/>
            </a:pPr>
            <a:endParaRPr sz="900">
              <a:latin typeface="Hind"/>
              <a:ea typeface="Hind"/>
              <a:cs typeface="Hind"/>
              <a:sym typeface="Hind"/>
            </a:endParaRPr>
          </a:p>
        </p:txBody>
      </p:sp>
      <p:sp>
        <p:nvSpPr>
          <p:cNvPr id="444" name="Google Shape;444;p36"/>
          <p:cNvSpPr txBox="1">
            <a:spLocks noGrp="1"/>
          </p:cNvSpPr>
          <p:nvPr>
            <p:ph type="title"/>
          </p:nvPr>
        </p:nvSpPr>
        <p:spPr>
          <a:xfrm>
            <a:off x="1051238" y="0"/>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Menu </a:t>
            </a:r>
            <a:r>
              <a:rPr lang="en" sz="1400"/>
              <a:t>( </a:t>
            </a:r>
            <a:r>
              <a:rPr lang="en" sz="1400">
                <a:solidFill>
                  <a:schemeClr val="lt1"/>
                </a:solidFill>
              </a:rPr>
              <a:t>Morceau du programme: </a:t>
            </a:r>
            <a:r>
              <a:rPr lang="en" sz="1400"/>
              <a:t>choix de la pâte à tartiner)</a:t>
            </a:r>
            <a:endParaRPr sz="1400"/>
          </a:p>
        </p:txBody>
      </p:sp>
      <p:sp>
        <p:nvSpPr>
          <p:cNvPr id="445" name="Google Shape;445;p36"/>
          <p:cNvSpPr/>
          <p:nvPr/>
        </p:nvSpPr>
        <p:spPr>
          <a:xfrm>
            <a:off x="3830700" y="636000"/>
            <a:ext cx="5313300" cy="4595400"/>
          </a:xfrm>
          <a:prstGeom prst="rect">
            <a:avLst/>
          </a:prstGeom>
          <a:solidFill>
            <a:srgbClr val="1E1E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35714"/>
              </a:lnSpc>
              <a:spcBef>
                <a:spcPts val="0"/>
              </a:spcBef>
              <a:spcAft>
                <a:spcPts val="0"/>
              </a:spcAft>
              <a:buClr>
                <a:schemeClr val="dk1"/>
              </a:buClr>
              <a:buSzPts val="1100"/>
              <a:buFont typeface="Arial"/>
              <a:buNone/>
            </a:pPr>
            <a:r>
              <a:rPr lang="en" sz="1050">
                <a:solidFill>
                  <a:srgbClr val="C586C0"/>
                </a:solidFill>
                <a:highlight>
                  <a:srgbClr val="1E1E1E"/>
                </a:highlight>
                <a:latin typeface="Courier New"/>
                <a:ea typeface="Courier New"/>
                <a:cs typeface="Courier New"/>
                <a:sym typeface="Courier New"/>
              </a:rPr>
              <a:t>switch</a:t>
            </a:r>
            <a:r>
              <a:rPr lang="en" sz="1050">
                <a:solidFill>
                  <a:srgbClr val="D4D4D4"/>
                </a:solidFill>
                <a:highlight>
                  <a:srgbClr val="1E1E1E"/>
                </a:highlight>
                <a:latin typeface="Courier New"/>
                <a:ea typeface="Courier New"/>
                <a:cs typeface="Courier New"/>
                <a:sym typeface="Courier New"/>
              </a:rPr>
              <a:t> (choixMenu)</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i;</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case</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fprintf</a:t>
            </a:r>
            <a:r>
              <a:rPr lang="en" sz="1050">
                <a:solidFill>
                  <a:srgbClr val="D4D4D4"/>
                </a:solidFill>
                <a:highlight>
                  <a:srgbClr val="1E1E1E"/>
                </a:highlight>
                <a:latin typeface="Courier New"/>
                <a:ea typeface="Courier New"/>
                <a:cs typeface="Courier New"/>
                <a:sym typeface="Courier New"/>
              </a:rPr>
              <a:t>(stdout, </a:t>
            </a:r>
            <a:r>
              <a:rPr lang="en" sz="1050">
                <a:solidFill>
                  <a:srgbClr val="CE9178"/>
                </a:solidFill>
                <a:highlight>
                  <a:srgbClr val="1E1E1E"/>
                </a:highlight>
                <a:latin typeface="Courier New"/>
                <a:ea typeface="Courier New"/>
                <a:cs typeface="Courier New"/>
                <a:sym typeface="Courier New"/>
              </a:rPr>
              <a:t>"=== PRODUITS ALIMENTAIRES ===</a:t>
            </a:r>
            <a:r>
              <a:rPr lang="en" sz="1050">
                <a:solidFill>
                  <a:srgbClr val="D7BA7D"/>
                </a:solidFill>
                <a:highlight>
                  <a:srgbClr val="1E1E1E"/>
                </a:highlight>
                <a:latin typeface="Courier New"/>
                <a:ea typeface="Courier New"/>
                <a:cs typeface="Courier New"/>
                <a:sym typeface="Courier New"/>
              </a:rPr>
              <a:t>\n\n</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fprintf</a:t>
            </a:r>
            <a:r>
              <a:rPr lang="en" sz="1050">
                <a:solidFill>
                  <a:srgbClr val="D4D4D4"/>
                </a:solidFill>
                <a:highlight>
                  <a:srgbClr val="1E1E1E"/>
                </a:highlight>
                <a:latin typeface="Courier New"/>
                <a:ea typeface="Courier New"/>
                <a:cs typeface="Courier New"/>
                <a:sym typeface="Courier New"/>
              </a:rPr>
              <a:t>(stdout, </a:t>
            </a:r>
            <a:r>
              <a:rPr lang="en" sz="1050">
                <a:solidFill>
                  <a:srgbClr val="CE9178"/>
                </a:solidFill>
                <a:highlight>
                  <a:srgbClr val="1E1E1E"/>
                </a:highlight>
                <a:latin typeface="Courier New"/>
                <a:ea typeface="Courier New"/>
                <a:cs typeface="Courier New"/>
                <a:sym typeface="Courier New"/>
              </a:rPr>
              <a:t>"1. Epicerie salée</a:t>
            </a:r>
            <a:r>
              <a:rPr lang="en" sz="1050">
                <a:solidFill>
                  <a:srgbClr val="D7BA7D"/>
                </a:solidFill>
                <a:highlight>
                  <a:srgbClr val="1E1E1E"/>
                </a:highlight>
                <a:latin typeface="Courier New"/>
                <a:ea typeface="Courier New"/>
                <a:cs typeface="Courier New"/>
                <a:sym typeface="Courier New"/>
              </a:rPr>
              <a:t>\n</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fprintf</a:t>
            </a:r>
            <a:r>
              <a:rPr lang="en" sz="1050">
                <a:solidFill>
                  <a:srgbClr val="D4D4D4"/>
                </a:solidFill>
                <a:highlight>
                  <a:srgbClr val="1E1E1E"/>
                </a:highlight>
                <a:latin typeface="Courier New"/>
                <a:ea typeface="Courier New"/>
                <a:cs typeface="Courier New"/>
                <a:sym typeface="Courier New"/>
              </a:rPr>
              <a:t>(stdout, </a:t>
            </a:r>
            <a:r>
              <a:rPr lang="en" sz="1050">
                <a:solidFill>
                  <a:srgbClr val="CE9178"/>
                </a:solidFill>
                <a:highlight>
                  <a:srgbClr val="1E1E1E"/>
                </a:highlight>
                <a:latin typeface="Courier New"/>
                <a:ea typeface="Courier New"/>
                <a:cs typeface="Courier New"/>
                <a:sym typeface="Courier New"/>
              </a:rPr>
              <a:t>"2. Epicerie sucrée </a:t>
            </a:r>
            <a:r>
              <a:rPr lang="en" sz="1050">
                <a:solidFill>
                  <a:srgbClr val="D7BA7D"/>
                </a:solidFill>
                <a:highlight>
                  <a:srgbClr val="1E1E1E"/>
                </a:highlight>
                <a:latin typeface="Courier New"/>
                <a:ea typeface="Courier New"/>
                <a:cs typeface="Courier New"/>
                <a:sym typeface="Courier New"/>
              </a:rPr>
              <a:t>\n</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fprintf</a:t>
            </a:r>
            <a:r>
              <a:rPr lang="en" sz="1050">
                <a:solidFill>
                  <a:srgbClr val="D4D4D4"/>
                </a:solidFill>
                <a:highlight>
                  <a:srgbClr val="1E1E1E"/>
                </a:highlight>
                <a:latin typeface="Courier New"/>
                <a:ea typeface="Courier New"/>
                <a:cs typeface="Courier New"/>
                <a:sym typeface="Courier New"/>
              </a:rPr>
              <a:t>(stdout, </a:t>
            </a:r>
            <a:r>
              <a:rPr lang="en" sz="1050">
                <a:solidFill>
                  <a:srgbClr val="CE9178"/>
                </a:solidFill>
                <a:highlight>
                  <a:srgbClr val="1E1E1E"/>
                </a:highlight>
                <a:latin typeface="Courier New"/>
                <a:ea typeface="Courier New"/>
                <a:cs typeface="Courier New"/>
                <a:sym typeface="Courier New"/>
              </a:rPr>
              <a:t>"3. produits frais</a:t>
            </a:r>
            <a:r>
              <a:rPr lang="en" sz="1050">
                <a:solidFill>
                  <a:srgbClr val="D7BA7D"/>
                </a:solidFill>
                <a:highlight>
                  <a:srgbClr val="1E1E1E"/>
                </a:highlight>
                <a:latin typeface="Courier New"/>
                <a:ea typeface="Courier New"/>
                <a:cs typeface="Courier New"/>
                <a:sym typeface="Courier New"/>
              </a:rPr>
              <a:t>\n</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fprintf</a:t>
            </a:r>
            <a:r>
              <a:rPr lang="en" sz="1050">
                <a:solidFill>
                  <a:srgbClr val="D4D4D4"/>
                </a:solidFill>
                <a:highlight>
                  <a:srgbClr val="1E1E1E"/>
                </a:highlight>
                <a:latin typeface="Courier New"/>
                <a:ea typeface="Courier New"/>
                <a:cs typeface="Courier New"/>
                <a:sym typeface="Courier New"/>
              </a:rPr>
              <a:t>(stdout, </a:t>
            </a:r>
            <a:r>
              <a:rPr lang="en" sz="1050">
                <a:solidFill>
                  <a:srgbClr val="CE9178"/>
                </a:solidFill>
                <a:highlight>
                  <a:srgbClr val="1E1E1E"/>
                </a:highlight>
                <a:latin typeface="Courier New"/>
                <a:ea typeface="Courier New"/>
                <a:cs typeface="Courier New"/>
                <a:sym typeface="Courier New"/>
              </a:rPr>
              <a:t>"</a:t>
            </a:r>
            <a:r>
              <a:rPr lang="en" sz="1050">
                <a:solidFill>
                  <a:srgbClr val="D7BA7D"/>
                </a:solidFill>
                <a:highlight>
                  <a:srgbClr val="1E1E1E"/>
                </a:highlight>
                <a:latin typeface="Courier New"/>
                <a:ea typeface="Courier New"/>
                <a:cs typeface="Courier New"/>
                <a:sym typeface="Courier New"/>
              </a:rPr>
              <a:t>\n</a:t>
            </a:r>
            <a:r>
              <a:rPr lang="en" sz="1050">
                <a:solidFill>
                  <a:srgbClr val="CE9178"/>
                </a:solidFill>
                <a:highlight>
                  <a:srgbClr val="1E1E1E"/>
                </a:highlight>
                <a:latin typeface="Courier New"/>
                <a:ea typeface="Courier New"/>
                <a:cs typeface="Courier New"/>
                <a:sym typeface="Courier New"/>
              </a:rPr>
              <a:t>Votre choix ? </a:t>
            </a:r>
            <a:r>
              <a:rPr lang="en" sz="1050">
                <a:solidFill>
                  <a:srgbClr val="D7BA7D"/>
                </a:solidFill>
                <a:highlight>
                  <a:srgbClr val="1E1E1E"/>
                </a:highlight>
                <a:latin typeface="Courier New"/>
                <a:ea typeface="Courier New"/>
                <a:cs typeface="Courier New"/>
                <a:sym typeface="Courier New"/>
              </a:rPr>
              <a:t>\n\n</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scanf</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"%d"</a:t>
            </a:r>
            <a:r>
              <a:rPr lang="en" sz="1050">
                <a:solidFill>
                  <a:srgbClr val="D4D4D4"/>
                </a:solidFill>
                <a:highlight>
                  <a:srgbClr val="1E1E1E"/>
                </a:highlight>
                <a:latin typeface="Courier New"/>
                <a:ea typeface="Courier New"/>
                <a:cs typeface="Courier New"/>
                <a:sym typeface="Courier New"/>
              </a:rPr>
              <a:t>, &amp;</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switch</a:t>
            </a:r>
            <a:r>
              <a:rPr lang="en" sz="1050">
                <a:solidFill>
                  <a:srgbClr val="D4D4D4"/>
                </a:solidFill>
                <a:highlight>
                  <a:srgbClr val="1E1E1E"/>
                </a:highlight>
                <a:latin typeface="Courier New"/>
                <a:ea typeface="Courier New"/>
                <a:cs typeface="Courier New"/>
                <a:sym typeface="Courier New"/>
              </a:rPr>
              <a:t> (i)</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i;</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case</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2</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fprintf</a:t>
            </a:r>
            <a:r>
              <a:rPr lang="en" sz="1050">
                <a:solidFill>
                  <a:srgbClr val="D4D4D4"/>
                </a:solidFill>
                <a:highlight>
                  <a:srgbClr val="1E1E1E"/>
                </a:highlight>
                <a:latin typeface="Courier New"/>
                <a:ea typeface="Courier New"/>
                <a:cs typeface="Courier New"/>
                <a:sym typeface="Courier New"/>
              </a:rPr>
              <a:t>(stdout, </a:t>
            </a:r>
            <a:r>
              <a:rPr lang="en" sz="1050">
                <a:solidFill>
                  <a:srgbClr val="CE9178"/>
                </a:solidFill>
                <a:highlight>
                  <a:srgbClr val="1E1E1E"/>
                </a:highlight>
                <a:latin typeface="Courier New"/>
                <a:ea typeface="Courier New"/>
                <a:cs typeface="Courier New"/>
                <a:sym typeface="Courier New"/>
              </a:rPr>
              <a:t>"=== EPICERIE SUCREE ===</a:t>
            </a:r>
            <a:r>
              <a:rPr lang="en" sz="1050">
                <a:solidFill>
                  <a:srgbClr val="D7BA7D"/>
                </a:solidFill>
                <a:highlight>
                  <a:srgbClr val="1E1E1E"/>
                </a:highlight>
                <a:latin typeface="Courier New"/>
                <a:ea typeface="Courier New"/>
                <a:cs typeface="Courier New"/>
                <a:sym typeface="Courier New"/>
              </a:rPr>
              <a:t>\n\n</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fprintf</a:t>
            </a:r>
            <a:r>
              <a:rPr lang="en" sz="1050">
                <a:solidFill>
                  <a:srgbClr val="D4D4D4"/>
                </a:solidFill>
                <a:highlight>
                  <a:srgbClr val="1E1E1E"/>
                </a:highlight>
                <a:latin typeface="Courier New"/>
                <a:ea typeface="Courier New"/>
                <a:cs typeface="Courier New"/>
                <a:sym typeface="Courier New"/>
              </a:rPr>
              <a:t>(stdout, </a:t>
            </a:r>
            <a:r>
              <a:rPr lang="en" sz="1050">
                <a:solidFill>
                  <a:srgbClr val="CE9178"/>
                </a:solidFill>
                <a:highlight>
                  <a:srgbClr val="1E1E1E"/>
                </a:highlight>
                <a:latin typeface="Courier New"/>
                <a:ea typeface="Courier New"/>
                <a:cs typeface="Courier New"/>
                <a:sym typeface="Courier New"/>
              </a:rPr>
              <a:t>"1. Café, thé, infusion </a:t>
            </a:r>
            <a:r>
              <a:rPr lang="en" sz="1050">
                <a:solidFill>
                  <a:srgbClr val="D7BA7D"/>
                </a:solidFill>
                <a:highlight>
                  <a:srgbClr val="1E1E1E"/>
                </a:highlight>
                <a:latin typeface="Courier New"/>
                <a:ea typeface="Courier New"/>
                <a:cs typeface="Courier New"/>
                <a:sym typeface="Courier New"/>
              </a:rPr>
              <a:t>\n</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fprintf</a:t>
            </a:r>
            <a:r>
              <a:rPr lang="en" sz="1050">
                <a:solidFill>
                  <a:srgbClr val="D4D4D4"/>
                </a:solidFill>
                <a:highlight>
                  <a:srgbClr val="1E1E1E"/>
                </a:highlight>
                <a:latin typeface="Courier New"/>
                <a:ea typeface="Courier New"/>
                <a:cs typeface="Courier New"/>
                <a:sym typeface="Courier New"/>
              </a:rPr>
              <a:t>(stdout, </a:t>
            </a:r>
            <a:r>
              <a:rPr lang="en" sz="1050">
                <a:solidFill>
                  <a:srgbClr val="CE9178"/>
                </a:solidFill>
                <a:highlight>
                  <a:srgbClr val="1E1E1E"/>
                </a:highlight>
                <a:latin typeface="Courier New"/>
                <a:ea typeface="Courier New"/>
                <a:cs typeface="Courier New"/>
                <a:sym typeface="Courier New"/>
              </a:rPr>
              <a:t>"2. céréales </a:t>
            </a:r>
            <a:r>
              <a:rPr lang="en" sz="1050">
                <a:solidFill>
                  <a:srgbClr val="D7BA7D"/>
                </a:solidFill>
                <a:highlight>
                  <a:srgbClr val="1E1E1E"/>
                </a:highlight>
                <a:latin typeface="Courier New"/>
                <a:ea typeface="Courier New"/>
                <a:cs typeface="Courier New"/>
                <a:sym typeface="Courier New"/>
              </a:rPr>
              <a:t>\n</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fprintf</a:t>
            </a:r>
            <a:r>
              <a:rPr lang="en" sz="1050">
                <a:solidFill>
                  <a:srgbClr val="D4D4D4"/>
                </a:solidFill>
                <a:highlight>
                  <a:srgbClr val="1E1E1E"/>
                </a:highlight>
                <a:latin typeface="Courier New"/>
                <a:ea typeface="Courier New"/>
                <a:cs typeface="Courier New"/>
                <a:sym typeface="Courier New"/>
              </a:rPr>
              <a:t>(stdout, </a:t>
            </a:r>
            <a:r>
              <a:rPr lang="en" sz="1050">
                <a:solidFill>
                  <a:srgbClr val="CE9178"/>
                </a:solidFill>
                <a:highlight>
                  <a:srgbClr val="1E1E1E"/>
                </a:highlight>
                <a:latin typeface="Courier New"/>
                <a:ea typeface="Courier New"/>
                <a:cs typeface="Courier New"/>
                <a:sym typeface="Courier New"/>
              </a:rPr>
              <a:t>"3. Confiture, miel , Pate à tartiner</a:t>
            </a:r>
            <a:r>
              <a:rPr lang="en" sz="1050">
                <a:solidFill>
                  <a:srgbClr val="D7BA7D"/>
                </a:solidFill>
                <a:highlight>
                  <a:srgbClr val="1E1E1E"/>
                </a:highlight>
                <a:latin typeface="Courier New"/>
                <a:ea typeface="Courier New"/>
                <a:cs typeface="Courier New"/>
                <a:sym typeface="Courier New"/>
              </a:rPr>
              <a:t>\n</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fprintf</a:t>
            </a:r>
            <a:r>
              <a:rPr lang="en" sz="1050">
                <a:solidFill>
                  <a:srgbClr val="D4D4D4"/>
                </a:solidFill>
                <a:highlight>
                  <a:srgbClr val="1E1E1E"/>
                </a:highlight>
                <a:latin typeface="Courier New"/>
                <a:ea typeface="Courier New"/>
                <a:cs typeface="Courier New"/>
                <a:sym typeface="Courier New"/>
              </a:rPr>
              <a:t>(stdout, </a:t>
            </a:r>
            <a:r>
              <a:rPr lang="en" sz="1050">
                <a:solidFill>
                  <a:srgbClr val="CE9178"/>
                </a:solidFill>
                <a:highlight>
                  <a:srgbClr val="1E1E1E"/>
                </a:highlight>
                <a:latin typeface="Courier New"/>
                <a:ea typeface="Courier New"/>
                <a:cs typeface="Courier New"/>
                <a:sym typeface="Courier New"/>
              </a:rPr>
              <a:t>"</a:t>
            </a:r>
            <a:r>
              <a:rPr lang="en" sz="1050">
                <a:solidFill>
                  <a:srgbClr val="D7BA7D"/>
                </a:solidFill>
                <a:highlight>
                  <a:srgbClr val="1E1E1E"/>
                </a:highlight>
                <a:latin typeface="Courier New"/>
                <a:ea typeface="Courier New"/>
                <a:cs typeface="Courier New"/>
                <a:sym typeface="Courier New"/>
              </a:rPr>
              <a:t>\n</a:t>
            </a:r>
            <a:r>
              <a:rPr lang="en" sz="1050">
                <a:solidFill>
                  <a:srgbClr val="CE9178"/>
                </a:solidFill>
                <a:highlight>
                  <a:srgbClr val="1E1E1E"/>
                </a:highlight>
                <a:latin typeface="Courier New"/>
                <a:ea typeface="Courier New"/>
                <a:cs typeface="Courier New"/>
                <a:sym typeface="Courier New"/>
              </a:rPr>
              <a:t>Votre choix ? </a:t>
            </a:r>
            <a:r>
              <a:rPr lang="en" sz="1050">
                <a:solidFill>
                  <a:srgbClr val="D7BA7D"/>
                </a:solidFill>
                <a:highlight>
                  <a:srgbClr val="1E1E1E"/>
                </a:highlight>
                <a:latin typeface="Courier New"/>
                <a:ea typeface="Courier New"/>
                <a:cs typeface="Courier New"/>
                <a:sym typeface="Courier New"/>
              </a:rPr>
              <a:t>\n\n</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scanf</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"%d"</a:t>
            </a:r>
            <a:r>
              <a:rPr lang="en" sz="1050">
                <a:solidFill>
                  <a:srgbClr val="D4D4D4"/>
                </a:solidFill>
                <a:highlight>
                  <a:srgbClr val="1E1E1E"/>
                </a:highlight>
                <a:latin typeface="Courier New"/>
                <a:ea typeface="Courier New"/>
                <a:cs typeface="Courier New"/>
                <a:sym typeface="Courier New"/>
              </a:rPr>
              <a:t>, &amp;</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37"/>
          <p:cNvSpPr/>
          <p:nvPr/>
        </p:nvSpPr>
        <p:spPr>
          <a:xfrm>
            <a:off x="0" y="636000"/>
            <a:ext cx="5639400" cy="4551000"/>
          </a:xfrm>
          <a:prstGeom prst="rect">
            <a:avLst/>
          </a:prstGeom>
          <a:solidFill>
            <a:srgbClr val="1E1E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txBox="1"/>
          <p:nvPr/>
        </p:nvSpPr>
        <p:spPr>
          <a:xfrm>
            <a:off x="0" y="636000"/>
            <a:ext cx="6296100" cy="4551000"/>
          </a:xfrm>
          <a:prstGeom prst="rect">
            <a:avLst/>
          </a:prstGeom>
          <a:noFill/>
          <a:ln w="952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switch</a:t>
            </a:r>
            <a:r>
              <a:rPr lang="en" sz="1050">
                <a:solidFill>
                  <a:srgbClr val="D4D4D4"/>
                </a:solidFill>
                <a:highlight>
                  <a:srgbClr val="1E1E1E"/>
                </a:highlight>
                <a:latin typeface="Courier New"/>
                <a:ea typeface="Courier New"/>
                <a:cs typeface="Courier New"/>
                <a:sym typeface="Courier New"/>
              </a:rPr>
              <a:t> (i)</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i;</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case</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3</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fprintf</a:t>
            </a:r>
            <a:r>
              <a:rPr lang="en" sz="1050">
                <a:solidFill>
                  <a:srgbClr val="D4D4D4"/>
                </a:solidFill>
                <a:highlight>
                  <a:srgbClr val="1E1E1E"/>
                </a:highlight>
                <a:latin typeface="Courier New"/>
                <a:ea typeface="Courier New"/>
                <a:cs typeface="Courier New"/>
                <a:sym typeface="Courier New"/>
              </a:rPr>
              <a:t>(stdout, </a:t>
            </a:r>
            <a:r>
              <a:rPr lang="en" sz="1050">
                <a:solidFill>
                  <a:srgbClr val="CE9178"/>
                </a:solidFill>
                <a:highlight>
                  <a:srgbClr val="1E1E1E"/>
                </a:highlight>
                <a:latin typeface="Courier New"/>
                <a:ea typeface="Courier New"/>
                <a:cs typeface="Courier New"/>
                <a:sym typeface="Courier New"/>
              </a:rPr>
              <a:t>"=== CONFITURE,MIEL,PATE A TARTINER===</a:t>
            </a:r>
            <a:r>
              <a:rPr lang="en" sz="1050">
                <a:solidFill>
                  <a:srgbClr val="D7BA7D"/>
                </a:solidFill>
                <a:highlight>
                  <a:srgbClr val="1E1E1E"/>
                </a:highlight>
                <a:latin typeface="Courier New"/>
                <a:ea typeface="Courier New"/>
                <a:cs typeface="Courier New"/>
                <a:sym typeface="Courier New"/>
              </a:rPr>
              <a:t>\n\n</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fprintf</a:t>
            </a:r>
            <a:r>
              <a:rPr lang="en" sz="1050">
                <a:solidFill>
                  <a:srgbClr val="D4D4D4"/>
                </a:solidFill>
                <a:highlight>
                  <a:srgbClr val="1E1E1E"/>
                </a:highlight>
                <a:latin typeface="Courier New"/>
                <a:ea typeface="Courier New"/>
                <a:cs typeface="Courier New"/>
                <a:sym typeface="Courier New"/>
              </a:rPr>
              <a:t>(stdout, </a:t>
            </a:r>
            <a:r>
              <a:rPr lang="en" sz="1050">
                <a:solidFill>
                  <a:srgbClr val="CE9178"/>
                </a:solidFill>
                <a:highlight>
                  <a:srgbClr val="1E1E1E"/>
                </a:highlight>
                <a:latin typeface="Courier New"/>
                <a:ea typeface="Courier New"/>
                <a:cs typeface="Courier New"/>
                <a:sym typeface="Courier New"/>
              </a:rPr>
              <a:t>"1. Confiture </a:t>
            </a:r>
            <a:r>
              <a:rPr lang="en" sz="1050">
                <a:solidFill>
                  <a:srgbClr val="D7BA7D"/>
                </a:solidFill>
                <a:highlight>
                  <a:srgbClr val="1E1E1E"/>
                </a:highlight>
                <a:latin typeface="Courier New"/>
                <a:ea typeface="Courier New"/>
                <a:cs typeface="Courier New"/>
                <a:sym typeface="Courier New"/>
              </a:rPr>
              <a:t>\n</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fprintf</a:t>
            </a:r>
            <a:r>
              <a:rPr lang="en" sz="1050">
                <a:solidFill>
                  <a:srgbClr val="D4D4D4"/>
                </a:solidFill>
                <a:highlight>
                  <a:srgbClr val="1E1E1E"/>
                </a:highlight>
                <a:latin typeface="Courier New"/>
                <a:ea typeface="Courier New"/>
                <a:cs typeface="Courier New"/>
                <a:sym typeface="Courier New"/>
              </a:rPr>
              <a:t>(stdout, </a:t>
            </a:r>
            <a:r>
              <a:rPr lang="en" sz="1050">
                <a:solidFill>
                  <a:srgbClr val="CE9178"/>
                </a:solidFill>
                <a:highlight>
                  <a:srgbClr val="1E1E1E"/>
                </a:highlight>
                <a:latin typeface="Courier New"/>
                <a:ea typeface="Courier New"/>
                <a:cs typeface="Courier New"/>
                <a:sym typeface="Courier New"/>
              </a:rPr>
              <a:t>"2. Miel </a:t>
            </a:r>
            <a:r>
              <a:rPr lang="en" sz="1050">
                <a:solidFill>
                  <a:srgbClr val="D7BA7D"/>
                </a:solidFill>
                <a:highlight>
                  <a:srgbClr val="1E1E1E"/>
                </a:highlight>
                <a:latin typeface="Courier New"/>
                <a:ea typeface="Courier New"/>
                <a:cs typeface="Courier New"/>
                <a:sym typeface="Courier New"/>
              </a:rPr>
              <a:t>\n</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fprintf</a:t>
            </a:r>
            <a:r>
              <a:rPr lang="en" sz="1050">
                <a:solidFill>
                  <a:srgbClr val="D4D4D4"/>
                </a:solidFill>
                <a:highlight>
                  <a:srgbClr val="1E1E1E"/>
                </a:highlight>
                <a:latin typeface="Courier New"/>
                <a:ea typeface="Courier New"/>
                <a:cs typeface="Courier New"/>
                <a:sym typeface="Courier New"/>
              </a:rPr>
              <a:t>(stdout, </a:t>
            </a:r>
            <a:r>
              <a:rPr lang="en" sz="1050">
                <a:solidFill>
                  <a:srgbClr val="CE9178"/>
                </a:solidFill>
                <a:highlight>
                  <a:srgbClr val="1E1E1E"/>
                </a:highlight>
                <a:latin typeface="Courier New"/>
                <a:ea typeface="Courier New"/>
                <a:cs typeface="Courier New"/>
                <a:sym typeface="Courier New"/>
              </a:rPr>
              <a:t>"3. Pate à tartiner</a:t>
            </a:r>
            <a:r>
              <a:rPr lang="en" sz="1050">
                <a:solidFill>
                  <a:srgbClr val="D7BA7D"/>
                </a:solidFill>
                <a:highlight>
                  <a:srgbClr val="1E1E1E"/>
                </a:highlight>
                <a:latin typeface="Courier New"/>
                <a:ea typeface="Courier New"/>
                <a:cs typeface="Courier New"/>
                <a:sym typeface="Courier New"/>
              </a:rPr>
              <a:t>\n</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fprintf</a:t>
            </a:r>
            <a:r>
              <a:rPr lang="en" sz="1050">
                <a:solidFill>
                  <a:srgbClr val="D4D4D4"/>
                </a:solidFill>
                <a:highlight>
                  <a:srgbClr val="1E1E1E"/>
                </a:highlight>
                <a:latin typeface="Courier New"/>
                <a:ea typeface="Courier New"/>
                <a:cs typeface="Courier New"/>
                <a:sym typeface="Courier New"/>
              </a:rPr>
              <a:t>(stdout, </a:t>
            </a:r>
            <a:r>
              <a:rPr lang="en" sz="1050">
                <a:solidFill>
                  <a:srgbClr val="CE9178"/>
                </a:solidFill>
                <a:highlight>
                  <a:srgbClr val="1E1E1E"/>
                </a:highlight>
                <a:latin typeface="Courier New"/>
                <a:ea typeface="Courier New"/>
                <a:cs typeface="Courier New"/>
                <a:sym typeface="Courier New"/>
              </a:rPr>
              <a:t>"</a:t>
            </a:r>
            <a:r>
              <a:rPr lang="en" sz="1050">
                <a:solidFill>
                  <a:srgbClr val="D7BA7D"/>
                </a:solidFill>
                <a:highlight>
                  <a:srgbClr val="1E1E1E"/>
                </a:highlight>
                <a:latin typeface="Courier New"/>
                <a:ea typeface="Courier New"/>
                <a:cs typeface="Courier New"/>
                <a:sym typeface="Courier New"/>
              </a:rPr>
              <a:t>\n</a:t>
            </a:r>
            <a:r>
              <a:rPr lang="en" sz="1050">
                <a:solidFill>
                  <a:srgbClr val="CE9178"/>
                </a:solidFill>
                <a:highlight>
                  <a:srgbClr val="1E1E1E"/>
                </a:highlight>
                <a:latin typeface="Courier New"/>
                <a:ea typeface="Courier New"/>
                <a:cs typeface="Courier New"/>
                <a:sym typeface="Courier New"/>
              </a:rPr>
              <a:t>Votre choix ? </a:t>
            </a:r>
            <a:r>
              <a:rPr lang="en" sz="1050">
                <a:solidFill>
                  <a:srgbClr val="D7BA7D"/>
                </a:solidFill>
                <a:highlight>
                  <a:srgbClr val="1E1E1E"/>
                </a:highlight>
                <a:latin typeface="Courier New"/>
                <a:ea typeface="Courier New"/>
                <a:cs typeface="Courier New"/>
                <a:sym typeface="Courier New"/>
              </a:rPr>
              <a:t>\n\n</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scanf</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"%d"</a:t>
            </a:r>
            <a:r>
              <a:rPr lang="en" sz="1050">
                <a:solidFill>
                  <a:srgbClr val="D4D4D4"/>
                </a:solidFill>
                <a:highlight>
                  <a:srgbClr val="1E1E1E"/>
                </a:highlight>
                <a:latin typeface="Courier New"/>
                <a:ea typeface="Courier New"/>
                <a:cs typeface="Courier New"/>
                <a:sym typeface="Courier New"/>
              </a:rPr>
              <a:t>, &amp;</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switch</a:t>
            </a:r>
            <a:r>
              <a:rPr lang="en" sz="1050">
                <a:solidFill>
                  <a:srgbClr val="D4D4D4"/>
                </a:solidFill>
                <a:highlight>
                  <a:srgbClr val="1E1E1E"/>
                </a:highlight>
                <a:latin typeface="Courier New"/>
                <a:ea typeface="Courier New"/>
                <a:cs typeface="Courier New"/>
                <a:sym typeface="Courier New"/>
              </a:rPr>
              <a:t> (i)</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i;</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case</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3</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fprintf</a:t>
            </a:r>
            <a:r>
              <a:rPr lang="en" sz="1050">
                <a:solidFill>
                  <a:srgbClr val="D4D4D4"/>
                </a:solidFill>
                <a:highlight>
                  <a:srgbClr val="1E1E1E"/>
                </a:highlight>
                <a:latin typeface="Courier New"/>
                <a:ea typeface="Courier New"/>
                <a:cs typeface="Courier New"/>
                <a:sym typeface="Courier New"/>
              </a:rPr>
              <a:t>(stdout, </a:t>
            </a:r>
            <a:r>
              <a:rPr lang="en" sz="1050">
                <a:solidFill>
                  <a:srgbClr val="CE9178"/>
                </a:solidFill>
                <a:highlight>
                  <a:srgbClr val="1E1E1E"/>
                </a:highlight>
                <a:latin typeface="Courier New"/>
                <a:ea typeface="Courier New"/>
                <a:cs typeface="Courier New"/>
                <a:sym typeface="Courier New"/>
              </a:rPr>
              <a:t>"=== CRITERES POUR LA PATE A TARTINER===</a:t>
            </a:r>
            <a:r>
              <a:rPr lang="en" sz="1050">
                <a:solidFill>
                  <a:srgbClr val="D7BA7D"/>
                </a:solidFill>
                <a:highlight>
                  <a:srgbClr val="1E1E1E"/>
                </a:highlight>
                <a:latin typeface="Courier New"/>
                <a:ea typeface="Courier New"/>
                <a:cs typeface="Courier New"/>
                <a:sym typeface="Courier New"/>
              </a:rPr>
              <a:t>\n\n</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fprintf</a:t>
            </a:r>
            <a:r>
              <a:rPr lang="en" sz="1050">
                <a:solidFill>
                  <a:srgbClr val="D4D4D4"/>
                </a:solidFill>
                <a:highlight>
                  <a:srgbClr val="1E1E1E"/>
                </a:highlight>
                <a:latin typeface="Courier New"/>
                <a:ea typeface="Courier New"/>
                <a:cs typeface="Courier New"/>
                <a:sym typeface="Courier New"/>
              </a:rPr>
              <a:t>(stdout, </a:t>
            </a:r>
            <a:r>
              <a:rPr lang="en" sz="1050">
                <a:solidFill>
                  <a:srgbClr val="CE9178"/>
                </a:solidFill>
                <a:highlight>
                  <a:srgbClr val="1E1E1E"/>
                </a:highlight>
                <a:latin typeface="Courier New"/>
                <a:ea typeface="Courier New"/>
                <a:cs typeface="Courier New"/>
                <a:sym typeface="Courier New"/>
              </a:rPr>
              <a:t>"1. Label </a:t>
            </a:r>
            <a:r>
              <a:rPr lang="en" sz="1050">
                <a:solidFill>
                  <a:srgbClr val="D7BA7D"/>
                </a:solidFill>
                <a:highlight>
                  <a:srgbClr val="1E1E1E"/>
                </a:highlight>
                <a:latin typeface="Courier New"/>
                <a:ea typeface="Courier New"/>
                <a:cs typeface="Courier New"/>
                <a:sym typeface="Courier New"/>
              </a:rPr>
              <a:t>\n</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fprintf</a:t>
            </a:r>
            <a:r>
              <a:rPr lang="en" sz="1050">
                <a:solidFill>
                  <a:srgbClr val="D4D4D4"/>
                </a:solidFill>
                <a:highlight>
                  <a:srgbClr val="1E1E1E"/>
                </a:highlight>
                <a:latin typeface="Courier New"/>
                <a:ea typeface="Courier New"/>
                <a:cs typeface="Courier New"/>
                <a:sym typeface="Courier New"/>
              </a:rPr>
              <a:t>(stdout, </a:t>
            </a:r>
            <a:r>
              <a:rPr lang="en" sz="1050">
                <a:solidFill>
                  <a:srgbClr val="CE9178"/>
                </a:solidFill>
                <a:highlight>
                  <a:srgbClr val="1E1E1E"/>
                </a:highlight>
                <a:latin typeface="Courier New"/>
                <a:ea typeface="Courier New"/>
                <a:cs typeface="Courier New"/>
                <a:sym typeface="Courier New"/>
              </a:rPr>
              <a:t>"2. Prix </a:t>
            </a:r>
            <a:r>
              <a:rPr lang="en" sz="1050">
                <a:solidFill>
                  <a:srgbClr val="D7BA7D"/>
                </a:solidFill>
                <a:highlight>
                  <a:srgbClr val="1E1E1E"/>
                </a:highlight>
                <a:latin typeface="Courier New"/>
                <a:ea typeface="Courier New"/>
                <a:cs typeface="Courier New"/>
                <a:sym typeface="Courier New"/>
              </a:rPr>
              <a:t>\n</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fprintf</a:t>
            </a:r>
            <a:r>
              <a:rPr lang="en" sz="1050">
                <a:solidFill>
                  <a:srgbClr val="D4D4D4"/>
                </a:solidFill>
                <a:highlight>
                  <a:srgbClr val="1E1E1E"/>
                </a:highlight>
                <a:latin typeface="Courier New"/>
                <a:ea typeface="Courier New"/>
                <a:cs typeface="Courier New"/>
                <a:sym typeface="Courier New"/>
              </a:rPr>
              <a:t>(stdout, </a:t>
            </a:r>
            <a:r>
              <a:rPr lang="en" sz="1050">
                <a:solidFill>
                  <a:srgbClr val="CE9178"/>
                </a:solidFill>
                <a:highlight>
                  <a:srgbClr val="1E1E1E"/>
                </a:highlight>
                <a:latin typeface="Courier New"/>
                <a:ea typeface="Courier New"/>
                <a:cs typeface="Courier New"/>
                <a:sym typeface="Courier New"/>
              </a:rPr>
              <a:t>"</a:t>
            </a:r>
            <a:r>
              <a:rPr lang="en" sz="1050">
                <a:solidFill>
                  <a:srgbClr val="D7BA7D"/>
                </a:solidFill>
                <a:highlight>
                  <a:srgbClr val="1E1E1E"/>
                </a:highlight>
                <a:latin typeface="Courier New"/>
                <a:ea typeface="Courier New"/>
                <a:cs typeface="Courier New"/>
                <a:sym typeface="Courier New"/>
              </a:rPr>
              <a:t>\n</a:t>
            </a:r>
            <a:r>
              <a:rPr lang="en" sz="1050">
                <a:solidFill>
                  <a:srgbClr val="CE9178"/>
                </a:solidFill>
                <a:highlight>
                  <a:srgbClr val="1E1E1E"/>
                </a:highlight>
                <a:latin typeface="Courier New"/>
                <a:ea typeface="Courier New"/>
                <a:cs typeface="Courier New"/>
                <a:sym typeface="Courier New"/>
              </a:rPr>
              <a:t>Votre choix ? </a:t>
            </a:r>
            <a:r>
              <a:rPr lang="en" sz="1050">
                <a:solidFill>
                  <a:srgbClr val="D7BA7D"/>
                </a:solidFill>
                <a:highlight>
                  <a:srgbClr val="1E1E1E"/>
                </a:highlight>
                <a:latin typeface="Courier New"/>
                <a:ea typeface="Courier New"/>
                <a:cs typeface="Courier New"/>
                <a:sym typeface="Courier New"/>
              </a:rPr>
              <a:t>\n\n</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scanf</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"%d"</a:t>
            </a:r>
            <a:r>
              <a:rPr lang="en" sz="1050">
                <a:solidFill>
                  <a:srgbClr val="D4D4D4"/>
                </a:solidFill>
                <a:highlight>
                  <a:srgbClr val="1E1E1E"/>
                </a:highlight>
                <a:latin typeface="Courier New"/>
                <a:ea typeface="Courier New"/>
                <a:cs typeface="Courier New"/>
                <a:sym typeface="Courier New"/>
              </a:rPr>
              <a:t>, &amp;</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 </a:t>
            </a:r>
            <a:endParaRPr>
              <a:solidFill>
                <a:schemeClr val="dk1"/>
              </a:solidFill>
            </a:endParaRPr>
          </a:p>
          <a:p>
            <a:pPr marL="0" lvl="0" indent="0" algn="l" rtl="0">
              <a:lnSpc>
                <a:spcPct val="135714"/>
              </a:lnSpc>
              <a:spcBef>
                <a:spcPts val="0"/>
              </a:spcBef>
              <a:spcAft>
                <a:spcPts val="0"/>
              </a:spcAft>
              <a:buNone/>
            </a:pPr>
            <a:endParaRPr sz="1050">
              <a:solidFill>
                <a:srgbClr val="D4D4D4"/>
              </a:solidFill>
              <a:highlight>
                <a:srgbClr val="1E1E1E"/>
              </a:highlight>
              <a:latin typeface="Courier New"/>
              <a:ea typeface="Courier New"/>
              <a:cs typeface="Courier New"/>
              <a:sym typeface="Courier New"/>
            </a:endParaRPr>
          </a:p>
        </p:txBody>
      </p:sp>
      <p:sp>
        <p:nvSpPr>
          <p:cNvPr id="452" name="Google Shape;452;p37"/>
          <p:cNvSpPr txBox="1">
            <a:spLocks noGrp="1"/>
          </p:cNvSpPr>
          <p:nvPr>
            <p:ph type="title"/>
          </p:nvPr>
        </p:nvSpPr>
        <p:spPr>
          <a:xfrm>
            <a:off x="1063688" y="0"/>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Menu </a:t>
            </a:r>
            <a:r>
              <a:rPr lang="en" sz="1400"/>
              <a:t>( Morceau du programme: choix de la pâte à tartiner)</a:t>
            </a:r>
            <a:endParaRPr sz="1400"/>
          </a:p>
        </p:txBody>
      </p:sp>
      <p:sp>
        <p:nvSpPr>
          <p:cNvPr id="453" name="Google Shape;453;p37"/>
          <p:cNvSpPr/>
          <p:nvPr/>
        </p:nvSpPr>
        <p:spPr>
          <a:xfrm>
            <a:off x="5639250" y="636000"/>
            <a:ext cx="3504600" cy="1525500"/>
          </a:xfrm>
          <a:prstGeom prst="rect">
            <a:avLst/>
          </a:prstGeom>
          <a:solidFill>
            <a:srgbClr val="1E1E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(ChoixMenu){PATE_A_TARTINER,i};</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break;</a:t>
            </a:r>
            <a:endParaRPr sz="1050">
              <a:solidFill>
                <a:srgbClr val="C586C0"/>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C586C0"/>
              </a:solidFill>
              <a:highlight>
                <a:srgbClr val="1E1E1E"/>
              </a:highlight>
              <a:latin typeface="Courier New"/>
              <a:ea typeface="Courier New"/>
              <a:cs typeface="Courier New"/>
              <a:sym typeface="Courier New"/>
            </a:endParaRPr>
          </a:p>
          <a:p>
            <a:pPr marL="0" lvl="0" indent="0" algn="l" rtl="0">
              <a:spcBef>
                <a:spcPts val="0"/>
              </a:spcBef>
              <a:spcAft>
                <a:spcPts val="0"/>
              </a:spcAft>
              <a:buNone/>
            </a:pPr>
            <a:endParaRPr/>
          </a:p>
        </p:txBody>
      </p:sp>
      <p:sp>
        <p:nvSpPr>
          <p:cNvPr id="454" name="Google Shape;454;p37"/>
          <p:cNvSpPr/>
          <p:nvPr/>
        </p:nvSpPr>
        <p:spPr>
          <a:xfrm>
            <a:off x="5639400" y="2161500"/>
            <a:ext cx="3504600" cy="3025500"/>
          </a:xfrm>
          <a:prstGeom prst="rect">
            <a:avLst/>
          </a:prstGeom>
          <a:solidFill>
            <a:srgbClr val="1E1E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35714"/>
              </a:lnSpc>
              <a:spcBef>
                <a:spcPts val="0"/>
              </a:spcBef>
              <a:spcAft>
                <a:spcPts val="0"/>
              </a:spcAft>
              <a:buNone/>
            </a:pPr>
            <a:endParaRPr sz="1050">
              <a:solidFill>
                <a:srgbClr val="C586C0"/>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default;</a:t>
            </a:r>
            <a:endParaRPr sz="1050">
              <a:solidFill>
                <a:srgbClr val="C586C0"/>
              </a:solidFill>
              <a:highlight>
                <a:srgbClr val="1E1E1E"/>
              </a:highlight>
              <a:latin typeface="Courier New"/>
              <a:ea typeface="Courier New"/>
              <a:cs typeface="Courier New"/>
              <a:sym typeface="Courier New"/>
            </a:endParaRPr>
          </a:p>
          <a:p>
            <a:pPr marL="0" lvl="0" indent="457200" algn="l" rtl="0">
              <a:lnSpc>
                <a:spcPct val="135714"/>
              </a:lnSpc>
              <a:spcBef>
                <a:spcPts val="0"/>
              </a:spcBef>
              <a:spcAft>
                <a:spcPts val="0"/>
              </a:spcAft>
              <a:buNone/>
            </a:pPr>
            <a:r>
              <a:rPr lang="en" sz="1050">
                <a:solidFill>
                  <a:srgbClr val="DCDCAA"/>
                </a:solidFill>
                <a:highlight>
                  <a:srgbClr val="1E1E1E"/>
                </a:highlight>
                <a:latin typeface="Courier New"/>
                <a:ea typeface="Courier New"/>
                <a:cs typeface="Courier New"/>
                <a:sym typeface="Courier New"/>
              </a:rPr>
              <a:t>fprintf (</a:t>
            </a:r>
            <a:r>
              <a:rPr lang="en" sz="1050">
                <a:solidFill>
                  <a:srgbClr val="CE9178"/>
                </a:solidFill>
                <a:highlight>
                  <a:srgbClr val="1E1E1E"/>
                </a:highlight>
                <a:latin typeface="Courier New"/>
                <a:ea typeface="Courier New"/>
                <a:cs typeface="Courier New"/>
                <a:sym typeface="Courier New"/>
              </a:rPr>
              <a:t>" Vous n’avez pas entré un nombre correcte. \n</a:t>
            </a:r>
            <a:r>
              <a:rPr lang="en" sz="1050">
                <a:solidFill>
                  <a:srgbClr val="D7BA7D"/>
                </a:solidFill>
                <a:highlight>
                  <a:srgbClr val="1E1E1E"/>
                </a:highlight>
                <a:latin typeface="Courier New"/>
                <a:ea typeface="Courier New"/>
                <a:cs typeface="Courier New"/>
                <a:sym typeface="Courier New"/>
              </a:rPr>
              <a:t>\n</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45720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457200" algn="l" rtl="0">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break;</a:t>
            </a:r>
            <a:endParaRPr sz="1050">
              <a:solidFill>
                <a:srgbClr val="D4D4D4"/>
              </a:solidFill>
              <a:highlight>
                <a:srgbClr val="1E1E1E"/>
              </a:highlight>
              <a:latin typeface="Courier New"/>
              <a:ea typeface="Courier New"/>
              <a:cs typeface="Courier New"/>
              <a:sym typeface="Courier New"/>
            </a:endParaRPr>
          </a:p>
          <a:p>
            <a:pPr marL="0" lvl="0" indent="457200" algn="l" rtl="0">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(ChoixMenu){NULL, 0};</a:t>
            </a:r>
            <a:endParaRPr sz="1050">
              <a:solidFill>
                <a:srgbClr val="D4D4D4"/>
              </a:solidFill>
              <a:highlight>
                <a:srgbClr val="1E1E1E"/>
              </a:highlight>
              <a:latin typeface="Courier New"/>
              <a:ea typeface="Courier New"/>
              <a:cs typeface="Courier New"/>
              <a:sym typeface="Courier New"/>
            </a:endParaRPr>
          </a:p>
          <a:p>
            <a:pPr marL="0" lvl="0" indent="45720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on renvoie un choix menu avec le champ .fichier -NULL si jamais rien ne correspond</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D4D4D4"/>
              </a:solidFill>
              <a:highlight>
                <a:srgbClr val="1E1E1E"/>
              </a:highlight>
              <a:latin typeface="Courier New"/>
              <a:ea typeface="Courier New"/>
              <a:cs typeface="Courier New"/>
              <a:sym typeface="Courier New"/>
            </a:endParaRPr>
          </a:p>
          <a:p>
            <a:pPr marL="0" lvl="0" indent="0" algn="l" rtl="0">
              <a:spcBef>
                <a:spcPts val="0"/>
              </a:spcBef>
              <a:spcAft>
                <a:spcPts val="0"/>
              </a:spcAft>
              <a:buNone/>
            </a:pPr>
            <a:endParaRPr/>
          </a:p>
        </p:txBody>
      </p:sp>
      <p:sp>
        <p:nvSpPr>
          <p:cNvPr id="455" name="Google Shape;455;p37"/>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38"/>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461" name="Google Shape;461;p38"/>
          <p:cNvSpPr/>
          <p:nvPr/>
        </p:nvSpPr>
        <p:spPr>
          <a:xfrm>
            <a:off x="1415725" y="1581825"/>
            <a:ext cx="5679600" cy="2653500"/>
          </a:xfrm>
          <a:prstGeom prst="rect">
            <a:avLst/>
          </a:prstGeom>
          <a:solidFill>
            <a:srgbClr val="1E1E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35714"/>
              </a:lnSpc>
              <a:spcBef>
                <a:spcPts val="0"/>
              </a:spcBef>
              <a:spcAft>
                <a:spcPts val="0"/>
              </a:spcAft>
              <a:buNone/>
            </a:pPr>
            <a:endParaRPr sz="1050">
              <a:solidFill>
                <a:srgbClr val="C586C0"/>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#include</a:t>
            </a:r>
            <a:r>
              <a:rPr lang="en" sz="1050">
                <a:solidFill>
                  <a:srgbClr val="569CD6"/>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"utils.c"</a:t>
            </a:r>
            <a:endParaRPr sz="1050">
              <a:solidFill>
                <a:srgbClr val="CE9178"/>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parse_csv_product</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char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nomFichier</a:t>
            </a:r>
            <a:r>
              <a:rPr lang="en" sz="1050">
                <a:solidFill>
                  <a:srgbClr val="D4D4D4"/>
                </a:solidFill>
                <a:highlight>
                  <a:srgbClr val="1E1E1E"/>
                </a:highlight>
                <a:latin typeface="Courier New"/>
                <a:ea typeface="Courier New"/>
                <a:cs typeface="Courier New"/>
                <a:sym typeface="Courier New"/>
              </a:rPr>
              <a:t>, Produit *</a:t>
            </a:r>
            <a:r>
              <a:rPr lang="en" sz="1050">
                <a:solidFill>
                  <a:srgbClr val="9CDCFE"/>
                </a:solidFill>
                <a:highlight>
                  <a:srgbClr val="1E1E1E"/>
                </a:highlight>
                <a:latin typeface="Courier New"/>
                <a:ea typeface="Courier New"/>
                <a:cs typeface="Courier New"/>
                <a:sym typeface="Courier New"/>
              </a:rPr>
              <a:t>listeProduits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void</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print_produit</a:t>
            </a:r>
            <a:r>
              <a:rPr lang="en" sz="1050">
                <a:solidFill>
                  <a:srgbClr val="D4D4D4"/>
                </a:solidFill>
                <a:highlight>
                  <a:srgbClr val="1E1E1E"/>
                </a:highlight>
                <a:latin typeface="Courier New"/>
                <a:ea typeface="Courier New"/>
                <a:cs typeface="Courier New"/>
                <a:sym typeface="Courier New"/>
              </a:rPr>
              <a:t>(Produit </a:t>
            </a:r>
            <a:r>
              <a:rPr lang="en" sz="1050">
                <a:solidFill>
                  <a:srgbClr val="9CDCFE"/>
                </a:solidFill>
                <a:highlight>
                  <a:srgbClr val="1E1E1E"/>
                </a:highlight>
                <a:latin typeface="Courier New"/>
                <a:ea typeface="Courier New"/>
                <a:cs typeface="Courier New"/>
                <a:sym typeface="Courier New"/>
              </a:rPr>
              <a:t>produit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void</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print_liste_produits</a:t>
            </a:r>
            <a:r>
              <a:rPr lang="en" sz="1050">
                <a:solidFill>
                  <a:srgbClr val="D4D4D4"/>
                </a:solidFill>
                <a:highlight>
                  <a:srgbClr val="1E1E1E"/>
                </a:highlight>
                <a:latin typeface="Courier New"/>
                <a:ea typeface="Courier New"/>
                <a:cs typeface="Courier New"/>
                <a:sym typeface="Courier New"/>
              </a:rPr>
              <a:t>(Produit *</a:t>
            </a:r>
            <a:r>
              <a:rPr lang="en" sz="1050">
                <a:solidFill>
                  <a:srgbClr val="9CDCFE"/>
                </a:solidFill>
                <a:highlight>
                  <a:srgbClr val="1E1E1E"/>
                </a:highlight>
                <a:latin typeface="Courier New"/>
                <a:ea typeface="Courier New"/>
                <a:cs typeface="Courier New"/>
                <a:sym typeface="Courier New"/>
              </a:rPr>
              <a:t>produits</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nbProduits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void</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classer_produits</a:t>
            </a:r>
            <a:r>
              <a:rPr lang="en" sz="1050">
                <a:solidFill>
                  <a:srgbClr val="D4D4D4"/>
                </a:solidFill>
                <a:highlight>
                  <a:srgbClr val="1E1E1E"/>
                </a:highlight>
                <a:latin typeface="Courier New"/>
                <a:ea typeface="Courier New"/>
                <a:cs typeface="Courier New"/>
                <a:sym typeface="Courier New"/>
              </a:rPr>
              <a:t>(Produit *</a:t>
            </a:r>
            <a:r>
              <a:rPr lang="en" sz="1050">
                <a:solidFill>
                  <a:srgbClr val="9CDCFE"/>
                </a:solidFill>
                <a:highlight>
                  <a:srgbClr val="1E1E1E"/>
                </a:highlight>
                <a:latin typeface="Courier New"/>
                <a:ea typeface="Courier New"/>
                <a:cs typeface="Courier New"/>
                <a:sym typeface="Courier New"/>
              </a:rPr>
              <a:t>listeProduits</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nbProduits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max_prix_produit</a:t>
            </a:r>
            <a:r>
              <a:rPr lang="en" sz="1050">
                <a:solidFill>
                  <a:srgbClr val="D4D4D4"/>
                </a:solidFill>
                <a:highlight>
                  <a:srgbClr val="1E1E1E"/>
                </a:highlight>
                <a:latin typeface="Courier New"/>
                <a:ea typeface="Courier New"/>
                <a:cs typeface="Courier New"/>
                <a:sym typeface="Courier New"/>
              </a:rPr>
              <a:t>(Produit *</a:t>
            </a:r>
            <a:r>
              <a:rPr lang="en" sz="1050">
                <a:solidFill>
                  <a:srgbClr val="9CDCFE"/>
                </a:solidFill>
                <a:highlight>
                  <a:srgbClr val="1E1E1E"/>
                </a:highlight>
                <a:latin typeface="Courier New"/>
                <a:ea typeface="Courier New"/>
                <a:cs typeface="Courier New"/>
                <a:sym typeface="Courier New"/>
              </a:rPr>
              <a:t>produits</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nbProduits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void</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calculer_note_produits</a:t>
            </a:r>
            <a:r>
              <a:rPr lang="en" sz="1050">
                <a:solidFill>
                  <a:srgbClr val="D4D4D4"/>
                </a:solidFill>
                <a:highlight>
                  <a:srgbClr val="1E1E1E"/>
                </a:highlight>
                <a:latin typeface="Courier New"/>
                <a:ea typeface="Courier New"/>
                <a:cs typeface="Courier New"/>
                <a:sym typeface="Courier New"/>
              </a:rPr>
              <a:t>(Produit *</a:t>
            </a:r>
            <a:r>
              <a:rPr lang="en" sz="1050">
                <a:solidFill>
                  <a:srgbClr val="9CDCFE"/>
                </a:solidFill>
                <a:highlight>
                  <a:srgbClr val="1E1E1E"/>
                </a:highlight>
                <a:latin typeface="Courier New"/>
                <a:ea typeface="Courier New"/>
                <a:cs typeface="Courier New"/>
                <a:sym typeface="Courier New"/>
              </a:rPr>
              <a:t>produits</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nbProduits</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critere</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double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notes_sortie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spcBef>
                <a:spcPts val="600"/>
              </a:spcBef>
              <a:spcAft>
                <a:spcPts val="0"/>
              </a:spcAft>
              <a:buNone/>
            </a:pPr>
            <a:endParaRPr sz="1600">
              <a:solidFill>
                <a:schemeClr val="lt1"/>
              </a:solidFill>
              <a:latin typeface="Hind"/>
              <a:ea typeface="Hind"/>
              <a:cs typeface="Hind"/>
              <a:sym typeface="Hind"/>
            </a:endParaRPr>
          </a:p>
          <a:p>
            <a:pPr marL="0" lvl="0" indent="0" algn="l" rtl="0">
              <a:lnSpc>
                <a:spcPct val="135714"/>
              </a:lnSpc>
              <a:spcBef>
                <a:spcPts val="0"/>
              </a:spcBef>
              <a:spcAft>
                <a:spcPts val="0"/>
              </a:spcAft>
              <a:buNone/>
            </a:pPr>
            <a:endParaRPr sz="1050">
              <a:solidFill>
                <a:srgbClr val="569CD6"/>
              </a:solidFill>
              <a:highlight>
                <a:srgbClr val="1E1E1E"/>
              </a:highlight>
              <a:latin typeface="Courier New"/>
              <a:ea typeface="Courier New"/>
              <a:cs typeface="Courier New"/>
              <a:sym typeface="Courier New"/>
            </a:endParaRPr>
          </a:p>
        </p:txBody>
      </p:sp>
      <p:sp>
        <p:nvSpPr>
          <p:cNvPr id="462" name="Google Shape;462;p38"/>
          <p:cNvSpPr txBox="1">
            <a:spLocks noGrp="1"/>
          </p:cNvSpPr>
          <p:nvPr>
            <p:ph type="title"/>
          </p:nvPr>
        </p:nvSpPr>
        <p:spPr>
          <a:xfrm>
            <a:off x="1050338" y="169950"/>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Fichier “utils.h”</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9"/>
          <p:cNvSpPr txBox="1">
            <a:spLocks noGrp="1"/>
          </p:cNvSpPr>
          <p:nvPr>
            <p:ph type="title"/>
          </p:nvPr>
        </p:nvSpPr>
        <p:spPr>
          <a:xfrm>
            <a:off x="7753075" y="3930600"/>
            <a:ext cx="1390800" cy="80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main()</a:t>
            </a:r>
            <a:endParaRPr/>
          </a:p>
        </p:txBody>
      </p:sp>
      <p:sp>
        <p:nvSpPr>
          <p:cNvPr id="468" name="Google Shape;468;p39"/>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469" name="Google Shape;469;p39"/>
          <p:cNvSpPr/>
          <p:nvPr/>
        </p:nvSpPr>
        <p:spPr>
          <a:xfrm>
            <a:off x="734775" y="0"/>
            <a:ext cx="6839700" cy="5109000"/>
          </a:xfrm>
          <a:prstGeom prst="rect">
            <a:avLst/>
          </a:prstGeom>
          <a:solidFill>
            <a:srgbClr val="1E1E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main</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Produit </a:t>
            </a:r>
            <a:r>
              <a:rPr lang="en" sz="1050">
                <a:solidFill>
                  <a:srgbClr val="9CDCFE"/>
                </a:solidFill>
                <a:highlight>
                  <a:srgbClr val="1E1E1E"/>
                </a:highlight>
                <a:latin typeface="Courier New"/>
                <a:ea typeface="Courier New"/>
                <a:cs typeface="Courier New"/>
                <a:sym typeface="Courier New"/>
              </a:rPr>
              <a:t>produits</a:t>
            </a:r>
            <a:r>
              <a:rPr lang="en" sz="1050">
                <a:solidFill>
                  <a:srgbClr val="D4D4D4"/>
                </a:solidFill>
                <a:highlight>
                  <a:srgbClr val="1E1E1E"/>
                </a:highlight>
                <a:latin typeface="Courier New"/>
                <a:ea typeface="Courier New"/>
                <a:cs typeface="Courier New"/>
                <a:sym typeface="Courier New"/>
              </a:rPr>
              <a:t>[NB_PRODUITS_MAX];</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double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notes</a:t>
            </a:r>
            <a:r>
              <a:rPr lang="en" sz="1050">
                <a:solidFill>
                  <a:srgbClr val="D4D4D4"/>
                </a:solidFill>
                <a:highlight>
                  <a:srgbClr val="1E1E1E"/>
                </a:highlight>
                <a:latin typeface="Courier New"/>
                <a:ea typeface="Courier New"/>
                <a:cs typeface="Courier New"/>
                <a:sym typeface="Courier New"/>
              </a:rPr>
              <a:t>[NB_PRODUITS_MAX];</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ChoixMenu choix = </a:t>
            </a:r>
            <a:r>
              <a:rPr lang="en" sz="1050">
                <a:solidFill>
                  <a:srgbClr val="DCDCAA"/>
                </a:solidFill>
                <a:highlight>
                  <a:srgbClr val="1E1E1E"/>
                </a:highlight>
                <a:latin typeface="Courier New"/>
                <a:ea typeface="Courier New"/>
                <a:cs typeface="Courier New"/>
                <a:sym typeface="Courier New"/>
              </a:rPr>
              <a:t>menu</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if</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choix</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fichier</a:t>
            </a:r>
            <a:r>
              <a:rPr lang="en" sz="1050">
                <a:solidFill>
                  <a:srgbClr val="D4D4D4"/>
                </a:solidFill>
                <a:highlight>
                  <a:srgbClr val="1E1E1E"/>
                </a:highlight>
                <a:latin typeface="Courier New"/>
                <a:ea typeface="Courier New"/>
                <a:cs typeface="Courier New"/>
                <a:sym typeface="Courier New"/>
              </a:rPr>
              <a:t> == </a:t>
            </a:r>
            <a:r>
              <a:rPr lang="en" sz="1050">
                <a:solidFill>
                  <a:srgbClr val="569CD6"/>
                </a:solidFill>
                <a:highlight>
                  <a:srgbClr val="1E1E1E"/>
                </a:highlight>
                <a:latin typeface="Courier New"/>
                <a:ea typeface="Courier New"/>
                <a:cs typeface="Courier New"/>
                <a:sym typeface="Courier New"/>
              </a:rPr>
              <a:t>NULL</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fprintf</a:t>
            </a:r>
            <a:r>
              <a:rPr lang="en" sz="1050">
                <a:solidFill>
                  <a:srgbClr val="D4D4D4"/>
                </a:solidFill>
                <a:highlight>
                  <a:srgbClr val="1E1E1E"/>
                </a:highlight>
                <a:latin typeface="Courier New"/>
                <a:ea typeface="Courier New"/>
                <a:cs typeface="Courier New"/>
                <a:sym typeface="Courier New"/>
              </a:rPr>
              <a:t>(stdout,</a:t>
            </a:r>
            <a:r>
              <a:rPr lang="en" sz="1050">
                <a:solidFill>
                  <a:srgbClr val="CE9178"/>
                </a:solidFill>
                <a:highlight>
                  <a:srgbClr val="1E1E1E"/>
                </a:highlight>
                <a:latin typeface="Courier New"/>
                <a:ea typeface="Courier New"/>
                <a:cs typeface="Courier New"/>
                <a:sym typeface="Courier New"/>
              </a:rPr>
              <a:t>"ERREUR : Ce cas n'a pas encore été géré.</a:t>
            </a:r>
            <a:r>
              <a:rPr lang="en" sz="1050">
                <a:solidFill>
                  <a:srgbClr val="D7BA7D"/>
                </a:solidFill>
                <a:highlight>
                  <a:srgbClr val="1E1E1E"/>
                </a:highlight>
                <a:latin typeface="Courier New"/>
                <a:ea typeface="Courier New"/>
                <a:cs typeface="Courier New"/>
                <a:sym typeface="Courier New"/>
              </a:rPr>
              <a:t>\n</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EXIT_FAILURE;</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nbProduits = </a:t>
            </a:r>
            <a:r>
              <a:rPr lang="en" sz="1050">
                <a:solidFill>
                  <a:srgbClr val="DCDCAA"/>
                </a:solidFill>
                <a:highlight>
                  <a:srgbClr val="1E1E1E"/>
                </a:highlight>
                <a:latin typeface="Courier New"/>
                <a:ea typeface="Courier New"/>
                <a:cs typeface="Courier New"/>
                <a:sym typeface="Courier New"/>
              </a:rPr>
              <a:t>parse_csv_product</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choix</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fichier</a:t>
            </a:r>
            <a:r>
              <a:rPr lang="en" sz="1050">
                <a:solidFill>
                  <a:srgbClr val="D4D4D4"/>
                </a:solidFill>
                <a:highlight>
                  <a:srgbClr val="1E1E1E"/>
                </a:highlight>
                <a:latin typeface="Courier New"/>
                <a:ea typeface="Courier New"/>
                <a:cs typeface="Courier New"/>
                <a:sym typeface="Courier New"/>
              </a:rPr>
              <a:t>, produits);</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calculer_note_produits</a:t>
            </a:r>
            <a:r>
              <a:rPr lang="en" sz="1050">
                <a:solidFill>
                  <a:srgbClr val="D4D4D4"/>
                </a:solidFill>
                <a:highlight>
                  <a:srgbClr val="1E1E1E"/>
                </a:highlight>
                <a:latin typeface="Courier New"/>
                <a:ea typeface="Courier New"/>
                <a:cs typeface="Courier New"/>
                <a:sym typeface="Courier New"/>
              </a:rPr>
              <a:t>(produits, nbProduits, </a:t>
            </a:r>
            <a:r>
              <a:rPr lang="en" sz="1050">
                <a:solidFill>
                  <a:srgbClr val="9CDCFE"/>
                </a:solidFill>
                <a:highlight>
                  <a:srgbClr val="1E1E1E"/>
                </a:highlight>
                <a:latin typeface="Courier New"/>
                <a:ea typeface="Courier New"/>
                <a:cs typeface="Courier New"/>
                <a:sym typeface="Courier New"/>
              </a:rPr>
              <a:t>choix</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critere</a:t>
            </a:r>
            <a:r>
              <a:rPr lang="en" sz="1050">
                <a:solidFill>
                  <a:srgbClr val="D4D4D4"/>
                </a:solidFill>
                <a:highlight>
                  <a:srgbClr val="1E1E1E"/>
                </a:highlight>
                <a:latin typeface="Courier New"/>
                <a:ea typeface="Courier New"/>
                <a:cs typeface="Courier New"/>
                <a:sym typeface="Courier New"/>
              </a:rPr>
              <a:t>, notes);</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fprintf</a:t>
            </a:r>
            <a:r>
              <a:rPr lang="en" sz="1050">
                <a:solidFill>
                  <a:srgbClr val="D4D4D4"/>
                </a:solidFill>
                <a:highlight>
                  <a:srgbClr val="1E1E1E"/>
                </a:highlight>
                <a:latin typeface="Courier New"/>
                <a:ea typeface="Courier New"/>
                <a:cs typeface="Courier New"/>
                <a:sym typeface="Courier New"/>
              </a:rPr>
              <a:t>(stdout, </a:t>
            </a:r>
            <a:r>
              <a:rPr lang="en" sz="1050">
                <a:solidFill>
                  <a:srgbClr val="CE9178"/>
                </a:solidFill>
                <a:highlight>
                  <a:srgbClr val="1E1E1E"/>
                </a:highlight>
                <a:latin typeface="Courier New"/>
                <a:ea typeface="Courier New"/>
                <a:cs typeface="Courier New"/>
                <a:sym typeface="Courier New"/>
              </a:rPr>
              <a:t>"Voici la liste des meilleurs produits selon vos critères :</a:t>
            </a:r>
            <a:r>
              <a:rPr lang="en" sz="1050">
                <a:solidFill>
                  <a:srgbClr val="D7BA7D"/>
                </a:solidFill>
                <a:highlight>
                  <a:srgbClr val="1E1E1E"/>
                </a:highlight>
                <a:latin typeface="Courier New"/>
                <a:ea typeface="Courier New"/>
                <a:cs typeface="Courier New"/>
                <a:sym typeface="Courier New"/>
              </a:rPr>
              <a:t>\n</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i =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i &lt; nbProduits; i++)</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fprintf</a:t>
            </a:r>
            <a:r>
              <a:rPr lang="en" sz="1050">
                <a:solidFill>
                  <a:srgbClr val="D4D4D4"/>
                </a:solidFill>
                <a:highlight>
                  <a:srgbClr val="1E1E1E"/>
                </a:highlight>
                <a:latin typeface="Courier New"/>
                <a:ea typeface="Courier New"/>
                <a:cs typeface="Courier New"/>
                <a:sym typeface="Courier New"/>
              </a:rPr>
              <a:t>(stdout, </a:t>
            </a:r>
            <a:r>
              <a:rPr lang="en" sz="1050">
                <a:solidFill>
                  <a:srgbClr val="CE9178"/>
                </a:solidFill>
                <a:highlight>
                  <a:srgbClr val="1E1E1E"/>
                </a:highlight>
                <a:latin typeface="Courier New"/>
                <a:ea typeface="Courier New"/>
                <a:cs typeface="Courier New"/>
                <a:sym typeface="Courier New"/>
              </a:rPr>
              <a:t>"- %s</a:t>
            </a:r>
            <a:r>
              <a:rPr lang="en" sz="1050">
                <a:solidFill>
                  <a:srgbClr val="D7BA7D"/>
                </a:solidFill>
                <a:highlight>
                  <a:srgbClr val="1E1E1E"/>
                </a:highlight>
                <a:latin typeface="Courier New"/>
                <a:ea typeface="Courier New"/>
                <a:cs typeface="Courier New"/>
                <a:sym typeface="Courier New"/>
              </a:rPr>
              <a:t>\t</a:t>
            </a:r>
            <a:r>
              <a:rPr lang="en" sz="1050">
                <a:solidFill>
                  <a:srgbClr val="CE9178"/>
                </a:solidFill>
                <a:highlight>
                  <a:srgbClr val="1E1E1E"/>
                </a:highlight>
                <a:latin typeface="Courier New"/>
                <a:ea typeface="Courier New"/>
                <a:cs typeface="Courier New"/>
                <a:sym typeface="Courier New"/>
              </a:rPr>
              <a:t>%0.2f€</a:t>
            </a:r>
            <a:r>
              <a:rPr lang="en" sz="1050">
                <a:solidFill>
                  <a:srgbClr val="D7BA7D"/>
                </a:solidFill>
                <a:highlight>
                  <a:srgbClr val="1E1E1E"/>
                </a:highlight>
                <a:latin typeface="Courier New"/>
                <a:ea typeface="Courier New"/>
                <a:cs typeface="Courier New"/>
                <a:sym typeface="Courier New"/>
              </a:rPr>
              <a:t>\t</a:t>
            </a:r>
            <a:r>
              <a:rPr lang="en" sz="1050">
                <a:solidFill>
                  <a:srgbClr val="CE9178"/>
                </a:solidFill>
                <a:highlight>
                  <a:srgbClr val="1E1E1E"/>
                </a:highlight>
                <a:latin typeface="Courier New"/>
                <a:ea typeface="Courier New"/>
                <a:cs typeface="Courier New"/>
                <a:sym typeface="Courier New"/>
              </a:rPr>
              <a:t>[Score = %0.2f]</a:t>
            </a:r>
            <a:r>
              <a:rPr lang="en" sz="1050">
                <a:solidFill>
                  <a:srgbClr val="D7BA7D"/>
                </a:solidFill>
                <a:highlight>
                  <a:srgbClr val="1E1E1E"/>
                </a:highlight>
                <a:latin typeface="Courier New"/>
                <a:ea typeface="Courier New"/>
                <a:cs typeface="Courier New"/>
                <a:sym typeface="Courier New"/>
              </a:rPr>
              <a:t>\n</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produits</a:t>
            </a:r>
            <a:r>
              <a:rPr lang="en" sz="1050">
                <a:solidFill>
                  <a:srgbClr val="D4D4D4"/>
                </a:solidFill>
                <a:highlight>
                  <a:srgbClr val="1E1E1E"/>
                </a:highlight>
                <a:latin typeface="Courier New"/>
                <a:ea typeface="Courier New"/>
                <a:cs typeface="Courier New"/>
                <a:sym typeface="Courier New"/>
              </a:rPr>
              <a:t>[i].</a:t>
            </a:r>
            <a:r>
              <a:rPr lang="en" sz="1050">
                <a:solidFill>
                  <a:srgbClr val="9CDCFE"/>
                </a:solidFill>
                <a:highlight>
                  <a:srgbClr val="1E1E1E"/>
                </a:highlight>
                <a:latin typeface="Courier New"/>
                <a:ea typeface="Courier New"/>
                <a:cs typeface="Courier New"/>
                <a:sym typeface="Courier New"/>
              </a:rPr>
              <a:t>marque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produits</a:t>
            </a:r>
            <a:r>
              <a:rPr lang="en" sz="1050">
                <a:solidFill>
                  <a:srgbClr val="D4D4D4"/>
                </a:solidFill>
                <a:highlight>
                  <a:srgbClr val="1E1E1E"/>
                </a:highlight>
                <a:latin typeface="Courier New"/>
                <a:ea typeface="Courier New"/>
                <a:cs typeface="Courier New"/>
                <a:sym typeface="Courier New"/>
              </a:rPr>
              <a:t>[i].</a:t>
            </a:r>
            <a:r>
              <a:rPr lang="en" sz="1050">
                <a:solidFill>
                  <a:srgbClr val="9CDCFE"/>
                </a:solidFill>
                <a:highlight>
                  <a:srgbClr val="1E1E1E"/>
                </a:highlight>
                <a:latin typeface="Courier New"/>
                <a:ea typeface="Courier New"/>
                <a:cs typeface="Courier New"/>
                <a:sym typeface="Courier New"/>
              </a:rPr>
              <a:t>prix</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notes</a:t>
            </a:r>
            <a:r>
              <a:rPr lang="en" sz="1050">
                <a:solidFill>
                  <a:srgbClr val="D4D4D4"/>
                </a:solidFill>
                <a:highlight>
                  <a:srgbClr val="1E1E1E"/>
                </a:highlight>
                <a:latin typeface="Courier New"/>
                <a:ea typeface="Courier New"/>
                <a:cs typeface="Courier New"/>
                <a:sym typeface="Courier New"/>
              </a:rPr>
              <a:t>[i]);</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0"/>
          <p:cNvSpPr txBox="1">
            <a:spLocks noGrp="1"/>
          </p:cNvSpPr>
          <p:nvPr>
            <p:ph type="title"/>
          </p:nvPr>
        </p:nvSpPr>
        <p:spPr>
          <a:xfrm>
            <a:off x="4374000" y="1141450"/>
            <a:ext cx="2855400" cy="172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0066"/>
                </a:solidFill>
              </a:rPr>
              <a:t>Affichage</a:t>
            </a:r>
            <a:r>
              <a:rPr lang="en"/>
              <a:t> des prix</a:t>
            </a:r>
            <a:endParaRPr/>
          </a:p>
        </p:txBody>
      </p:sp>
      <p:sp>
        <p:nvSpPr>
          <p:cNvPr id="475" name="Google Shape;475;p40"/>
          <p:cNvSpPr txBox="1">
            <a:spLocks noGrp="1"/>
          </p:cNvSpPr>
          <p:nvPr>
            <p:ph type="body" idx="1"/>
          </p:nvPr>
        </p:nvSpPr>
        <p:spPr>
          <a:xfrm>
            <a:off x="4374000" y="2707725"/>
            <a:ext cx="2855400" cy="1394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a:t>Le programme est capable d’afficher la liste des meilleurs produits selon vos critères</a:t>
            </a:r>
            <a:endParaRPr sz="1400"/>
          </a:p>
        </p:txBody>
      </p:sp>
      <p:pic>
        <p:nvPicPr>
          <p:cNvPr id="476" name="Google Shape;476;p40" descr="2.jpg"/>
          <p:cNvPicPr preferRelativeResize="0"/>
          <p:nvPr/>
        </p:nvPicPr>
        <p:blipFill rotWithShape="1">
          <a:blip r:embed="rId3">
            <a:alphaModFix/>
          </a:blip>
          <a:srcRect l="22124" t="682" r="22130" b="31067"/>
          <a:stretch/>
        </p:blipFill>
        <p:spPr>
          <a:xfrm rot="-5400000">
            <a:off x="596300" y="1276825"/>
            <a:ext cx="3904500" cy="2688900"/>
          </a:xfrm>
          <a:prstGeom prst="snip2DiagRect">
            <a:avLst>
              <a:gd name="adj1" fmla="val 0"/>
              <a:gd name="adj2" fmla="val 29927"/>
            </a:avLst>
          </a:prstGeom>
          <a:noFill/>
          <a:ln>
            <a:noFill/>
          </a:ln>
          <a:effectLst>
            <a:outerShdw blurRad="57150" dist="19050" dir="5400000" algn="bl" rotWithShape="0">
              <a:srgbClr val="000000">
                <a:alpha val="50000"/>
              </a:srgbClr>
            </a:outerShdw>
          </a:effectLst>
        </p:spPr>
      </p:pic>
      <p:sp>
        <p:nvSpPr>
          <p:cNvPr id="477" name="Google Shape;477;p4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478" name="Google Shape;478;p40"/>
          <p:cNvSpPr/>
          <p:nvPr/>
        </p:nvSpPr>
        <p:spPr>
          <a:xfrm>
            <a:off x="398450" y="542576"/>
            <a:ext cx="3862800" cy="4157400"/>
          </a:xfrm>
          <a:prstGeom prst="parallelogram">
            <a:avLst>
              <a:gd name="adj" fmla="val 25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9" name="Google Shape;479;p40"/>
          <p:cNvPicPr preferRelativeResize="0"/>
          <p:nvPr/>
        </p:nvPicPr>
        <p:blipFill>
          <a:blip r:embed="rId4">
            <a:alphaModFix/>
          </a:blip>
          <a:stretch>
            <a:fillRect/>
          </a:stretch>
        </p:blipFill>
        <p:spPr>
          <a:xfrm>
            <a:off x="1633349" y="3183475"/>
            <a:ext cx="918625" cy="918647"/>
          </a:xfrm>
          <a:prstGeom prst="rect">
            <a:avLst/>
          </a:prstGeom>
          <a:noFill/>
          <a:ln>
            <a:noFill/>
          </a:ln>
        </p:spPr>
      </p:pic>
      <p:sp>
        <p:nvSpPr>
          <p:cNvPr id="480" name="Google Shape;480;p40"/>
          <p:cNvSpPr txBox="1"/>
          <p:nvPr/>
        </p:nvSpPr>
        <p:spPr>
          <a:xfrm>
            <a:off x="8713450" y="3513025"/>
            <a:ext cx="5855100" cy="68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Hind"/>
              <a:ea typeface="Hind"/>
              <a:cs typeface="Hind"/>
              <a:sym typeface="Hind"/>
            </a:endParaRPr>
          </a:p>
        </p:txBody>
      </p:sp>
      <p:pic>
        <p:nvPicPr>
          <p:cNvPr id="481" name="Google Shape;481;p40"/>
          <p:cNvPicPr preferRelativeResize="0"/>
          <p:nvPr/>
        </p:nvPicPr>
        <p:blipFill>
          <a:blip r:embed="rId5">
            <a:alphaModFix/>
          </a:blip>
          <a:stretch>
            <a:fillRect/>
          </a:stretch>
        </p:blipFill>
        <p:spPr>
          <a:xfrm>
            <a:off x="469599" y="1726374"/>
            <a:ext cx="3612550" cy="9813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41"/>
          <p:cNvSpPr txBox="1">
            <a:spLocks noGrp="1"/>
          </p:cNvSpPr>
          <p:nvPr>
            <p:ph type="body" idx="1"/>
          </p:nvPr>
        </p:nvSpPr>
        <p:spPr>
          <a:xfrm>
            <a:off x="1067100" y="1706950"/>
            <a:ext cx="5395200" cy="1359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Une fonction inachevée</a:t>
            </a:r>
            <a:endParaRPr/>
          </a:p>
          <a:p>
            <a:pPr marL="0" lvl="0" indent="0" algn="ctr" rtl="0">
              <a:spcBef>
                <a:spcPts val="600"/>
              </a:spcBef>
              <a:spcAft>
                <a:spcPts val="0"/>
              </a:spcAft>
              <a:buNone/>
            </a:pPr>
            <a:endParaRPr u="sng"/>
          </a:p>
          <a:p>
            <a:pPr marL="0" lvl="0" indent="0" algn="ctr" rtl="0">
              <a:spcBef>
                <a:spcPts val="600"/>
              </a:spcBef>
              <a:spcAft>
                <a:spcPts val="0"/>
              </a:spcAft>
              <a:buNone/>
            </a:pPr>
            <a:r>
              <a:rPr lang="en" u="sng"/>
              <a:t>But </a:t>
            </a:r>
            <a:endParaRPr b="1"/>
          </a:p>
          <a:p>
            <a:pPr marL="0" lvl="0" indent="0" algn="ctr" rtl="0">
              <a:spcBef>
                <a:spcPts val="600"/>
              </a:spcBef>
              <a:spcAft>
                <a:spcPts val="0"/>
              </a:spcAft>
              <a:buNone/>
            </a:pPr>
            <a:r>
              <a:rPr lang="en"/>
              <a:t>Ordonner les scores des produits dans l’ordre croissant</a:t>
            </a:r>
            <a:endParaRPr/>
          </a:p>
        </p:txBody>
      </p:sp>
      <p:sp>
        <p:nvSpPr>
          <p:cNvPr id="487" name="Google Shape;487;p41"/>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 classement des produits</a:t>
            </a:r>
            <a:endParaRPr/>
          </a:p>
        </p:txBody>
      </p:sp>
      <p:sp>
        <p:nvSpPr>
          <p:cNvPr id="488" name="Google Shape;488;p41"/>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42"/>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494" name="Google Shape;494;p42"/>
          <p:cNvSpPr/>
          <p:nvPr/>
        </p:nvSpPr>
        <p:spPr>
          <a:xfrm>
            <a:off x="2298575" y="19650"/>
            <a:ext cx="5143200" cy="5104200"/>
          </a:xfrm>
          <a:prstGeom prst="rect">
            <a:avLst/>
          </a:prstGeom>
          <a:solidFill>
            <a:srgbClr val="1E1E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1200"/>
              </a:spcBef>
              <a:spcAft>
                <a:spcPts val="0"/>
              </a:spcAft>
              <a:buNone/>
            </a:pPr>
            <a:endParaRPr sz="1000">
              <a:solidFill>
                <a:srgbClr val="569CD6"/>
              </a:solidFill>
              <a:latin typeface="Courier New"/>
              <a:ea typeface="Courier New"/>
              <a:cs typeface="Courier New"/>
              <a:sym typeface="Courier New"/>
            </a:endParaRPr>
          </a:p>
          <a:p>
            <a:pPr marL="0" lvl="0" indent="0" algn="l" rtl="0">
              <a:lnSpc>
                <a:spcPct val="115000"/>
              </a:lnSpc>
              <a:spcBef>
                <a:spcPts val="1200"/>
              </a:spcBef>
              <a:spcAft>
                <a:spcPts val="0"/>
              </a:spcAft>
              <a:buNone/>
            </a:pPr>
            <a:endParaRPr sz="1000">
              <a:solidFill>
                <a:srgbClr val="569CD6"/>
              </a:solidFill>
              <a:latin typeface="Courier New"/>
              <a:ea typeface="Courier New"/>
              <a:cs typeface="Courier New"/>
              <a:sym typeface="Courier New"/>
            </a:endParaRPr>
          </a:p>
          <a:p>
            <a:pPr marL="0" lvl="0" indent="0" algn="l" rtl="0">
              <a:lnSpc>
                <a:spcPct val="115000"/>
              </a:lnSpc>
              <a:spcBef>
                <a:spcPts val="1200"/>
              </a:spcBef>
              <a:spcAft>
                <a:spcPts val="0"/>
              </a:spcAft>
              <a:buNone/>
            </a:pPr>
            <a:endParaRPr sz="1000">
              <a:solidFill>
                <a:srgbClr val="569CD6"/>
              </a:solidFill>
              <a:latin typeface="Courier New"/>
              <a:ea typeface="Courier New"/>
              <a:cs typeface="Courier New"/>
              <a:sym typeface="Courier New"/>
            </a:endParaRPr>
          </a:p>
          <a:p>
            <a:pPr marL="0" lvl="0" indent="0" algn="l" rtl="0">
              <a:lnSpc>
                <a:spcPct val="115000"/>
              </a:lnSpc>
              <a:spcBef>
                <a:spcPts val="1200"/>
              </a:spcBef>
              <a:spcAft>
                <a:spcPts val="0"/>
              </a:spcAft>
              <a:buNone/>
            </a:pPr>
            <a:endParaRPr sz="1000">
              <a:solidFill>
                <a:srgbClr val="569CD6"/>
              </a:solidFill>
              <a:latin typeface="Courier New"/>
              <a:ea typeface="Courier New"/>
              <a:cs typeface="Courier New"/>
              <a:sym typeface="Courier New"/>
            </a:endParaRPr>
          </a:p>
          <a:p>
            <a:pPr marL="0" lvl="0" indent="0" algn="l" rtl="0">
              <a:lnSpc>
                <a:spcPct val="115000"/>
              </a:lnSpc>
              <a:spcBef>
                <a:spcPts val="1200"/>
              </a:spcBef>
              <a:spcAft>
                <a:spcPts val="0"/>
              </a:spcAft>
              <a:buNone/>
            </a:pPr>
            <a:endParaRPr sz="1000">
              <a:solidFill>
                <a:srgbClr val="569CD6"/>
              </a:solidFill>
              <a:latin typeface="Courier New"/>
              <a:ea typeface="Courier New"/>
              <a:cs typeface="Courier New"/>
              <a:sym typeface="Courier New"/>
            </a:endParaRPr>
          </a:p>
          <a:p>
            <a:pPr marL="0" lvl="0" indent="0" algn="l" rtl="0">
              <a:lnSpc>
                <a:spcPct val="115000"/>
              </a:lnSpc>
              <a:spcBef>
                <a:spcPts val="1200"/>
              </a:spcBef>
              <a:spcAft>
                <a:spcPts val="0"/>
              </a:spcAft>
              <a:buNone/>
            </a:pPr>
            <a:endParaRPr sz="1000">
              <a:solidFill>
                <a:srgbClr val="569CD6"/>
              </a:solidFill>
              <a:latin typeface="Courier New"/>
              <a:ea typeface="Courier New"/>
              <a:cs typeface="Courier New"/>
              <a:sym typeface="Courier New"/>
            </a:endParaRPr>
          </a:p>
          <a:p>
            <a:pPr marL="0" lvl="0" indent="0" algn="l" rtl="0">
              <a:lnSpc>
                <a:spcPct val="115000"/>
              </a:lnSpc>
              <a:spcBef>
                <a:spcPts val="1200"/>
              </a:spcBef>
              <a:spcAft>
                <a:spcPts val="0"/>
              </a:spcAft>
              <a:buNone/>
            </a:pPr>
            <a:r>
              <a:rPr lang="en" sz="1000">
                <a:solidFill>
                  <a:srgbClr val="569CD6"/>
                </a:solidFill>
                <a:latin typeface="Courier New"/>
                <a:ea typeface="Courier New"/>
                <a:cs typeface="Courier New"/>
                <a:sym typeface="Courier New"/>
              </a:rPr>
              <a:t>void</a:t>
            </a:r>
            <a:r>
              <a:rPr lang="en" sz="1000">
                <a:solidFill>
                  <a:srgbClr val="FF0000"/>
                </a:solidFill>
                <a:latin typeface="Courier New"/>
                <a:ea typeface="Courier New"/>
                <a:cs typeface="Courier New"/>
                <a:sym typeface="Courier New"/>
              </a:rPr>
              <a:t> </a:t>
            </a:r>
            <a:r>
              <a:rPr lang="en" sz="1000">
                <a:solidFill>
                  <a:srgbClr val="DCDCAA"/>
                </a:solidFill>
                <a:latin typeface="Courier New"/>
                <a:ea typeface="Courier New"/>
                <a:cs typeface="Courier New"/>
                <a:sym typeface="Courier New"/>
              </a:rPr>
              <a:t>ordonnerTableau</a:t>
            </a:r>
            <a:r>
              <a:rPr lang="en" sz="1000">
                <a:solidFill>
                  <a:srgbClr val="D4D4D4"/>
                </a:solidFill>
                <a:latin typeface="Courier New"/>
                <a:ea typeface="Courier New"/>
                <a:cs typeface="Courier New"/>
                <a:sym typeface="Courier New"/>
              </a:rPr>
              <a:t>(</a:t>
            </a:r>
            <a:r>
              <a:rPr lang="en" sz="1000">
                <a:solidFill>
                  <a:srgbClr val="569CD6"/>
                </a:solidFill>
                <a:latin typeface="Courier New"/>
                <a:ea typeface="Courier New"/>
                <a:cs typeface="Courier New"/>
                <a:sym typeface="Courier New"/>
              </a:rPr>
              <a:t>double</a:t>
            </a:r>
            <a:r>
              <a:rPr lang="en" sz="1000">
                <a:solidFill>
                  <a:schemeClr val="dk1"/>
                </a:solidFill>
                <a:latin typeface="Courier New"/>
                <a:ea typeface="Courier New"/>
                <a:cs typeface="Courier New"/>
                <a:sym typeface="Courier New"/>
              </a:rPr>
              <a:t> </a:t>
            </a:r>
            <a:r>
              <a:rPr lang="en" sz="1000">
                <a:solidFill>
                  <a:srgbClr val="D4D4D4"/>
                </a:solidFill>
                <a:latin typeface="Courier New"/>
                <a:ea typeface="Courier New"/>
                <a:cs typeface="Courier New"/>
                <a:sym typeface="Courier New"/>
              </a:rPr>
              <a:t>tableau[],</a:t>
            </a:r>
            <a:r>
              <a:rPr lang="en" sz="1000">
                <a:solidFill>
                  <a:schemeClr val="dk1"/>
                </a:solidFill>
                <a:latin typeface="Courier New"/>
                <a:ea typeface="Courier New"/>
                <a:cs typeface="Courier New"/>
                <a:sym typeface="Courier New"/>
              </a:rPr>
              <a:t> </a:t>
            </a:r>
            <a:r>
              <a:rPr lang="en" sz="1000">
                <a:solidFill>
                  <a:srgbClr val="569CD6"/>
                </a:solidFill>
                <a:latin typeface="Courier New"/>
                <a:ea typeface="Courier New"/>
                <a:cs typeface="Courier New"/>
                <a:sym typeface="Courier New"/>
              </a:rPr>
              <a:t>int</a:t>
            </a:r>
            <a:r>
              <a:rPr lang="en" sz="1000">
                <a:solidFill>
                  <a:schemeClr val="dk1"/>
                </a:solidFill>
                <a:latin typeface="Courier New"/>
                <a:ea typeface="Courier New"/>
                <a:cs typeface="Courier New"/>
                <a:sym typeface="Courier New"/>
              </a:rPr>
              <a:t> </a:t>
            </a:r>
            <a:r>
              <a:rPr lang="en" sz="1000">
                <a:solidFill>
                  <a:srgbClr val="D4D4D4"/>
                </a:solidFill>
                <a:latin typeface="Courier New"/>
                <a:ea typeface="Courier New"/>
                <a:cs typeface="Courier New"/>
                <a:sym typeface="Courier New"/>
              </a:rPr>
              <a:t>tailleTableau);</a:t>
            </a:r>
            <a:endParaRPr sz="1000">
              <a:solidFill>
                <a:srgbClr val="D4D4D4"/>
              </a:solidFill>
              <a:latin typeface="Courier New"/>
              <a:ea typeface="Courier New"/>
              <a:cs typeface="Courier New"/>
              <a:sym typeface="Courier New"/>
            </a:endParaRPr>
          </a:p>
          <a:p>
            <a:pPr marL="0" lvl="0" indent="0" algn="l" rtl="0">
              <a:lnSpc>
                <a:spcPct val="115000"/>
              </a:lnSpc>
              <a:spcBef>
                <a:spcPts val="1200"/>
              </a:spcBef>
              <a:spcAft>
                <a:spcPts val="0"/>
              </a:spcAft>
              <a:buNone/>
            </a:pPr>
            <a:r>
              <a:rPr lang="en" sz="1000">
                <a:solidFill>
                  <a:srgbClr val="569CD6"/>
                </a:solidFill>
                <a:latin typeface="Courier New"/>
                <a:ea typeface="Courier New"/>
                <a:cs typeface="Courier New"/>
                <a:sym typeface="Courier New"/>
              </a:rPr>
              <a:t>void</a:t>
            </a:r>
            <a:r>
              <a:rPr lang="en" sz="1000">
                <a:solidFill>
                  <a:schemeClr val="dk1"/>
                </a:solidFill>
                <a:latin typeface="Courier New"/>
                <a:ea typeface="Courier New"/>
                <a:cs typeface="Courier New"/>
                <a:sym typeface="Courier New"/>
              </a:rPr>
              <a:t> </a:t>
            </a:r>
            <a:r>
              <a:rPr lang="en" sz="1000">
                <a:solidFill>
                  <a:srgbClr val="DCDCAA"/>
                </a:solidFill>
                <a:latin typeface="Courier New"/>
                <a:ea typeface="Courier New"/>
                <a:cs typeface="Courier New"/>
                <a:sym typeface="Courier New"/>
              </a:rPr>
              <a:t>afficheNouveauTableau</a:t>
            </a:r>
            <a:r>
              <a:rPr lang="en" sz="1000">
                <a:solidFill>
                  <a:srgbClr val="D4D4D4"/>
                </a:solidFill>
                <a:latin typeface="Courier New"/>
                <a:ea typeface="Courier New"/>
                <a:cs typeface="Courier New"/>
                <a:sym typeface="Courier New"/>
              </a:rPr>
              <a:t>(</a:t>
            </a:r>
            <a:r>
              <a:rPr lang="en" sz="1000">
                <a:solidFill>
                  <a:srgbClr val="569CD6"/>
                </a:solidFill>
                <a:latin typeface="Courier New"/>
                <a:ea typeface="Courier New"/>
                <a:cs typeface="Courier New"/>
                <a:sym typeface="Courier New"/>
              </a:rPr>
              <a:t>double</a:t>
            </a:r>
            <a:r>
              <a:rPr lang="en" sz="1000">
                <a:solidFill>
                  <a:schemeClr val="dk1"/>
                </a:solidFill>
                <a:latin typeface="Courier New"/>
                <a:ea typeface="Courier New"/>
                <a:cs typeface="Courier New"/>
                <a:sym typeface="Courier New"/>
              </a:rPr>
              <a:t> </a:t>
            </a:r>
            <a:r>
              <a:rPr lang="en" sz="1000">
                <a:solidFill>
                  <a:srgbClr val="D4D4D4"/>
                </a:solidFill>
                <a:latin typeface="Courier New"/>
                <a:ea typeface="Courier New"/>
                <a:cs typeface="Courier New"/>
                <a:sym typeface="Courier New"/>
              </a:rPr>
              <a:t>tableau[],</a:t>
            </a:r>
            <a:r>
              <a:rPr lang="en" sz="1000">
                <a:solidFill>
                  <a:schemeClr val="dk1"/>
                </a:solidFill>
                <a:latin typeface="Courier New"/>
                <a:ea typeface="Courier New"/>
                <a:cs typeface="Courier New"/>
                <a:sym typeface="Courier New"/>
              </a:rPr>
              <a:t> </a:t>
            </a:r>
            <a:r>
              <a:rPr lang="en" sz="1000">
                <a:solidFill>
                  <a:srgbClr val="569CD6"/>
                </a:solidFill>
                <a:latin typeface="Courier New"/>
                <a:ea typeface="Courier New"/>
                <a:cs typeface="Courier New"/>
                <a:sym typeface="Courier New"/>
              </a:rPr>
              <a:t>int</a:t>
            </a:r>
            <a:r>
              <a:rPr lang="en" sz="1000">
                <a:solidFill>
                  <a:schemeClr val="dk1"/>
                </a:solidFill>
                <a:latin typeface="Courier New"/>
                <a:ea typeface="Courier New"/>
                <a:cs typeface="Courier New"/>
                <a:sym typeface="Courier New"/>
              </a:rPr>
              <a:t> </a:t>
            </a:r>
            <a:r>
              <a:rPr lang="en" sz="1000">
                <a:solidFill>
                  <a:srgbClr val="D4D4D4"/>
                </a:solidFill>
                <a:latin typeface="Courier New"/>
                <a:ea typeface="Courier New"/>
                <a:cs typeface="Courier New"/>
                <a:sym typeface="Courier New"/>
              </a:rPr>
              <a:t>tailleTableau);</a:t>
            </a:r>
            <a:endParaRPr sz="1000">
              <a:solidFill>
                <a:srgbClr val="D4D4D4"/>
              </a:solidFill>
              <a:latin typeface="Courier New"/>
              <a:ea typeface="Courier New"/>
              <a:cs typeface="Courier New"/>
              <a:sym typeface="Courier New"/>
            </a:endParaRPr>
          </a:p>
          <a:p>
            <a:pPr marL="0" lvl="0" indent="0" algn="l" rtl="0">
              <a:lnSpc>
                <a:spcPct val="115000"/>
              </a:lnSpc>
              <a:spcBef>
                <a:spcPts val="1200"/>
              </a:spcBef>
              <a:spcAft>
                <a:spcPts val="0"/>
              </a:spcAft>
              <a:buNone/>
            </a:pPr>
            <a:r>
              <a:rPr lang="en" sz="1000">
                <a:solidFill>
                  <a:srgbClr val="D4D4D4"/>
                </a:solidFill>
                <a:latin typeface="Courier New"/>
                <a:ea typeface="Courier New"/>
                <a:cs typeface="Courier New"/>
                <a:sym typeface="Courier New"/>
              </a:rPr>
              <a:t> </a:t>
            </a:r>
            <a:endParaRPr sz="1000">
              <a:solidFill>
                <a:srgbClr val="D4D4D4"/>
              </a:solidFill>
              <a:latin typeface="Courier New"/>
              <a:ea typeface="Courier New"/>
              <a:cs typeface="Courier New"/>
              <a:sym typeface="Courier New"/>
            </a:endParaRPr>
          </a:p>
          <a:p>
            <a:pPr marL="0" lvl="0" indent="0" algn="l" rtl="0">
              <a:lnSpc>
                <a:spcPct val="115000"/>
              </a:lnSpc>
              <a:spcBef>
                <a:spcPts val="1200"/>
              </a:spcBef>
              <a:spcAft>
                <a:spcPts val="0"/>
              </a:spcAft>
              <a:buNone/>
            </a:pPr>
            <a:r>
              <a:rPr lang="en" sz="1000">
                <a:solidFill>
                  <a:srgbClr val="569CD6"/>
                </a:solidFill>
                <a:latin typeface="Courier New"/>
                <a:ea typeface="Courier New"/>
                <a:cs typeface="Courier New"/>
                <a:sym typeface="Courier New"/>
              </a:rPr>
              <a:t>int</a:t>
            </a:r>
            <a:r>
              <a:rPr lang="en" sz="1000">
                <a:solidFill>
                  <a:srgbClr val="FF0000"/>
                </a:solidFill>
                <a:latin typeface="Courier New"/>
                <a:ea typeface="Courier New"/>
                <a:cs typeface="Courier New"/>
                <a:sym typeface="Courier New"/>
              </a:rPr>
              <a:t> </a:t>
            </a:r>
            <a:r>
              <a:rPr lang="en" sz="1000">
                <a:solidFill>
                  <a:srgbClr val="DCDCAA"/>
                </a:solidFill>
                <a:latin typeface="Courier New"/>
                <a:ea typeface="Courier New"/>
                <a:cs typeface="Courier New"/>
                <a:sym typeface="Courier New"/>
              </a:rPr>
              <a:t>main</a:t>
            </a:r>
            <a:r>
              <a:rPr lang="en" sz="1000">
                <a:solidFill>
                  <a:srgbClr val="D4D4D4"/>
                </a:solidFill>
                <a:latin typeface="Courier New"/>
                <a:ea typeface="Courier New"/>
                <a:cs typeface="Courier New"/>
                <a:sym typeface="Courier New"/>
              </a:rPr>
              <a:t>(</a:t>
            </a:r>
            <a:r>
              <a:rPr lang="en" sz="1000">
                <a:solidFill>
                  <a:srgbClr val="569CD6"/>
                </a:solidFill>
                <a:latin typeface="Courier New"/>
                <a:ea typeface="Courier New"/>
                <a:cs typeface="Courier New"/>
                <a:sym typeface="Courier New"/>
              </a:rPr>
              <a:t>int</a:t>
            </a:r>
            <a:r>
              <a:rPr lang="en" sz="1000">
                <a:solidFill>
                  <a:srgbClr val="FF0000"/>
                </a:solidFill>
                <a:latin typeface="Courier New"/>
                <a:ea typeface="Courier New"/>
                <a:cs typeface="Courier New"/>
                <a:sym typeface="Courier New"/>
              </a:rPr>
              <a:t> </a:t>
            </a:r>
            <a:r>
              <a:rPr lang="en" sz="1000">
                <a:solidFill>
                  <a:srgbClr val="D4D4D4"/>
                </a:solidFill>
                <a:latin typeface="Courier New"/>
                <a:ea typeface="Courier New"/>
                <a:cs typeface="Courier New"/>
                <a:sym typeface="Courier New"/>
              </a:rPr>
              <a:t>argc,</a:t>
            </a:r>
            <a:r>
              <a:rPr lang="en" sz="1000">
                <a:solidFill>
                  <a:schemeClr val="dk1"/>
                </a:solidFill>
                <a:latin typeface="Courier New"/>
                <a:ea typeface="Courier New"/>
                <a:cs typeface="Courier New"/>
                <a:sym typeface="Courier New"/>
              </a:rPr>
              <a:t> </a:t>
            </a:r>
            <a:r>
              <a:rPr lang="en" sz="1000">
                <a:solidFill>
                  <a:srgbClr val="569CD6"/>
                </a:solidFill>
                <a:latin typeface="Courier New"/>
                <a:ea typeface="Courier New"/>
                <a:cs typeface="Courier New"/>
                <a:sym typeface="Courier New"/>
              </a:rPr>
              <a:t>char</a:t>
            </a:r>
            <a:r>
              <a:rPr lang="en" sz="1000">
                <a:solidFill>
                  <a:srgbClr val="FF0000"/>
                </a:solidFill>
                <a:latin typeface="Courier New"/>
                <a:ea typeface="Courier New"/>
                <a:cs typeface="Courier New"/>
                <a:sym typeface="Courier New"/>
              </a:rPr>
              <a:t> </a:t>
            </a:r>
            <a:r>
              <a:rPr lang="en" sz="1000">
                <a:solidFill>
                  <a:srgbClr val="D4D4D4"/>
                </a:solidFill>
                <a:latin typeface="Courier New"/>
                <a:ea typeface="Courier New"/>
                <a:cs typeface="Courier New"/>
                <a:sym typeface="Courier New"/>
              </a:rPr>
              <a:t>*argv[])</a:t>
            </a:r>
            <a:endParaRPr sz="1000">
              <a:solidFill>
                <a:srgbClr val="D4D4D4"/>
              </a:solidFill>
              <a:latin typeface="Courier New"/>
              <a:ea typeface="Courier New"/>
              <a:cs typeface="Courier New"/>
              <a:sym typeface="Courier New"/>
            </a:endParaRPr>
          </a:p>
          <a:p>
            <a:pPr marL="0" lvl="0" indent="0" algn="l" rtl="0">
              <a:lnSpc>
                <a:spcPct val="115000"/>
              </a:lnSpc>
              <a:spcBef>
                <a:spcPts val="1200"/>
              </a:spcBef>
              <a:spcAft>
                <a:spcPts val="0"/>
              </a:spcAft>
              <a:buNone/>
            </a:pPr>
            <a:r>
              <a:rPr lang="en" sz="1000">
                <a:solidFill>
                  <a:srgbClr val="D4D4D4"/>
                </a:solidFill>
                <a:latin typeface="Courier New"/>
                <a:ea typeface="Courier New"/>
                <a:cs typeface="Courier New"/>
                <a:sym typeface="Courier New"/>
              </a:rPr>
              <a:t>{</a:t>
            </a:r>
            <a:endParaRPr sz="1000">
              <a:solidFill>
                <a:srgbClr val="D4D4D4"/>
              </a:solidFill>
              <a:latin typeface="Courier New"/>
              <a:ea typeface="Courier New"/>
              <a:cs typeface="Courier New"/>
              <a:sym typeface="Courier New"/>
            </a:endParaRPr>
          </a:p>
          <a:p>
            <a:pPr marL="0" lvl="0" indent="0" algn="l" rtl="0">
              <a:lnSpc>
                <a:spcPct val="115000"/>
              </a:lnSpc>
              <a:spcBef>
                <a:spcPts val="1200"/>
              </a:spcBef>
              <a:spcAft>
                <a:spcPts val="0"/>
              </a:spcAft>
              <a:buNone/>
            </a:pPr>
            <a:r>
              <a:rPr lang="en" sz="1000">
                <a:solidFill>
                  <a:schemeClr val="dk1"/>
                </a:solidFill>
                <a:latin typeface="Courier New"/>
                <a:ea typeface="Courier New"/>
                <a:cs typeface="Courier New"/>
                <a:sym typeface="Courier New"/>
              </a:rPr>
              <a:t>	</a:t>
            </a:r>
            <a:r>
              <a:rPr lang="en" sz="1000">
                <a:solidFill>
                  <a:srgbClr val="569CD6"/>
                </a:solidFill>
                <a:latin typeface="Courier New"/>
                <a:ea typeface="Courier New"/>
                <a:cs typeface="Courier New"/>
                <a:sym typeface="Courier New"/>
              </a:rPr>
              <a:t>double</a:t>
            </a:r>
            <a:r>
              <a:rPr lang="en" sz="1000">
                <a:solidFill>
                  <a:schemeClr val="dk1"/>
                </a:solidFill>
                <a:latin typeface="Courier New"/>
                <a:ea typeface="Courier New"/>
                <a:cs typeface="Courier New"/>
                <a:sym typeface="Courier New"/>
              </a:rPr>
              <a:t> </a:t>
            </a:r>
            <a:r>
              <a:rPr lang="en" sz="1000">
                <a:solidFill>
                  <a:srgbClr val="D4D4D4"/>
                </a:solidFill>
                <a:latin typeface="Courier New"/>
                <a:ea typeface="Courier New"/>
                <a:cs typeface="Courier New"/>
                <a:sym typeface="Courier New"/>
              </a:rPr>
              <a:t>tableau[6] = {</a:t>
            </a:r>
            <a:r>
              <a:rPr lang="en" sz="1000">
                <a:solidFill>
                  <a:srgbClr val="B5CEA8"/>
                </a:solidFill>
                <a:latin typeface="Courier New"/>
                <a:ea typeface="Courier New"/>
                <a:cs typeface="Courier New"/>
                <a:sym typeface="Courier New"/>
              </a:rPr>
              <a:t>6.28</a:t>
            </a:r>
            <a:r>
              <a:rPr lang="en" sz="1000">
                <a:solidFill>
                  <a:srgbClr val="D4D4D4"/>
                </a:solidFill>
                <a:latin typeface="Courier New"/>
                <a:ea typeface="Courier New"/>
                <a:cs typeface="Courier New"/>
                <a:sym typeface="Courier New"/>
              </a:rPr>
              <a:t>,</a:t>
            </a:r>
            <a:r>
              <a:rPr lang="en" sz="1000">
                <a:solidFill>
                  <a:srgbClr val="B5CEA8"/>
                </a:solidFill>
                <a:latin typeface="Courier New"/>
                <a:ea typeface="Courier New"/>
                <a:cs typeface="Courier New"/>
                <a:sym typeface="Courier New"/>
              </a:rPr>
              <a:t>3.63</a:t>
            </a:r>
            <a:r>
              <a:rPr lang="en" sz="1000">
                <a:solidFill>
                  <a:srgbClr val="D4D4D4"/>
                </a:solidFill>
                <a:latin typeface="Courier New"/>
                <a:ea typeface="Courier New"/>
                <a:cs typeface="Courier New"/>
                <a:sym typeface="Courier New"/>
              </a:rPr>
              <a:t>,</a:t>
            </a:r>
            <a:r>
              <a:rPr lang="en" sz="1000">
                <a:solidFill>
                  <a:srgbClr val="B5CEA8"/>
                </a:solidFill>
                <a:latin typeface="Courier New"/>
                <a:ea typeface="Courier New"/>
                <a:cs typeface="Courier New"/>
                <a:sym typeface="Courier New"/>
              </a:rPr>
              <a:t>11.74</a:t>
            </a:r>
            <a:r>
              <a:rPr lang="en" sz="1000">
                <a:solidFill>
                  <a:srgbClr val="D4D4D4"/>
                </a:solidFill>
                <a:latin typeface="Courier New"/>
                <a:ea typeface="Courier New"/>
                <a:cs typeface="Courier New"/>
                <a:sym typeface="Courier New"/>
              </a:rPr>
              <a:t>,</a:t>
            </a:r>
            <a:r>
              <a:rPr lang="en" sz="1000">
                <a:solidFill>
                  <a:srgbClr val="B5CEA8"/>
                </a:solidFill>
                <a:latin typeface="Courier New"/>
                <a:ea typeface="Courier New"/>
                <a:cs typeface="Courier New"/>
                <a:sym typeface="Courier New"/>
              </a:rPr>
              <a:t>7.79</a:t>
            </a:r>
            <a:r>
              <a:rPr lang="en" sz="1000">
                <a:solidFill>
                  <a:srgbClr val="D4D4D4"/>
                </a:solidFill>
                <a:latin typeface="Courier New"/>
                <a:ea typeface="Courier New"/>
                <a:cs typeface="Courier New"/>
                <a:sym typeface="Courier New"/>
              </a:rPr>
              <a:t>,</a:t>
            </a:r>
            <a:r>
              <a:rPr lang="en" sz="1000">
                <a:solidFill>
                  <a:srgbClr val="B5CEA8"/>
                </a:solidFill>
                <a:latin typeface="Courier New"/>
                <a:ea typeface="Courier New"/>
                <a:cs typeface="Courier New"/>
                <a:sym typeface="Courier New"/>
              </a:rPr>
              <a:t>8.15</a:t>
            </a:r>
            <a:r>
              <a:rPr lang="en" sz="1000">
                <a:solidFill>
                  <a:srgbClr val="D4D4D4"/>
                </a:solidFill>
                <a:latin typeface="Courier New"/>
                <a:ea typeface="Courier New"/>
                <a:cs typeface="Courier New"/>
                <a:sym typeface="Courier New"/>
              </a:rPr>
              <a:t>,</a:t>
            </a:r>
            <a:r>
              <a:rPr lang="en" sz="1000">
                <a:solidFill>
                  <a:srgbClr val="B5CEA8"/>
                </a:solidFill>
                <a:latin typeface="Courier New"/>
                <a:ea typeface="Courier New"/>
                <a:cs typeface="Courier New"/>
                <a:sym typeface="Courier New"/>
              </a:rPr>
              <a:t>7.36</a:t>
            </a:r>
            <a:r>
              <a:rPr lang="en" sz="1000">
                <a:solidFill>
                  <a:srgbClr val="D4D4D4"/>
                </a:solidFill>
                <a:latin typeface="Courier New"/>
                <a:ea typeface="Courier New"/>
                <a:cs typeface="Courier New"/>
                <a:sym typeface="Courier New"/>
              </a:rPr>
              <a:t>};</a:t>
            </a:r>
            <a:endParaRPr sz="1000">
              <a:solidFill>
                <a:srgbClr val="D4D4D4"/>
              </a:solidFill>
              <a:latin typeface="Courier New"/>
              <a:ea typeface="Courier New"/>
              <a:cs typeface="Courier New"/>
              <a:sym typeface="Courier New"/>
            </a:endParaRPr>
          </a:p>
          <a:p>
            <a:pPr marL="0" lvl="0" indent="0" algn="l" rtl="0">
              <a:lnSpc>
                <a:spcPct val="115000"/>
              </a:lnSpc>
              <a:spcBef>
                <a:spcPts val="1200"/>
              </a:spcBef>
              <a:spcAft>
                <a:spcPts val="0"/>
              </a:spcAft>
              <a:buNone/>
            </a:pPr>
            <a:r>
              <a:rPr lang="en" sz="1000">
                <a:solidFill>
                  <a:srgbClr val="4472C4"/>
                </a:solidFill>
                <a:latin typeface="Courier New"/>
                <a:ea typeface="Courier New"/>
                <a:cs typeface="Courier New"/>
                <a:sym typeface="Courier New"/>
              </a:rPr>
              <a:t>	</a:t>
            </a:r>
            <a:r>
              <a:rPr lang="en" sz="1000">
                <a:solidFill>
                  <a:srgbClr val="DCDCAA"/>
                </a:solidFill>
                <a:latin typeface="Courier New"/>
                <a:ea typeface="Courier New"/>
                <a:cs typeface="Courier New"/>
                <a:sym typeface="Courier New"/>
              </a:rPr>
              <a:t>afficheNouveauTableau</a:t>
            </a:r>
            <a:r>
              <a:rPr lang="en" sz="1000">
                <a:solidFill>
                  <a:srgbClr val="D4D4D4"/>
                </a:solidFill>
                <a:latin typeface="Courier New"/>
                <a:ea typeface="Courier New"/>
                <a:cs typeface="Courier New"/>
                <a:sym typeface="Courier New"/>
              </a:rPr>
              <a:t>(tableau,</a:t>
            </a:r>
            <a:r>
              <a:rPr lang="en" sz="1000">
                <a:solidFill>
                  <a:srgbClr val="B5CEA8"/>
                </a:solidFill>
                <a:latin typeface="Courier New"/>
                <a:ea typeface="Courier New"/>
                <a:cs typeface="Courier New"/>
                <a:sym typeface="Courier New"/>
              </a:rPr>
              <a:t>6</a:t>
            </a:r>
            <a:r>
              <a:rPr lang="en" sz="1000">
                <a:solidFill>
                  <a:srgbClr val="D4D4D4"/>
                </a:solidFill>
                <a:latin typeface="Courier New"/>
                <a:ea typeface="Courier New"/>
                <a:cs typeface="Courier New"/>
                <a:sym typeface="Courier New"/>
              </a:rPr>
              <a:t>);</a:t>
            </a:r>
            <a:endParaRPr sz="1000">
              <a:solidFill>
                <a:srgbClr val="D4D4D4"/>
              </a:solidFill>
              <a:latin typeface="Courier New"/>
              <a:ea typeface="Courier New"/>
              <a:cs typeface="Courier New"/>
              <a:sym typeface="Courier New"/>
            </a:endParaRPr>
          </a:p>
          <a:p>
            <a:pPr marL="0" lvl="0" indent="0" algn="l" rtl="0">
              <a:lnSpc>
                <a:spcPct val="115000"/>
              </a:lnSpc>
              <a:spcBef>
                <a:spcPts val="1200"/>
              </a:spcBef>
              <a:spcAft>
                <a:spcPts val="0"/>
              </a:spcAft>
              <a:buNone/>
            </a:pPr>
            <a:r>
              <a:rPr lang="en" sz="1000">
                <a:solidFill>
                  <a:schemeClr val="dk1"/>
                </a:solidFill>
                <a:latin typeface="Courier New"/>
                <a:ea typeface="Courier New"/>
                <a:cs typeface="Courier New"/>
                <a:sym typeface="Courier New"/>
              </a:rPr>
              <a:t>	</a:t>
            </a:r>
            <a:r>
              <a:rPr lang="en" sz="1000">
                <a:solidFill>
                  <a:srgbClr val="DCDCAA"/>
                </a:solidFill>
                <a:latin typeface="Courier New"/>
                <a:ea typeface="Courier New"/>
                <a:cs typeface="Courier New"/>
                <a:sym typeface="Courier New"/>
              </a:rPr>
              <a:t>ordonnerTableau</a:t>
            </a:r>
            <a:r>
              <a:rPr lang="en" sz="1000">
                <a:solidFill>
                  <a:srgbClr val="D4D4D4"/>
                </a:solidFill>
                <a:latin typeface="Courier New"/>
                <a:ea typeface="Courier New"/>
                <a:cs typeface="Courier New"/>
                <a:sym typeface="Courier New"/>
              </a:rPr>
              <a:t>(tableau,</a:t>
            </a:r>
            <a:r>
              <a:rPr lang="en" sz="1000">
                <a:solidFill>
                  <a:srgbClr val="B5CEA8"/>
                </a:solidFill>
                <a:latin typeface="Courier New"/>
                <a:ea typeface="Courier New"/>
                <a:cs typeface="Courier New"/>
                <a:sym typeface="Courier New"/>
              </a:rPr>
              <a:t>6</a:t>
            </a:r>
            <a:r>
              <a:rPr lang="en" sz="1000">
                <a:solidFill>
                  <a:srgbClr val="D4D4D4"/>
                </a:solidFill>
                <a:latin typeface="Courier New"/>
                <a:ea typeface="Courier New"/>
                <a:cs typeface="Courier New"/>
                <a:sym typeface="Courier New"/>
              </a:rPr>
              <a:t>);</a:t>
            </a:r>
            <a:endParaRPr sz="1000">
              <a:solidFill>
                <a:srgbClr val="D4D4D4"/>
              </a:solidFill>
              <a:latin typeface="Courier New"/>
              <a:ea typeface="Courier New"/>
              <a:cs typeface="Courier New"/>
              <a:sym typeface="Courier New"/>
            </a:endParaRPr>
          </a:p>
          <a:p>
            <a:pPr marL="0" lvl="0" indent="0" algn="l" rtl="0">
              <a:lnSpc>
                <a:spcPct val="115000"/>
              </a:lnSpc>
              <a:spcBef>
                <a:spcPts val="1200"/>
              </a:spcBef>
              <a:spcAft>
                <a:spcPts val="0"/>
              </a:spcAft>
              <a:buNone/>
            </a:pPr>
            <a:r>
              <a:rPr lang="en" sz="1000">
                <a:solidFill>
                  <a:schemeClr val="dk1"/>
                </a:solidFill>
                <a:latin typeface="Courier New"/>
                <a:ea typeface="Courier New"/>
                <a:cs typeface="Courier New"/>
                <a:sym typeface="Courier New"/>
              </a:rPr>
              <a:t>	</a:t>
            </a:r>
            <a:r>
              <a:rPr lang="en" sz="1000">
                <a:solidFill>
                  <a:srgbClr val="DCDCAA"/>
                </a:solidFill>
                <a:latin typeface="Courier New"/>
                <a:ea typeface="Courier New"/>
                <a:cs typeface="Courier New"/>
                <a:sym typeface="Courier New"/>
              </a:rPr>
              <a:t>afficheNouveauTableau</a:t>
            </a:r>
            <a:r>
              <a:rPr lang="en" sz="1000">
                <a:solidFill>
                  <a:srgbClr val="D4D4D4"/>
                </a:solidFill>
                <a:latin typeface="Courier New"/>
                <a:ea typeface="Courier New"/>
                <a:cs typeface="Courier New"/>
                <a:sym typeface="Courier New"/>
              </a:rPr>
              <a:t>(tableau,</a:t>
            </a:r>
            <a:r>
              <a:rPr lang="en" sz="1000">
                <a:solidFill>
                  <a:srgbClr val="B5CEA8"/>
                </a:solidFill>
                <a:latin typeface="Courier New"/>
                <a:ea typeface="Courier New"/>
                <a:cs typeface="Courier New"/>
                <a:sym typeface="Courier New"/>
              </a:rPr>
              <a:t>6</a:t>
            </a:r>
            <a:r>
              <a:rPr lang="en" sz="1000">
                <a:solidFill>
                  <a:srgbClr val="D4D4D4"/>
                </a:solidFill>
                <a:latin typeface="Courier New"/>
                <a:ea typeface="Courier New"/>
                <a:cs typeface="Courier New"/>
                <a:sym typeface="Courier New"/>
              </a:rPr>
              <a:t>);</a:t>
            </a:r>
            <a:endParaRPr sz="1000">
              <a:solidFill>
                <a:srgbClr val="D4D4D4"/>
              </a:solidFill>
              <a:latin typeface="Courier New"/>
              <a:ea typeface="Courier New"/>
              <a:cs typeface="Courier New"/>
              <a:sym typeface="Courier New"/>
            </a:endParaRPr>
          </a:p>
          <a:p>
            <a:pPr marL="0" lvl="0" indent="0" algn="l" rtl="0">
              <a:lnSpc>
                <a:spcPct val="115000"/>
              </a:lnSpc>
              <a:spcBef>
                <a:spcPts val="1200"/>
              </a:spcBef>
              <a:spcAft>
                <a:spcPts val="0"/>
              </a:spcAft>
              <a:buNone/>
            </a:pPr>
            <a:r>
              <a:rPr lang="en" sz="1000">
                <a:solidFill>
                  <a:srgbClr val="FF0000"/>
                </a:solidFill>
                <a:latin typeface="Courier New"/>
                <a:ea typeface="Courier New"/>
                <a:cs typeface="Courier New"/>
                <a:sym typeface="Courier New"/>
              </a:rPr>
              <a:t>    </a:t>
            </a:r>
            <a:r>
              <a:rPr lang="en" sz="1000">
                <a:solidFill>
                  <a:srgbClr val="569CD6"/>
                </a:solidFill>
                <a:latin typeface="Courier New"/>
                <a:ea typeface="Courier New"/>
                <a:cs typeface="Courier New"/>
                <a:sym typeface="Courier New"/>
              </a:rPr>
              <a:t>return</a:t>
            </a:r>
            <a:r>
              <a:rPr lang="en" sz="1000">
                <a:solidFill>
                  <a:srgbClr val="FF0000"/>
                </a:solidFill>
                <a:latin typeface="Courier New"/>
                <a:ea typeface="Courier New"/>
                <a:cs typeface="Courier New"/>
                <a:sym typeface="Courier New"/>
              </a:rPr>
              <a:t> </a:t>
            </a:r>
            <a:r>
              <a:rPr lang="en" sz="1000">
                <a:solidFill>
                  <a:srgbClr val="B5CEA8"/>
                </a:solidFill>
                <a:latin typeface="Courier New"/>
                <a:ea typeface="Courier New"/>
                <a:cs typeface="Courier New"/>
                <a:sym typeface="Courier New"/>
              </a:rPr>
              <a:t>0</a:t>
            </a:r>
            <a:r>
              <a:rPr lang="en" sz="1000">
                <a:solidFill>
                  <a:srgbClr val="D4D4D4"/>
                </a:solidFill>
                <a:latin typeface="Courier New"/>
                <a:ea typeface="Courier New"/>
                <a:cs typeface="Courier New"/>
                <a:sym typeface="Courier New"/>
              </a:rPr>
              <a:t>;</a:t>
            </a:r>
            <a:endParaRPr sz="1000">
              <a:solidFill>
                <a:srgbClr val="D4D4D4"/>
              </a:solidFill>
              <a:latin typeface="Courier New"/>
              <a:ea typeface="Courier New"/>
              <a:cs typeface="Courier New"/>
              <a:sym typeface="Courier New"/>
            </a:endParaRPr>
          </a:p>
          <a:p>
            <a:pPr marL="0" lvl="0" indent="0" algn="l" rtl="0">
              <a:lnSpc>
                <a:spcPct val="115000"/>
              </a:lnSpc>
              <a:spcBef>
                <a:spcPts val="1200"/>
              </a:spcBef>
              <a:spcAft>
                <a:spcPts val="0"/>
              </a:spcAft>
              <a:buNone/>
            </a:pPr>
            <a:r>
              <a:rPr lang="en" sz="1100">
                <a:solidFill>
                  <a:srgbClr val="D4D4D4"/>
                </a:solidFill>
              </a:rPr>
              <a:t>}</a:t>
            </a:r>
            <a:endParaRPr sz="1100">
              <a:solidFill>
                <a:srgbClr val="D4D4D4"/>
              </a:solidFill>
            </a:endParaRPr>
          </a:p>
          <a:p>
            <a:pPr marL="0" lvl="0" indent="0" algn="l" rtl="0">
              <a:lnSpc>
                <a:spcPct val="142857"/>
              </a:lnSpc>
              <a:spcBef>
                <a:spcPts val="1200"/>
              </a:spcBef>
              <a:spcAft>
                <a:spcPts val="0"/>
              </a:spcAft>
              <a:buNone/>
            </a:pPr>
            <a:r>
              <a:rPr lang="en" sz="1000">
                <a:solidFill>
                  <a:srgbClr val="569CD6"/>
                </a:solidFill>
                <a:latin typeface="Courier New"/>
                <a:ea typeface="Courier New"/>
                <a:cs typeface="Courier New"/>
                <a:sym typeface="Courier New"/>
              </a:rPr>
              <a:t>void</a:t>
            </a:r>
            <a:r>
              <a:rPr lang="en" sz="1000">
                <a:solidFill>
                  <a:srgbClr val="24292E"/>
                </a:solidFill>
                <a:latin typeface="Courier New"/>
                <a:ea typeface="Courier New"/>
                <a:cs typeface="Courier New"/>
                <a:sym typeface="Courier New"/>
              </a:rPr>
              <a:t> </a:t>
            </a:r>
            <a:r>
              <a:rPr lang="en" sz="1000">
                <a:solidFill>
                  <a:srgbClr val="DCDCAA"/>
                </a:solidFill>
                <a:latin typeface="Courier New"/>
                <a:ea typeface="Courier New"/>
                <a:cs typeface="Courier New"/>
                <a:sym typeface="Courier New"/>
              </a:rPr>
              <a:t>afficheNouveauTableau</a:t>
            </a:r>
            <a:r>
              <a:rPr lang="en" sz="1000">
                <a:solidFill>
                  <a:srgbClr val="D4D4D4"/>
                </a:solidFill>
                <a:latin typeface="Courier New"/>
                <a:ea typeface="Courier New"/>
                <a:cs typeface="Courier New"/>
                <a:sym typeface="Courier New"/>
              </a:rPr>
              <a:t>(</a:t>
            </a:r>
            <a:r>
              <a:rPr lang="en" sz="1000">
                <a:solidFill>
                  <a:srgbClr val="569CD6"/>
                </a:solidFill>
                <a:latin typeface="Courier New"/>
                <a:ea typeface="Courier New"/>
                <a:cs typeface="Courier New"/>
                <a:sym typeface="Courier New"/>
              </a:rPr>
              <a:t>double</a:t>
            </a:r>
            <a:r>
              <a:rPr lang="en" sz="1000">
                <a:solidFill>
                  <a:srgbClr val="24292E"/>
                </a:solidFill>
                <a:latin typeface="Courier New"/>
                <a:ea typeface="Courier New"/>
                <a:cs typeface="Courier New"/>
                <a:sym typeface="Courier New"/>
              </a:rPr>
              <a:t> </a:t>
            </a:r>
            <a:r>
              <a:rPr lang="en" sz="1000">
                <a:solidFill>
                  <a:srgbClr val="D4D4D4"/>
                </a:solidFill>
                <a:latin typeface="Courier New"/>
                <a:ea typeface="Courier New"/>
                <a:cs typeface="Courier New"/>
                <a:sym typeface="Courier New"/>
              </a:rPr>
              <a:t>tableau[],</a:t>
            </a:r>
            <a:r>
              <a:rPr lang="en" sz="1000">
                <a:solidFill>
                  <a:srgbClr val="24292E"/>
                </a:solidFill>
                <a:latin typeface="Courier New"/>
                <a:ea typeface="Courier New"/>
                <a:cs typeface="Courier New"/>
                <a:sym typeface="Courier New"/>
              </a:rPr>
              <a:t> </a:t>
            </a:r>
            <a:r>
              <a:rPr lang="en" sz="1000">
                <a:solidFill>
                  <a:srgbClr val="569CD6"/>
                </a:solidFill>
                <a:latin typeface="Courier New"/>
                <a:ea typeface="Courier New"/>
                <a:cs typeface="Courier New"/>
                <a:sym typeface="Courier New"/>
              </a:rPr>
              <a:t>int</a:t>
            </a:r>
            <a:r>
              <a:rPr lang="en" sz="1000">
                <a:solidFill>
                  <a:srgbClr val="D4D4D4"/>
                </a:solidFill>
                <a:latin typeface="Courier New"/>
                <a:ea typeface="Courier New"/>
                <a:cs typeface="Courier New"/>
                <a:sym typeface="Courier New"/>
              </a:rPr>
              <a:t> tailleTableau)</a:t>
            </a:r>
            <a:endParaRPr sz="1000">
              <a:solidFill>
                <a:srgbClr val="D4D4D4"/>
              </a:solidFill>
              <a:latin typeface="Courier New"/>
              <a:ea typeface="Courier New"/>
              <a:cs typeface="Courier New"/>
              <a:sym typeface="Courier New"/>
            </a:endParaRPr>
          </a:p>
          <a:p>
            <a:pPr marL="0" lvl="0" indent="0" algn="l" rtl="0">
              <a:lnSpc>
                <a:spcPct val="142857"/>
              </a:lnSpc>
              <a:spcBef>
                <a:spcPts val="0"/>
              </a:spcBef>
              <a:spcAft>
                <a:spcPts val="0"/>
              </a:spcAft>
              <a:buNone/>
            </a:pPr>
            <a:r>
              <a:rPr lang="en" sz="1000">
                <a:solidFill>
                  <a:srgbClr val="24292E"/>
                </a:solidFill>
                <a:latin typeface="Courier New"/>
                <a:ea typeface="Courier New"/>
                <a:cs typeface="Courier New"/>
                <a:sym typeface="Courier New"/>
              </a:rPr>
              <a:t>{</a:t>
            </a:r>
            <a:endParaRPr sz="1000">
              <a:solidFill>
                <a:srgbClr val="24292E"/>
              </a:solidFill>
              <a:latin typeface="Courier New"/>
              <a:ea typeface="Courier New"/>
              <a:cs typeface="Courier New"/>
              <a:sym typeface="Courier New"/>
            </a:endParaRPr>
          </a:p>
          <a:p>
            <a:pPr marL="0" lvl="0" indent="0" algn="l" rtl="0">
              <a:lnSpc>
                <a:spcPct val="142857"/>
              </a:lnSpc>
              <a:spcBef>
                <a:spcPts val="0"/>
              </a:spcBef>
              <a:spcAft>
                <a:spcPts val="0"/>
              </a:spcAft>
              <a:buNone/>
            </a:pPr>
            <a:r>
              <a:rPr lang="en" sz="1000">
                <a:solidFill>
                  <a:srgbClr val="24292E"/>
                </a:solidFill>
                <a:latin typeface="Courier New"/>
                <a:ea typeface="Courier New"/>
                <a:cs typeface="Courier New"/>
                <a:sym typeface="Courier New"/>
              </a:rPr>
              <a:t>  </a:t>
            </a:r>
            <a:r>
              <a:rPr lang="en" sz="1000">
                <a:solidFill>
                  <a:srgbClr val="569CD6"/>
                </a:solidFill>
                <a:latin typeface="Courier New"/>
                <a:ea typeface="Courier New"/>
                <a:cs typeface="Courier New"/>
                <a:sym typeface="Courier New"/>
              </a:rPr>
              <a:t> int</a:t>
            </a:r>
            <a:r>
              <a:rPr lang="en" sz="1000">
                <a:solidFill>
                  <a:srgbClr val="D4D4D4"/>
                </a:solidFill>
                <a:latin typeface="Courier New"/>
                <a:ea typeface="Courier New"/>
                <a:cs typeface="Courier New"/>
                <a:sym typeface="Courier New"/>
              </a:rPr>
              <a:t> k;</a:t>
            </a:r>
            <a:endParaRPr sz="1000">
              <a:solidFill>
                <a:srgbClr val="D4D4D4"/>
              </a:solidFill>
              <a:latin typeface="Courier New"/>
              <a:ea typeface="Courier New"/>
              <a:cs typeface="Courier New"/>
              <a:sym typeface="Courier New"/>
            </a:endParaRPr>
          </a:p>
          <a:p>
            <a:pPr marL="0" lvl="0" indent="0" algn="l" rtl="0">
              <a:spcBef>
                <a:spcPts val="0"/>
              </a:spcBef>
              <a:spcAft>
                <a:spcPts val="0"/>
              </a:spcAft>
              <a:buNone/>
            </a:pPr>
            <a:endParaRPr sz="1000">
              <a:solidFill>
                <a:srgbClr val="24292E"/>
              </a:solidFill>
              <a:latin typeface="Courier New"/>
              <a:ea typeface="Courier New"/>
              <a:cs typeface="Courier New"/>
              <a:sym typeface="Courier New"/>
            </a:endParaRPr>
          </a:p>
          <a:p>
            <a:pPr marL="0" lvl="0" indent="0" algn="l" rtl="0">
              <a:lnSpc>
                <a:spcPct val="142857"/>
              </a:lnSpc>
              <a:spcBef>
                <a:spcPts val="0"/>
              </a:spcBef>
              <a:spcAft>
                <a:spcPts val="0"/>
              </a:spcAft>
              <a:buNone/>
            </a:pPr>
            <a:endParaRPr sz="1000">
              <a:solidFill>
                <a:srgbClr val="24292E"/>
              </a:solidFill>
              <a:latin typeface="Courier New"/>
              <a:ea typeface="Courier New"/>
              <a:cs typeface="Courier New"/>
              <a:sym typeface="Courier New"/>
            </a:endParaRPr>
          </a:p>
          <a:p>
            <a:pPr marL="0" lvl="0" indent="0" algn="l" rtl="0">
              <a:lnSpc>
                <a:spcPct val="142857"/>
              </a:lnSpc>
              <a:spcBef>
                <a:spcPts val="0"/>
              </a:spcBef>
              <a:spcAft>
                <a:spcPts val="0"/>
              </a:spcAft>
              <a:buNone/>
            </a:pPr>
            <a:r>
              <a:rPr lang="en" sz="1000">
                <a:solidFill>
                  <a:srgbClr val="24292E"/>
                </a:solidFill>
                <a:latin typeface="Courier New"/>
                <a:ea typeface="Courier New"/>
                <a:cs typeface="Courier New"/>
                <a:sym typeface="Courier New"/>
              </a:rPr>
              <a:t>   </a:t>
            </a:r>
            <a:r>
              <a:rPr lang="en" sz="1000">
                <a:solidFill>
                  <a:srgbClr val="569CD6"/>
                </a:solidFill>
                <a:latin typeface="Courier New"/>
                <a:ea typeface="Courier New"/>
                <a:cs typeface="Courier New"/>
                <a:sym typeface="Courier New"/>
              </a:rPr>
              <a:t>for</a:t>
            </a:r>
            <a:r>
              <a:rPr lang="en" sz="1000">
                <a:solidFill>
                  <a:srgbClr val="FF0000"/>
                </a:solidFill>
                <a:latin typeface="Courier New"/>
                <a:ea typeface="Courier New"/>
                <a:cs typeface="Courier New"/>
                <a:sym typeface="Courier New"/>
              </a:rPr>
              <a:t> </a:t>
            </a:r>
            <a:r>
              <a:rPr lang="en" sz="1000">
                <a:solidFill>
                  <a:srgbClr val="D4D4D4"/>
                </a:solidFill>
                <a:latin typeface="Courier New"/>
                <a:ea typeface="Courier New"/>
                <a:cs typeface="Courier New"/>
                <a:sym typeface="Courier New"/>
              </a:rPr>
              <a:t>(k =</a:t>
            </a:r>
            <a:r>
              <a:rPr lang="en" sz="1000">
                <a:solidFill>
                  <a:srgbClr val="24292E"/>
                </a:solidFill>
                <a:latin typeface="Courier New"/>
                <a:ea typeface="Courier New"/>
                <a:cs typeface="Courier New"/>
                <a:sym typeface="Courier New"/>
              </a:rPr>
              <a:t> </a:t>
            </a:r>
            <a:r>
              <a:rPr lang="en" sz="1000">
                <a:solidFill>
                  <a:srgbClr val="B5CEA8"/>
                </a:solidFill>
                <a:latin typeface="Courier New"/>
                <a:ea typeface="Courier New"/>
                <a:cs typeface="Courier New"/>
                <a:sym typeface="Courier New"/>
              </a:rPr>
              <a:t>0 </a:t>
            </a:r>
            <a:r>
              <a:rPr lang="en" sz="1000">
                <a:solidFill>
                  <a:srgbClr val="D4D4D4"/>
                </a:solidFill>
                <a:latin typeface="Courier New"/>
                <a:ea typeface="Courier New"/>
                <a:cs typeface="Courier New"/>
                <a:sym typeface="Courier New"/>
              </a:rPr>
              <a:t>; k &lt; tailleTableau ; k++)</a:t>
            </a:r>
            <a:endParaRPr sz="1000">
              <a:solidFill>
                <a:srgbClr val="D4D4D4"/>
              </a:solidFill>
              <a:latin typeface="Courier New"/>
              <a:ea typeface="Courier New"/>
              <a:cs typeface="Courier New"/>
              <a:sym typeface="Courier New"/>
            </a:endParaRPr>
          </a:p>
          <a:p>
            <a:pPr marL="0" lvl="0" indent="0" algn="l" rtl="0">
              <a:lnSpc>
                <a:spcPct val="142857"/>
              </a:lnSpc>
              <a:spcBef>
                <a:spcPts val="0"/>
              </a:spcBef>
              <a:spcAft>
                <a:spcPts val="0"/>
              </a:spcAft>
              <a:buNone/>
            </a:pPr>
            <a:r>
              <a:rPr lang="en" sz="1000">
                <a:solidFill>
                  <a:srgbClr val="24292E"/>
                </a:solidFill>
                <a:latin typeface="Courier New"/>
                <a:ea typeface="Courier New"/>
                <a:cs typeface="Courier New"/>
                <a:sym typeface="Courier New"/>
              </a:rPr>
              <a:t>   </a:t>
            </a:r>
            <a:r>
              <a:rPr lang="en" sz="1000">
                <a:solidFill>
                  <a:srgbClr val="D4D4D4"/>
                </a:solidFill>
                <a:latin typeface="Courier New"/>
                <a:ea typeface="Courier New"/>
                <a:cs typeface="Courier New"/>
                <a:sym typeface="Courier New"/>
              </a:rPr>
              <a:t>{</a:t>
            </a:r>
            <a:endParaRPr sz="1000">
              <a:solidFill>
                <a:srgbClr val="D4D4D4"/>
              </a:solidFill>
              <a:latin typeface="Courier New"/>
              <a:ea typeface="Courier New"/>
              <a:cs typeface="Courier New"/>
              <a:sym typeface="Courier New"/>
            </a:endParaRPr>
          </a:p>
          <a:p>
            <a:pPr marL="0" lvl="0" indent="0" algn="l" rtl="0">
              <a:lnSpc>
                <a:spcPct val="142857"/>
              </a:lnSpc>
              <a:spcBef>
                <a:spcPts val="0"/>
              </a:spcBef>
              <a:spcAft>
                <a:spcPts val="0"/>
              </a:spcAft>
              <a:buNone/>
            </a:pPr>
            <a:r>
              <a:rPr lang="en" sz="1000">
                <a:solidFill>
                  <a:srgbClr val="24292E"/>
                </a:solidFill>
                <a:latin typeface="Courier New"/>
                <a:ea typeface="Courier New"/>
                <a:cs typeface="Courier New"/>
                <a:sym typeface="Courier New"/>
              </a:rPr>
              <a:t>      </a:t>
            </a:r>
            <a:endParaRPr sz="900">
              <a:solidFill>
                <a:srgbClr val="24292E"/>
              </a:solidFill>
              <a:latin typeface="Courier New"/>
              <a:ea typeface="Courier New"/>
              <a:cs typeface="Courier New"/>
              <a:sym typeface="Courier New"/>
            </a:endParaRPr>
          </a:p>
          <a:p>
            <a:pPr marL="0" lvl="0" indent="0" algn="l" rtl="0">
              <a:lnSpc>
                <a:spcPct val="115000"/>
              </a:lnSpc>
              <a:spcBef>
                <a:spcPts val="1200"/>
              </a:spcBef>
              <a:spcAft>
                <a:spcPts val="0"/>
              </a:spcAft>
              <a:buNone/>
            </a:pPr>
            <a:endParaRPr sz="1100">
              <a:solidFill>
                <a:srgbClr val="D4D4D4"/>
              </a:solidFill>
            </a:endParaRPr>
          </a:p>
          <a:p>
            <a:pPr marL="0" lvl="0" indent="0" algn="l" rtl="0">
              <a:lnSpc>
                <a:spcPct val="135714"/>
              </a:lnSpc>
              <a:spcBef>
                <a:spcPts val="1200"/>
              </a:spcBef>
              <a:spcAft>
                <a:spcPts val="0"/>
              </a:spcAft>
              <a:buNone/>
            </a:pPr>
            <a:endParaRPr sz="1050">
              <a:solidFill>
                <a:srgbClr val="6A9955"/>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6A9955"/>
              </a:solidFill>
              <a:highlight>
                <a:srgbClr val="1E1E1E"/>
              </a:highlight>
              <a:latin typeface="Courier New"/>
              <a:ea typeface="Courier New"/>
              <a:cs typeface="Courier New"/>
              <a:sym typeface="Courier New"/>
            </a:endParaRPr>
          </a:p>
          <a:p>
            <a:pPr marL="0" lvl="0" indent="0" algn="l" rtl="0">
              <a:spcBef>
                <a:spcPts val="0"/>
              </a:spcBef>
              <a:spcAft>
                <a:spcPts val="0"/>
              </a:spcAft>
              <a:buNone/>
            </a:pPr>
            <a:endParaRPr>
              <a:solidFill>
                <a:schemeClr val="dk1"/>
              </a:solidFill>
              <a:latin typeface="Hind"/>
              <a:ea typeface="Hind"/>
              <a:cs typeface="Hind"/>
              <a:sym typeface="Hind"/>
            </a:endParaRPr>
          </a:p>
          <a:p>
            <a:pPr marL="0" lvl="0" indent="0" algn="l" rtl="0">
              <a:spcBef>
                <a:spcPts val="600"/>
              </a:spcBef>
              <a:spcAft>
                <a:spcPts val="0"/>
              </a:spcAft>
              <a:buNone/>
            </a:pPr>
            <a:endParaRPr sz="2400">
              <a:solidFill>
                <a:schemeClr val="lt1"/>
              </a:solidFill>
              <a:latin typeface="Hind"/>
              <a:ea typeface="Hind"/>
              <a:cs typeface="Hind"/>
              <a:sym typeface="Hind"/>
            </a:endParaRPr>
          </a:p>
          <a:p>
            <a:pPr marL="0" lvl="0" indent="0" algn="l" rtl="0">
              <a:spcBef>
                <a:spcPts val="0"/>
              </a:spcBef>
              <a:spcAft>
                <a:spcPts val="0"/>
              </a:spcAft>
              <a:buNone/>
            </a:pPr>
            <a:endParaRPr/>
          </a:p>
        </p:txBody>
      </p:sp>
      <p:sp>
        <p:nvSpPr>
          <p:cNvPr id="495" name="Google Shape;495;p42"/>
          <p:cNvSpPr txBox="1"/>
          <p:nvPr/>
        </p:nvSpPr>
        <p:spPr>
          <a:xfrm>
            <a:off x="182200" y="372275"/>
            <a:ext cx="2032200" cy="151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Hind"/>
                <a:ea typeface="Hind"/>
                <a:cs typeface="Hind"/>
                <a:sym typeface="Hind"/>
              </a:rPr>
              <a:t>Ordonner un tableau de 6 valeurs décimales</a:t>
            </a:r>
            <a:endParaRPr sz="1800">
              <a:solidFill>
                <a:srgbClr val="FFFFFF"/>
              </a:solidFill>
              <a:latin typeface="Hind"/>
              <a:ea typeface="Hind"/>
              <a:cs typeface="Hind"/>
              <a:sym typeface="Hind"/>
            </a:endParaRPr>
          </a:p>
          <a:p>
            <a:pPr marL="0" lvl="0" indent="0" algn="l" rtl="0">
              <a:spcBef>
                <a:spcPts val="0"/>
              </a:spcBef>
              <a:spcAft>
                <a:spcPts val="0"/>
              </a:spcAft>
              <a:buNone/>
            </a:pPr>
            <a:endParaRPr sz="1800">
              <a:solidFill>
                <a:srgbClr val="FFFFFF"/>
              </a:solidFill>
              <a:latin typeface="Hind"/>
              <a:ea typeface="Hind"/>
              <a:cs typeface="Hind"/>
              <a:sym typeface="Hind"/>
            </a:endParaRPr>
          </a:p>
          <a:p>
            <a:pPr marL="0" lvl="0" indent="0" algn="l" rtl="0">
              <a:spcBef>
                <a:spcPts val="0"/>
              </a:spcBef>
              <a:spcAft>
                <a:spcPts val="0"/>
              </a:spcAft>
              <a:buNone/>
            </a:pPr>
            <a:r>
              <a:rPr lang="en" sz="1800">
                <a:solidFill>
                  <a:srgbClr val="FFFFFF"/>
                </a:solidFill>
                <a:latin typeface="Hind"/>
                <a:ea typeface="Hind"/>
                <a:cs typeface="Hind"/>
                <a:sym typeface="Hind"/>
              </a:rPr>
              <a:t>Type de donnée: </a:t>
            </a:r>
            <a:endParaRPr sz="1800">
              <a:solidFill>
                <a:srgbClr val="FFFFFF"/>
              </a:solidFill>
              <a:latin typeface="Hind"/>
              <a:ea typeface="Hind"/>
              <a:cs typeface="Hind"/>
              <a:sym typeface="Hind"/>
            </a:endParaRPr>
          </a:p>
          <a:p>
            <a:pPr marL="0" lvl="0" indent="0" algn="l" rtl="0">
              <a:spcBef>
                <a:spcPts val="0"/>
              </a:spcBef>
              <a:spcAft>
                <a:spcPts val="0"/>
              </a:spcAft>
              <a:buNone/>
            </a:pPr>
            <a:r>
              <a:rPr lang="en" sz="1800">
                <a:solidFill>
                  <a:srgbClr val="FFFFFF"/>
                </a:solidFill>
                <a:latin typeface="Hind"/>
                <a:ea typeface="Hind"/>
                <a:cs typeface="Hind"/>
                <a:sym typeface="Hind"/>
              </a:rPr>
              <a:t>double</a:t>
            </a:r>
            <a:endParaRPr sz="1800">
              <a:solidFill>
                <a:srgbClr val="FFFFFF"/>
              </a:solidFill>
              <a:latin typeface="Hind"/>
              <a:ea typeface="Hind"/>
              <a:cs typeface="Hind"/>
              <a:sym typeface="Hin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43"/>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
        <p:nvSpPr>
          <p:cNvPr id="501" name="Google Shape;501;p43"/>
          <p:cNvSpPr txBox="1"/>
          <p:nvPr/>
        </p:nvSpPr>
        <p:spPr>
          <a:xfrm>
            <a:off x="2760925" y="0"/>
            <a:ext cx="5269500" cy="5143500"/>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42857"/>
              </a:lnSpc>
              <a:spcBef>
                <a:spcPts val="0"/>
              </a:spcBef>
              <a:spcAft>
                <a:spcPts val="0"/>
              </a:spcAft>
              <a:buNone/>
            </a:pPr>
            <a:r>
              <a:rPr lang="en" sz="1000">
                <a:solidFill>
                  <a:srgbClr val="24292E"/>
                </a:solidFill>
                <a:latin typeface="Courier New"/>
                <a:ea typeface="Courier New"/>
                <a:cs typeface="Courier New"/>
                <a:sym typeface="Courier New"/>
              </a:rPr>
              <a:t>       </a:t>
            </a:r>
            <a:r>
              <a:rPr lang="en" sz="1000">
                <a:solidFill>
                  <a:srgbClr val="DCDCAA"/>
                </a:solidFill>
                <a:latin typeface="Courier New"/>
                <a:ea typeface="Courier New"/>
                <a:cs typeface="Courier New"/>
                <a:sym typeface="Courier New"/>
              </a:rPr>
              <a:t>fprintf</a:t>
            </a:r>
            <a:r>
              <a:rPr lang="en" sz="1000">
                <a:solidFill>
                  <a:srgbClr val="D4D4D4"/>
                </a:solidFill>
                <a:latin typeface="Courier New"/>
                <a:ea typeface="Courier New"/>
                <a:cs typeface="Courier New"/>
                <a:sym typeface="Courier New"/>
              </a:rPr>
              <a:t>(stdout,</a:t>
            </a:r>
            <a:r>
              <a:rPr lang="en" sz="1000">
                <a:solidFill>
                  <a:srgbClr val="24292E"/>
                </a:solidFill>
                <a:latin typeface="Courier New"/>
                <a:ea typeface="Courier New"/>
                <a:cs typeface="Courier New"/>
                <a:sym typeface="Courier New"/>
              </a:rPr>
              <a:t> </a:t>
            </a:r>
            <a:r>
              <a:rPr lang="en" sz="1000">
                <a:solidFill>
                  <a:srgbClr val="D4D4D4"/>
                </a:solidFill>
                <a:latin typeface="Courier New"/>
                <a:ea typeface="Courier New"/>
                <a:cs typeface="Courier New"/>
                <a:sym typeface="Courier New"/>
              </a:rPr>
              <a:t>" </a:t>
            </a:r>
            <a:r>
              <a:rPr lang="en" sz="1000">
                <a:solidFill>
                  <a:srgbClr val="B5CEA8"/>
                </a:solidFill>
                <a:latin typeface="Courier New"/>
                <a:ea typeface="Courier New"/>
                <a:cs typeface="Courier New"/>
                <a:sym typeface="Courier New"/>
              </a:rPr>
              <a:t>%2.2f</a:t>
            </a:r>
            <a:r>
              <a:rPr lang="en" sz="1000">
                <a:solidFill>
                  <a:srgbClr val="032F62"/>
                </a:solidFill>
                <a:latin typeface="Courier New"/>
                <a:ea typeface="Courier New"/>
                <a:cs typeface="Courier New"/>
                <a:sym typeface="Courier New"/>
              </a:rPr>
              <a:t> </a:t>
            </a:r>
            <a:r>
              <a:rPr lang="en" sz="1000">
                <a:solidFill>
                  <a:srgbClr val="D4D4D4"/>
                </a:solidFill>
                <a:latin typeface="Courier New"/>
                <a:ea typeface="Courier New"/>
                <a:cs typeface="Courier New"/>
                <a:sym typeface="Courier New"/>
              </a:rPr>
              <a:t>", tableau[k]);</a:t>
            </a:r>
            <a:endParaRPr sz="1000">
              <a:solidFill>
                <a:srgbClr val="D4D4D4"/>
              </a:solidFill>
              <a:latin typeface="Courier New"/>
              <a:ea typeface="Courier New"/>
              <a:cs typeface="Courier New"/>
              <a:sym typeface="Courier New"/>
            </a:endParaRPr>
          </a:p>
          <a:p>
            <a:pPr marL="0" lvl="0" indent="0" algn="l" rtl="0">
              <a:lnSpc>
                <a:spcPct val="142857"/>
              </a:lnSpc>
              <a:spcBef>
                <a:spcPts val="0"/>
              </a:spcBef>
              <a:spcAft>
                <a:spcPts val="0"/>
              </a:spcAft>
              <a:buNone/>
            </a:pPr>
            <a:r>
              <a:rPr lang="en" sz="1000">
                <a:solidFill>
                  <a:srgbClr val="24292E"/>
                </a:solidFill>
                <a:latin typeface="Courier New"/>
                <a:ea typeface="Courier New"/>
                <a:cs typeface="Courier New"/>
                <a:sym typeface="Courier New"/>
              </a:rPr>
              <a:t>  </a:t>
            </a:r>
            <a:r>
              <a:rPr lang="en" sz="1000">
                <a:solidFill>
                  <a:srgbClr val="D4D4D4"/>
                </a:solidFill>
                <a:latin typeface="Courier New"/>
                <a:ea typeface="Courier New"/>
                <a:cs typeface="Courier New"/>
                <a:sym typeface="Courier New"/>
              </a:rPr>
              <a:t> }</a:t>
            </a:r>
            <a:endParaRPr sz="1000">
              <a:solidFill>
                <a:srgbClr val="D4D4D4"/>
              </a:solidFill>
              <a:latin typeface="Courier New"/>
              <a:ea typeface="Courier New"/>
              <a:cs typeface="Courier New"/>
              <a:sym typeface="Courier New"/>
            </a:endParaRPr>
          </a:p>
          <a:p>
            <a:pPr marL="0" lvl="0" indent="0" algn="l" rtl="0">
              <a:lnSpc>
                <a:spcPct val="142857"/>
              </a:lnSpc>
              <a:spcBef>
                <a:spcPts val="0"/>
              </a:spcBef>
              <a:spcAft>
                <a:spcPts val="0"/>
              </a:spcAft>
              <a:buNone/>
            </a:pPr>
            <a:r>
              <a:rPr lang="en" sz="1000">
                <a:solidFill>
                  <a:srgbClr val="24292E"/>
                </a:solidFill>
                <a:latin typeface="Courier New"/>
                <a:ea typeface="Courier New"/>
                <a:cs typeface="Courier New"/>
                <a:sym typeface="Courier New"/>
              </a:rPr>
              <a:t>   </a:t>
            </a:r>
            <a:r>
              <a:rPr lang="en" sz="1000">
                <a:solidFill>
                  <a:srgbClr val="DCDCAA"/>
                </a:solidFill>
                <a:latin typeface="Courier New"/>
                <a:ea typeface="Courier New"/>
                <a:cs typeface="Courier New"/>
                <a:sym typeface="Courier New"/>
              </a:rPr>
              <a:t>fprintf</a:t>
            </a:r>
            <a:r>
              <a:rPr lang="en" sz="1000">
                <a:solidFill>
                  <a:srgbClr val="D4D4D4"/>
                </a:solidFill>
                <a:latin typeface="Courier New"/>
                <a:ea typeface="Courier New"/>
                <a:cs typeface="Courier New"/>
                <a:sym typeface="Courier New"/>
              </a:rPr>
              <a:t>(stdout,</a:t>
            </a:r>
            <a:r>
              <a:rPr lang="en" sz="1000">
                <a:solidFill>
                  <a:srgbClr val="24292E"/>
                </a:solidFill>
                <a:latin typeface="Courier New"/>
                <a:ea typeface="Courier New"/>
                <a:cs typeface="Courier New"/>
                <a:sym typeface="Courier New"/>
              </a:rPr>
              <a:t> </a:t>
            </a:r>
            <a:r>
              <a:rPr lang="en" sz="1000">
                <a:solidFill>
                  <a:srgbClr val="B5CEA8"/>
                </a:solidFill>
                <a:latin typeface="Courier New"/>
                <a:ea typeface="Courier New"/>
                <a:cs typeface="Courier New"/>
                <a:sym typeface="Courier New"/>
              </a:rPr>
              <a:t>"\n"</a:t>
            </a:r>
            <a:r>
              <a:rPr lang="en" sz="1000">
                <a:solidFill>
                  <a:srgbClr val="D4D4D4"/>
                </a:solidFill>
                <a:latin typeface="Courier New"/>
                <a:ea typeface="Courier New"/>
                <a:cs typeface="Courier New"/>
                <a:sym typeface="Courier New"/>
              </a:rPr>
              <a:t>);</a:t>
            </a:r>
            <a:endParaRPr sz="1000">
              <a:solidFill>
                <a:srgbClr val="D4D4D4"/>
              </a:solidFill>
              <a:latin typeface="Courier New"/>
              <a:ea typeface="Courier New"/>
              <a:cs typeface="Courier New"/>
              <a:sym typeface="Courier New"/>
            </a:endParaRPr>
          </a:p>
          <a:p>
            <a:pPr marL="0" lvl="0" indent="0" algn="l" rtl="0">
              <a:lnSpc>
                <a:spcPct val="142857"/>
              </a:lnSpc>
              <a:spcBef>
                <a:spcPts val="0"/>
              </a:spcBef>
              <a:spcAft>
                <a:spcPts val="0"/>
              </a:spcAft>
              <a:buNone/>
            </a:pPr>
            <a:r>
              <a:rPr lang="en" sz="1000">
                <a:solidFill>
                  <a:srgbClr val="D4D4D4"/>
                </a:solidFill>
                <a:latin typeface="Courier New"/>
                <a:ea typeface="Courier New"/>
                <a:cs typeface="Courier New"/>
                <a:sym typeface="Courier New"/>
              </a:rPr>
              <a:t>}</a:t>
            </a:r>
            <a:endParaRPr sz="1000">
              <a:solidFill>
                <a:srgbClr val="24292E"/>
              </a:solidFill>
              <a:latin typeface="Courier New"/>
              <a:ea typeface="Courier New"/>
              <a:cs typeface="Courier New"/>
              <a:sym typeface="Courier New"/>
            </a:endParaRPr>
          </a:p>
          <a:p>
            <a:pPr marL="0" lvl="0" indent="0" algn="l" rtl="0">
              <a:lnSpc>
                <a:spcPct val="142857"/>
              </a:lnSpc>
              <a:spcBef>
                <a:spcPts val="0"/>
              </a:spcBef>
              <a:spcAft>
                <a:spcPts val="0"/>
              </a:spcAft>
              <a:buNone/>
            </a:pPr>
            <a:r>
              <a:rPr lang="en" sz="1000">
                <a:solidFill>
                  <a:srgbClr val="569CD6"/>
                </a:solidFill>
                <a:latin typeface="Courier New"/>
                <a:ea typeface="Courier New"/>
                <a:cs typeface="Courier New"/>
                <a:sym typeface="Courier New"/>
              </a:rPr>
              <a:t>void</a:t>
            </a:r>
            <a:r>
              <a:rPr lang="en" sz="1000">
                <a:solidFill>
                  <a:srgbClr val="24292E"/>
                </a:solidFill>
                <a:latin typeface="Courier New"/>
                <a:ea typeface="Courier New"/>
                <a:cs typeface="Courier New"/>
                <a:sym typeface="Courier New"/>
              </a:rPr>
              <a:t> </a:t>
            </a:r>
            <a:r>
              <a:rPr lang="en" sz="1000">
                <a:solidFill>
                  <a:srgbClr val="DCDCAA"/>
                </a:solidFill>
                <a:latin typeface="Courier New"/>
                <a:ea typeface="Courier New"/>
                <a:cs typeface="Courier New"/>
                <a:sym typeface="Courier New"/>
              </a:rPr>
              <a:t>ordonnerTableau</a:t>
            </a:r>
            <a:r>
              <a:rPr lang="en" sz="1000">
                <a:solidFill>
                  <a:srgbClr val="D4D4D4"/>
                </a:solidFill>
                <a:latin typeface="Courier New"/>
                <a:ea typeface="Courier New"/>
                <a:cs typeface="Courier New"/>
                <a:sym typeface="Courier New"/>
              </a:rPr>
              <a:t>(</a:t>
            </a:r>
            <a:r>
              <a:rPr lang="en" sz="1000">
                <a:solidFill>
                  <a:srgbClr val="569CD6"/>
                </a:solidFill>
                <a:latin typeface="Courier New"/>
                <a:ea typeface="Courier New"/>
                <a:cs typeface="Courier New"/>
                <a:sym typeface="Courier New"/>
              </a:rPr>
              <a:t>double</a:t>
            </a:r>
            <a:r>
              <a:rPr lang="en" sz="1000">
                <a:solidFill>
                  <a:srgbClr val="24292E"/>
                </a:solidFill>
                <a:latin typeface="Courier New"/>
                <a:ea typeface="Courier New"/>
                <a:cs typeface="Courier New"/>
                <a:sym typeface="Courier New"/>
              </a:rPr>
              <a:t> </a:t>
            </a:r>
            <a:r>
              <a:rPr lang="en" sz="1000">
                <a:solidFill>
                  <a:srgbClr val="D4D4D4"/>
                </a:solidFill>
                <a:latin typeface="Courier New"/>
                <a:ea typeface="Courier New"/>
                <a:cs typeface="Courier New"/>
                <a:sym typeface="Courier New"/>
              </a:rPr>
              <a:t>tableau[],</a:t>
            </a:r>
            <a:r>
              <a:rPr lang="en" sz="1000">
                <a:solidFill>
                  <a:srgbClr val="24292E"/>
                </a:solidFill>
                <a:latin typeface="Courier New"/>
                <a:ea typeface="Courier New"/>
                <a:cs typeface="Courier New"/>
                <a:sym typeface="Courier New"/>
              </a:rPr>
              <a:t> </a:t>
            </a:r>
            <a:r>
              <a:rPr lang="en" sz="1000">
                <a:solidFill>
                  <a:srgbClr val="569CD6"/>
                </a:solidFill>
                <a:latin typeface="Courier New"/>
                <a:ea typeface="Courier New"/>
                <a:cs typeface="Courier New"/>
                <a:sym typeface="Courier New"/>
              </a:rPr>
              <a:t>int</a:t>
            </a:r>
            <a:r>
              <a:rPr lang="en" sz="1000">
                <a:solidFill>
                  <a:srgbClr val="24292E"/>
                </a:solidFill>
                <a:latin typeface="Courier New"/>
                <a:ea typeface="Courier New"/>
                <a:cs typeface="Courier New"/>
                <a:sym typeface="Courier New"/>
              </a:rPr>
              <a:t> </a:t>
            </a:r>
            <a:r>
              <a:rPr lang="en" sz="1000">
                <a:solidFill>
                  <a:srgbClr val="D4D4D4"/>
                </a:solidFill>
                <a:latin typeface="Courier New"/>
                <a:ea typeface="Courier New"/>
                <a:cs typeface="Courier New"/>
                <a:sym typeface="Courier New"/>
              </a:rPr>
              <a:t>tailleTableau)</a:t>
            </a:r>
            <a:endParaRPr sz="1000">
              <a:solidFill>
                <a:srgbClr val="D4D4D4"/>
              </a:solidFill>
              <a:latin typeface="Courier New"/>
              <a:ea typeface="Courier New"/>
              <a:cs typeface="Courier New"/>
              <a:sym typeface="Courier New"/>
            </a:endParaRPr>
          </a:p>
          <a:p>
            <a:pPr marL="0" lvl="0" indent="0" algn="l" rtl="0">
              <a:lnSpc>
                <a:spcPct val="142857"/>
              </a:lnSpc>
              <a:spcBef>
                <a:spcPts val="0"/>
              </a:spcBef>
              <a:spcAft>
                <a:spcPts val="0"/>
              </a:spcAft>
              <a:buNone/>
            </a:pPr>
            <a:endParaRPr sz="1000">
              <a:solidFill>
                <a:srgbClr val="24292E"/>
              </a:solidFill>
              <a:latin typeface="Courier New"/>
              <a:ea typeface="Courier New"/>
              <a:cs typeface="Courier New"/>
              <a:sym typeface="Courier New"/>
            </a:endParaRPr>
          </a:p>
          <a:p>
            <a:pPr marL="0" lvl="0" indent="0" algn="l" rtl="0">
              <a:lnSpc>
                <a:spcPct val="142857"/>
              </a:lnSpc>
              <a:spcBef>
                <a:spcPts val="0"/>
              </a:spcBef>
              <a:spcAft>
                <a:spcPts val="0"/>
              </a:spcAft>
              <a:buNone/>
            </a:pPr>
            <a:r>
              <a:rPr lang="en" sz="1000">
                <a:solidFill>
                  <a:srgbClr val="24292E"/>
                </a:solidFill>
                <a:latin typeface="Courier New"/>
                <a:ea typeface="Courier New"/>
                <a:cs typeface="Courier New"/>
                <a:sym typeface="Courier New"/>
              </a:rPr>
              <a:t>   </a:t>
            </a:r>
            <a:r>
              <a:rPr lang="en" sz="1000">
                <a:solidFill>
                  <a:srgbClr val="569CD6"/>
                </a:solidFill>
                <a:latin typeface="Courier New"/>
                <a:ea typeface="Courier New"/>
                <a:cs typeface="Courier New"/>
                <a:sym typeface="Courier New"/>
              </a:rPr>
              <a:t>int</a:t>
            </a:r>
            <a:r>
              <a:rPr lang="en" sz="1000">
                <a:solidFill>
                  <a:srgbClr val="D4D4D4"/>
                </a:solidFill>
                <a:latin typeface="Courier New"/>
                <a:ea typeface="Courier New"/>
                <a:cs typeface="Courier New"/>
                <a:sym typeface="Courier New"/>
              </a:rPr>
              <a:t> i = </a:t>
            </a:r>
            <a:r>
              <a:rPr lang="en" sz="1000">
                <a:solidFill>
                  <a:srgbClr val="B5CEA8"/>
                </a:solidFill>
                <a:latin typeface="Courier New"/>
                <a:ea typeface="Courier New"/>
                <a:cs typeface="Courier New"/>
                <a:sym typeface="Courier New"/>
              </a:rPr>
              <a:t>0</a:t>
            </a:r>
            <a:r>
              <a:rPr lang="en" sz="1000">
                <a:solidFill>
                  <a:srgbClr val="D4D4D4"/>
                </a:solidFill>
                <a:latin typeface="Courier New"/>
                <a:ea typeface="Courier New"/>
                <a:cs typeface="Courier New"/>
                <a:sym typeface="Courier New"/>
              </a:rPr>
              <a:t>;</a:t>
            </a:r>
            <a:endParaRPr sz="1000">
              <a:solidFill>
                <a:srgbClr val="D4D4D4"/>
              </a:solidFill>
              <a:latin typeface="Courier New"/>
              <a:ea typeface="Courier New"/>
              <a:cs typeface="Courier New"/>
              <a:sym typeface="Courier New"/>
            </a:endParaRPr>
          </a:p>
          <a:p>
            <a:pPr marL="0" lvl="0" indent="0" algn="l" rtl="0">
              <a:lnSpc>
                <a:spcPct val="142857"/>
              </a:lnSpc>
              <a:spcBef>
                <a:spcPts val="0"/>
              </a:spcBef>
              <a:spcAft>
                <a:spcPts val="0"/>
              </a:spcAft>
              <a:buNone/>
            </a:pPr>
            <a:r>
              <a:rPr lang="en" sz="1000">
                <a:solidFill>
                  <a:srgbClr val="D4D4D4"/>
                </a:solidFill>
                <a:latin typeface="Courier New"/>
                <a:ea typeface="Courier New"/>
                <a:cs typeface="Courier New"/>
                <a:sym typeface="Courier New"/>
              </a:rPr>
              <a:t>  </a:t>
            </a:r>
            <a:r>
              <a:rPr lang="en" sz="1000">
                <a:solidFill>
                  <a:srgbClr val="569CD6"/>
                </a:solidFill>
                <a:latin typeface="Courier New"/>
                <a:ea typeface="Courier New"/>
                <a:cs typeface="Courier New"/>
                <a:sym typeface="Courier New"/>
              </a:rPr>
              <a:t> float </a:t>
            </a:r>
            <a:r>
              <a:rPr lang="en" sz="1000">
                <a:solidFill>
                  <a:srgbClr val="D4D4D4"/>
                </a:solidFill>
                <a:latin typeface="Courier New"/>
                <a:ea typeface="Courier New"/>
                <a:cs typeface="Courier New"/>
                <a:sym typeface="Courier New"/>
              </a:rPr>
              <a:t>temp = </a:t>
            </a:r>
            <a:r>
              <a:rPr lang="en" sz="1000">
                <a:solidFill>
                  <a:srgbClr val="B5CEA8"/>
                </a:solidFill>
                <a:latin typeface="Courier New"/>
                <a:ea typeface="Courier New"/>
                <a:cs typeface="Courier New"/>
                <a:sym typeface="Courier New"/>
              </a:rPr>
              <a:t>0.0</a:t>
            </a:r>
            <a:r>
              <a:rPr lang="en" sz="1000">
                <a:solidFill>
                  <a:srgbClr val="D4D4D4"/>
                </a:solidFill>
                <a:latin typeface="Courier New"/>
                <a:ea typeface="Courier New"/>
                <a:cs typeface="Courier New"/>
                <a:sym typeface="Courier New"/>
              </a:rPr>
              <a:t>;</a:t>
            </a:r>
            <a:endParaRPr sz="1000">
              <a:solidFill>
                <a:srgbClr val="D4D4D4"/>
              </a:solidFill>
              <a:latin typeface="Courier New"/>
              <a:ea typeface="Courier New"/>
              <a:cs typeface="Courier New"/>
              <a:sym typeface="Courier New"/>
            </a:endParaRPr>
          </a:p>
          <a:p>
            <a:pPr marL="0" lvl="0" indent="0" algn="l" rtl="0">
              <a:lnSpc>
                <a:spcPct val="142857"/>
              </a:lnSpc>
              <a:spcBef>
                <a:spcPts val="0"/>
              </a:spcBef>
              <a:spcAft>
                <a:spcPts val="0"/>
              </a:spcAft>
              <a:buNone/>
            </a:pPr>
            <a:r>
              <a:rPr lang="en" sz="1000">
                <a:solidFill>
                  <a:srgbClr val="D4D4D4"/>
                </a:solidFill>
                <a:latin typeface="Courier New"/>
                <a:ea typeface="Courier New"/>
                <a:cs typeface="Courier New"/>
                <a:sym typeface="Courier New"/>
              </a:rPr>
              <a:t>   </a:t>
            </a:r>
            <a:r>
              <a:rPr lang="en" sz="1000">
                <a:solidFill>
                  <a:srgbClr val="569CD6"/>
                </a:solidFill>
                <a:latin typeface="Courier New"/>
                <a:ea typeface="Courier New"/>
                <a:cs typeface="Courier New"/>
                <a:sym typeface="Courier New"/>
              </a:rPr>
              <a:t>int</a:t>
            </a:r>
            <a:r>
              <a:rPr lang="en" sz="1000">
                <a:solidFill>
                  <a:srgbClr val="D4D4D4"/>
                </a:solidFill>
                <a:latin typeface="Courier New"/>
                <a:ea typeface="Courier New"/>
                <a:cs typeface="Courier New"/>
                <a:sym typeface="Courier New"/>
              </a:rPr>
              <a:t> erreur = </a:t>
            </a:r>
            <a:r>
              <a:rPr lang="en" sz="1000">
                <a:solidFill>
                  <a:srgbClr val="B5CEA8"/>
                </a:solidFill>
                <a:latin typeface="Courier New"/>
                <a:ea typeface="Courier New"/>
                <a:cs typeface="Courier New"/>
                <a:sym typeface="Courier New"/>
              </a:rPr>
              <a:t>0</a:t>
            </a:r>
            <a:r>
              <a:rPr lang="en" sz="1000">
                <a:solidFill>
                  <a:srgbClr val="D4D4D4"/>
                </a:solidFill>
                <a:latin typeface="Courier New"/>
                <a:ea typeface="Courier New"/>
                <a:cs typeface="Courier New"/>
                <a:sym typeface="Courier New"/>
              </a:rPr>
              <a:t>;</a:t>
            </a:r>
            <a:endParaRPr sz="1000">
              <a:solidFill>
                <a:srgbClr val="D4D4D4"/>
              </a:solidFill>
              <a:latin typeface="Courier New"/>
              <a:ea typeface="Courier New"/>
              <a:cs typeface="Courier New"/>
              <a:sym typeface="Courier New"/>
            </a:endParaRPr>
          </a:p>
          <a:p>
            <a:pPr marL="0" lvl="0" indent="0" algn="l" rtl="0">
              <a:lnSpc>
                <a:spcPct val="142857"/>
              </a:lnSpc>
              <a:spcBef>
                <a:spcPts val="0"/>
              </a:spcBef>
              <a:spcAft>
                <a:spcPts val="0"/>
              </a:spcAft>
              <a:buNone/>
            </a:pPr>
            <a:r>
              <a:rPr lang="en" sz="1000">
                <a:solidFill>
                  <a:srgbClr val="24292E"/>
                </a:solidFill>
                <a:latin typeface="Courier New"/>
                <a:ea typeface="Courier New"/>
                <a:cs typeface="Courier New"/>
                <a:sym typeface="Courier New"/>
              </a:rPr>
              <a:t>  	 </a:t>
            </a:r>
            <a:r>
              <a:rPr lang="en" sz="1000">
                <a:solidFill>
                  <a:srgbClr val="569CD6"/>
                </a:solidFill>
                <a:latin typeface="Courier New"/>
                <a:ea typeface="Courier New"/>
                <a:cs typeface="Courier New"/>
                <a:sym typeface="Courier New"/>
              </a:rPr>
              <a:t>do</a:t>
            </a:r>
            <a:endParaRPr sz="1000">
              <a:solidFill>
                <a:srgbClr val="569CD6"/>
              </a:solidFill>
              <a:latin typeface="Courier New"/>
              <a:ea typeface="Courier New"/>
              <a:cs typeface="Courier New"/>
              <a:sym typeface="Courier New"/>
            </a:endParaRPr>
          </a:p>
          <a:p>
            <a:pPr marL="0" lvl="0" indent="0" algn="l" rtl="0">
              <a:lnSpc>
                <a:spcPct val="142857"/>
              </a:lnSpc>
              <a:spcBef>
                <a:spcPts val="0"/>
              </a:spcBef>
              <a:spcAft>
                <a:spcPts val="0"/>
              </a:spcAft>
              <a:buNone/>
            </a:pPr>
            <a:r>
              <a:rPr lang="en" sz="1000">
                <a:solidFill>
                  <a:srgbClr val="24292E"/>
                </a:solidFill>
                <a:latin typeface="Courier New"/>
                <a:ea typeface="Courier New"/>
                <a:cs typeface="Courier New"/>
                <a:sym typeface="Courier New"/>
              </a:rPr>
              <a:t>  </a:t>
            </a:r>
            <a:r>
              <a:rPr lang="en" sz="1000">
                <a:solidFill>
                  <a:srgbClr val="D4D4D4"/>
                </a:solidFill>
                <a:latin typeface="Courier New"/>
                <a:ea typeface="Courier New"/>
                <a:cs typeface="Courier New"/>
                <a:sym typeface="Courier New"/>
              </a:rPr>
              <a:t> 	{</a:t>
            </a:r>
            <a:endParaRPr sz="1000">
              <a:solidFill>
                <a:srgbClr val="D4D4D4"/>
              </a:solidFill>
              <a:latin typeface="Courier New"/>
              <a:ea typeface="Courier New"/>
              <a:cs typeface="Courier New"/>
              <a:sym typeface="Courier New"/>
            </a:endParaRPr>
          </a:p>
          <a:p>
            <a:pPr marL="0" lvl="0" indent="0" algn="l" rtl="0">
              <a:lnSpc>
                <a:spcPct val="142857"/>
              </a:lnSpc>
              <a:spcBef>
                <a:spcPts val="0"/>
              </a:spcBef>
              <a:spcAft>
                <a:spcPts val="0"/>
              </a:spcAft>
              <a:buNone/>
            </a:pPr>
            <a:r>
              <a:rPr lang="en" sz="1000">
                <a:solidFill>
                  <a:srgbClr val="D4D4D4"/>
                </a:solidFill>
                <a:latin typeface="Courier New"/>
                <a:ea typeface="Courier New"/>
                <a:cs typeface="Courier New"/>
                <a:sym typeface="Courier New"/>
              </a:rPr>
              <a:t>       erreur=</a:t>
            </a:r>
            <a:r>
              <a:rPr lang="en" sz="1000">
                <a:solidFill>
                  <a:srgbClr val="B5CEA8"/>
                </a:solidFill>
                <a:latin typeface="Courier New"/>
                <a:ea typeface="Courier New"/>
                <a:cs typeface="Courier New"/>
                <a:sym typeface="Courier New"/>
              </a:rPr>
              <a:t>0</a:t>
            </a:r>
            <a:r>
              <a:rPr lang="en" sz="1000">
                <a:solidFill>
                  <a:srgbClr val="D4D4D4"/>
                </a:solidFill>
                <a:latin typeface="Courier New"/>
                <a:ea typeface="Courier New"/>
                <a:cs typeface="Courier New"/>
                <a:sym typeface="Courier New"/>
              </a:rPr>
              <a:t>;</a:t>
            </a:r>
            <a:endParaRPr sz="1000">
              <a:solidFill>
                <a:srgbClr val="D4D4D4"/>
              </a:solidFill>
              <a:latin typeface="Courier New"/>
              <a:ea typeface="Courier New"/>
              <a:cs typeface="Courier New"/>
              <a:sym typeface="Courier New"/>
            </a:endParaRPr>
          </a:p>
          <a:p>
            <a:pPr marL="0" lvl="0" indent="0" algn="l" rtl="0">
              <a:lnSpc>
                <a:spcPct val="142857"/>
              </a:lnSpc>
              <a:spcBef>
                <a:spcPts val="0"/>
              </a:spcBef>
              <a:spcAft>
                <a:spcPts val="0"/>
              </a:spcAft>
              <a:buNone/>
            </a:pPr>
            <a:r>
              <a:rPr lang="en" sz="1000">
                <a:solidFill>
                  <a:srgbClr val="D4D4D4"/>
                </a:solidFill>
                <a:latin typeface="Courier New"/>
                <a:ea typeface="Courier New"/>
                <a:cs typeface="Courier New"/>
                <a:sym typeface="Courier New"/>
              </a:rPr>
              <a:t>       </a:t>
            </a:r>
            <a:r>
              <a:rPr lang="en" sz="1000">
                <a:solidFill>
                  <a:srgbClr val="569CD6"/>
                </a:solidFill>
                <a:latin typeface="Courier New"/>
                <a:ea typeface="Courier New"/>
                <a:cs typeface="Courier New"/>
                <a:sym typeface="Courier New"/>
              </a:rPr>
              <a:t>for</a:t>
            </a:r>
            <a:r>
              <a:rPr lang="en" sz="1000">
                <a:solidFill>
                  <a:srgbClr val="D4D4D4"/>
                </a:solidFill>
                <a:latin typeface="Courier New"/>
                <a:ea typeface="Courier New"/>
                <a:cs typeface="Courier New"/>
                <a:sym typeface="Courier New"/>
              </a:rPr>
              <a:t>(i=</a:t>
            </a:r>
            <a:r>
              <a:rPr lang="en" sz="1000">
                <a:solidFill>
                  <a:srgbClr val="B5CEA8"/>
                </a:solidFill>
                <a:latin typeface="Courier New"/>
                <a:ea typeface="Courier New"/>
                <a:cs typeface="Courier New"/>
                <a:sym typeface="Courier New"/>
              </a:rPr>
              <a:t>0</a:t>
            </a:r>
            <a:r>
              <a:rPr lang="en" sz="1000">
                <a:solidFill>
                  <a:srgbClr val="D4D4D4"/>
                </a:solidFill>
                <a:latin typeface="Courier New"/>
                <a:ea typeface="Courier New"/>
                <a:cs typeface="Courier New"/>
                <a:sym typeface="Courier New"/>
              </a:rPr>
              <a:t>;i&lt;tailleTableau-</a:t>
            </a:r>
            <a:r>
              <a:rPr lang="en" sz="1000">
                <a:solidFill>
                  <a:srgbClr val="B5CEA8"/>
                </a:solidFill>
                <a:latin typeface="Courier New"/>
                <a:ea typeface="Courier New"/>
                <a:cs typeface="Courier New"/>
                <a:sym typeface="Courier New"/>
              </a:rPr>
              <a:t>1</a:t>
            </a:r>
            <a:r>
              <a:rPr lang="en" sz="1000">
                <a:solidFill>
                  <a:srgbClr val="D4D4D4"/>
                </a:solidFill>
                <a:latin typeface="Courier New"/>
                <a:ea typeface="Courier New"/>
                <a:cs typeface="Courier New"/>
                <a:sym typeface="Courier New"/>
              </a:rPr>
              <a:t>;i++)</a:t>
            </a:r>
            <a:endParaRPr sz="1000">
              <a:solidFill>
                <a:srgbClr val="D4D4D4"/>
              </a:solidFill>
              <a:latin typeface="Courier New"/>
              <a:ea typeface="Courier New"/>
              <a:cs typeface="Courier New"/>
              <a:sym typeface="Courier New"/>
            </a:endParaRPr>
          </a:p>
          <a:p>
            <a:pPr marL="0" lvl="0" indent="0" algn="l" rtl="0">
              <a:lnSpc>
                <a:spcPct val="142857"/>
              </a:lnSpc>
              <a:spcBef>
                <a:spcPts val="0"/>
              </a:spcBef>
              <a:spcAft>
                <a:spcPts val="0"/>
              </a:spcAft>
              <a:buNone/>
            </a:pPr>
            <a:r>
              <a:rPr lang="en" sz="1000">
                <a:solidFill>
                  <a:srgbClr val="D4D4D4"/>
                </a:solidFill>
                <a:latin typeface="Courier New"/>
                <a:ea typeface="Courier New"/>
                <a:cs typeface="Courier New"/>
                <a:sym typeface="Courier New"/>
              </a:rPr>
              <a:t>           {</a:t>
            </a:r>
            <a:endParaRPr sz="1000">
              <a:solidFill>
                <a:srgbClr val="D4D4D4"/>
              </a:solidFill>
              <a:latin typeface="Courier New"/>
              <a:ea typeface="Courier New"/>
              <a:cs typeface="Courier New"/>
              <a:sym typeface="Courier New"/>
            </a:endParaRPr>
          </a:p>
          <a:p>
            <a:pPr marL="0" lvl="0" indent="0" algn="l" rtl="0">
              <a:lnSpc>
                <a:spcPct val="142857"/>
              </a:lnSpc>
              <a:spcBef>
                <a:spcPts val="0"/>
              </a:spcBef>
              <a:spcAft>
                <a:spcPts val="0"/>
              </a:spcAft>
              <a:buNone/>
            </a:pPr>
            <a:r>
              <a:rPr lang="en" sz="1000">
                <a:solidFill>
                  <a:srgbClr val="D4D4D4"/>
                </a:solidFill>
                <a:latin typeface="Courier New"/>
                <a:ea typeface="Courier New"/>
                <a:cs typeface="Courier New"/>
                <a:sym typeface="Courier New"/>
              </a:rPr>
              <a:t>               if(tableau[i]&gt;tableau[i+</a:t>
            </a:r>
            <a:r>
              <a:rPr lang="en" sz="1000">
                <a:solidFill>
                  <a:srgbClr val="B5CEA8"/>
                </a:solidFill>
                <a:latin typeface="Courier New"/>
                <a:ea typeface="Courier New"/>
                <a:cs typeface="Courier New"/>
                <a:sym typeface="Courier New"/>
              </a:rPr>
              <a:t>1</a:t>
            </a:r>
            <a:r>
              <a:rPr lang="en" sz="1000">
                <a:solidFill>
                  <a:srgbClr val="D4D4D4"/>
                </a:solidFill>
                <a:latin typeface="Courier New"/>
                <a:ea typeface="Courier New"/>
                <a:cs typeface="Courier New"/>
                <a:sym typeface="Courier New"/>
              </a:rPr>
              <a:t>])</a:t>
            </a:r>
            <a:endParaRPr sz="1000">
              <a:solidFill>
                <a:srgbClr val="D4D4D4"/>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00">
                <a:solidFill>
                  <a:srgbClr val="D4D4D4"/>
                </a:solidFill>
                <a:latin typeface="Courier New"/>
                <a:ea typeface="Courier New"/>
                <a:cs typeface="Courier New"/>
                <a:sym typeface="Courier New"/>
              </a:rPr>
              <a:t>{</a:t>
            </a:r>
            <a:endParaRPr sz="1000">
              <a:solidFill>
                <a:srgbClr val="D4D4D4"/>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00">
                <a:solidFill>
                  <a:srgbClr val="D4D4D4"/>
                </a:solidFill>
                <a:latin typeface="Courier New"/>
                <a:ea typeface="Courier New"/>
                <a:cs typeface="Courier New"/>
                <a:sym typeface="Courier New"/>
              </a:rPr>
              <a:t>                    </a:t>
            </a:r>
            <a:r>
              <a:rPr lang="en" sz="1000">
                <a:solidFill>
                  <a:srgbClr val="DCDCAA"/>
                </a:solidFill>
                <a:latin typeface="Courier New"/>
                <a:ea typeface="Courier New"/>
                <a:cs typeface="Courier New"/>
                <a:sym typeface="Courier New"/>
              </a:rPr>
              <a:t>erreur</a:t>
            </a:r>
            <a:r>
              <a:rPr lang="en" sz="1000">
                <a:solidFill>
                  <a:srgbClr val="D4D4D4"/>
                </a:solidFill>
                <a:latin typeface="Courier New"/>
                <a:ea typeface="Courier New"/>
                <a:cs typeface="Courier New"/>
                <a:sym typeface="Courier New"/>
              </a:rPr>
              <a:t>=</a:t>
            </a:r>
            <a:r>
              <a:rPr lang="en" sz="1000">
                <a:solidFill>
                  <a:srgbClr val="B5CEA8"/>
                </a:solidFill>
                <a:latin typeface="Courier New"/>
                <a:ea typeface="Courier New"/>
                <a:cs typeface="Courier New"/>
                <a:sym typeface="Courier New"/>
              </a:rPr>
              <a:t>1</a:t>
            </a:r>
            <a:r>
              <a:rPr lang="en" sz="1000">
                <a:solidFill>
                  <a:srgbClr val="D4D4D4"/>
                </a:solidFill>
                <a:latin typeface="Courier New"/>
                <a:ea typeface="Courier New"/>
                <a:cs typeface="Courier New"/>
                <a:sym typeface="Courier New"/>
              </a:rPr>
              <a:t>;</a:t>
            </a:r>
            <a:endParaRPr sz="1000">
              <a:solidFill>
                <a:srgbClr val="D4D4D4"/>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00">
                <a:solidFill>
                  <a:srgbClr val="D4D4D4"/>
                </a:solidFill>
                <a:latin typeface="Courier New"/>
                <a:ea typeface="Courier New"/>
                <a:cs typeface="Courier New"/>
                <a:sym typeface="Courier New"/>
              </a:rPr>
              <a:t>                    </a:t>
            </a:r>
            <a:r>
              <a:rPr lang="en" sz="1000">
                <a:solidFill>
                  <a:srgbClr val="DCDCAA"/>
                </a:solidFill>
                <a:latin typeface="Courier New"/>
                <a:ea typeface="Courier New"/>
                <a:cs typeface="Courier New"/>
                <a:sym typeface="Courier New"/>
              </a:rPr>
              <a:t>temp=tableau</a:t>
            </a:r>
            <a:r>
              <a:rPr lang="en" sz="1000">
                <a:solidFill>
                  <a:srgbClr val="D4D4D4"/>
                </a:solidFill>
                <a:latin typeface="Courier New"/>
                <a:ea typeface="Courier New"/>
                <a:cs typeface="Courier New"/>
                <a:sym typeface="Courier New"/>
              </a:rPr>
              <a:t>[i];</a:t>
            </a:r>
            <a:endParaRPr sz="1000">
              <a:solidFill>
                <a:srgbClr val="D4D4D4"/>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00">
                <a:solidFill>
                  <a:srgbClr val="D4D4D4"/>
                </a:solidFill>
                <a:latin typeface="Courier New"/>
                <a:ea typeface="Courier New"/>
                <a:cs typeface="Courier New"/>
                <a:sym typeface="Courier New"/>
              </a:rPr>
              <a:t>                    </a:t>
            </a:r>
            <a:r>
              <a:rPr lang="en" sz="1000">
                <a:solidFill>
                  <a:srgbClr val="DCDCAA"/>
                </a:solidFill>
                <a:latin typeface="Courier New"/>
                <a:ea typeface="Courier New"/>
                <a:cs typeface="Courier New"/>
                <a:sym typeface="Courier New"/>
              </a:rPr>
              <a:t>tableau</a:t>
            </a:r>
            <a:r>
              <a:rPr lang="en" sz="1000">
                <a:solidFill>
                  <a:srgbClr val="D4D4D4"/>
                </a:solidFill>
                <a:latin typeface="Courier New"/>
                <a:ea typeface="Courier New"/>
                <a:cs typeface="Courier New"/>
                <a:sym typeface="Courier New"/>
              </a:rPr>
              <a:t>[i]=</a:t>
            </a:r>
            <a:r>
              <a:rPr lang="en" sz="1000">
                <a:solidFill>
                  <a:srgbClr val="DCDCAA"/>
                </a:solidFill>
                <a:latin typeface="Courier New"/>
                <a:ea typeface="Courier New"/>
                <a:cs typeface="Courier New"/>
                <a:sym typeface="Courier New"/>
              </a:rPr>
              <a:t>tableau</a:t>
            </a:r>
            <a:r>
              <a:rPr lang="en" sz="1000">
                <a:solidFill>
                  <a:srgbClr val="D4D4D4"/>
                </a:solidFill>
                <a:latin typeface="Courier New"/>
                <a:ea typeface="Courier New"/>
                <a:cs typeface="Courier New"/>
                <a:sym typeface="Courier New"/>
              </a:rPr>
              <a:t>[i+</a:t>
            </a:r>
            <a:r>
              <a:rPr lang="en" sz="1000">
                <a:solidFill>
                  <a:srgbClr val="B5CEA8"/>
                </a:solidFill>
                <a:latin typeface="Courier New"/>
                <a:ea typeface="Courier New"/>
                <a:cs typeface="Courier New"/>
                <a:sym typeface="Courier New"/>
              </a:rPr>
              <a:t>1</a:t>
            </a:r>
            <a:r>
              <a:rPr lang="en" sz="1000">
                <a:solidFill>
                  <a:srgbClr val="D4D4D4"/>
                </a:solidFill>
                <a:latin typeface="Courier New"/>
                <a:ea typeface="Courier New"/>
                <a:cs typeface="Courier New"/>
                <a:sym typeface="Courier New"/>
              </a:rPr>
              <a:t>];</a:t>
            </a:r>
            <a:endParaRPr sz="1000">
              <a:solidFill>
                <a:srgbClr val="D4D4D4"/>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00">
                <a:solidFill>
                  <a:srgbClr val="D4D4D4"/>
                </a:solidFill>
                <a:latin typeface="Courier New"/>
                <a:ea typeface="Courier New"/>
                <a:cs typeface="Courier New"/>
                <a:sym typeface="Courier New"/>
              </a:rPr>
              <a:t>                    </a:t>
            </a:r>
            <a:r>
              <a:rPr lang="en" sz="1000">
                <a:solidFill>
                  <a:srgbClr val="DCDCAA"/>
                </a:solidFill>
                <a:latin typeface="Courier New"/>
                <a:ea typeface="Courier New"/>
                <a:cs typeface="Courier New"/>
                <a:sym typeface="Courier New"/>
              </a:rPr>
              <a:t>tableau</a:t>
            </a:r>
            <a:r>
              <a:rPr lang="en" sz="1000">
                <a:solidFill>
                  <a:srgbClr val="D4D4D4"/>
                </a:solidFill>
                <a:latin typeface="Courier New"/>
                <a:ea typeface="Courier New"/>
                <a:cs typeface="Courier New"/>
                <a:sym typeface="Courier New"/>
              </a:rPr>
              <a:t>[i+1]=temp;</a:t>
            </a:r>
            <a:endParaRPr sz="1000">
              <a:solidFill>
                <a:srgbClr val="D4D4D4"/>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00">
                <a:solidFill>
                  <a:srgbClr val="D4D4D4"/>
                </a:solidFill>
                <a:latin typeface="Courier New"/>
                <a:ea typeface="Courier New"/>
                <a:cs typeface="Courier New"/>
                <a:sym typeface="Courier New"/>
              </a:rPr>
              <a:t>                    </a:t>
            </a:r>
            <a:r>
              <a:rPr lang="en" sz="1000">
                <a:solidFill>
                  <a:srgbClr val="DCDCAA"/>
                </a:solidFill>
                <a:latin typeface="Courier New"/>
                <a:ea typeface="Courier New"/>
                <a:cs typeface="Courier New"/>
                <a:sym typeface="Courier New"/>
              </a:rPr>
              <a:t>afficheNouveauTableau</a:t>
            </a:r>
            <a:r>
              <a:rPr lang="en" sz="1000">
                <a:solidFill>
                  <a:srgbClr val="D4D4D4"/>
                </a:solidFill>
                <a:latin typeface="Courier New"/>
                <a:ea typeface="Courier New"/>
                <a:cs typeface="Courier New"/>
                <a:sym typeface="Courier New"/>
              </a:rPr>
              <a:t>(tableau,</a:t>
            </a:r>
            <a:r>
              <a:rPr lang="en" sz="1000">
                <a:solidFill>
                  <a:srgbClr val="B5CEA8"/>
                </a:solidFill>
                <a:latin typeface="Courier New"/>
                <a:ea typeface="Courier New"/>
                <a:cs typeface="Courier New"/>
                <a:sym typeface="Courier New"/>
              </a:rPr>
              <a:t>6</a:t>
            </a:r>
            <a:r>
              <a:rPr lang="en" sz="1000">
                <a:solidFill>
                  <a:srgbClr val="D4D4D4"/>
                </a:solidFill>
                <a:latin typeface="Courier New"/>
                <a:ea typeface="Courier New"/>
                <a:cs typeface="Courier New"/>
                <a:sym typeface="Courier New"/>
              </a:rPr>
              <a:t>);</a:t>
            </a:r>
            <a:endParaRPr sz="1000">
              <a:solidFill>
                <a:srgbClr val="D4D4D4"/>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00">
                <a:solidFill>
                  <a:srgbClr val="D4D4D4"/>
                </a:solidFill>
                <a:latin typeface="Courier New"/>
                <a:ea typeface="Courier New"/>
                <a:cs typeface="Courier New"/>
                <a:sym typeface="Courier New"/>
              </a:rPr>
              <a:t> </a:t>
            </a:r>
            <a:endParaRPr sz="1000">
              <a:solidFill>
                <a:srgbClr val="D4D4D4"/>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00">
                <a:solidFill>
                  <a:srgbClr val="D4D4D4"/>
                </a:solidFill>
                <a:latin typeface="Courier New"/>
                <a:ea typeface="Courier New"/>
                <a:cs typeface="Courier New"/>
                <a:sym typeface="Courier New"/>
              </a:rPr>
              <a:t>                }</a:t>
            </a:r>
            <a:endParaRPr sz="1000">
              <a:solidFill>
                <a:srgbClr val="D4D4D4"/>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00">
                <a:solidFill>
                  <a:srgbClr val="D4D4D4"/>
                </a:solidFill>
                <a:latin typeface="Courier New"/>
                <a:ea typeface="Courier New"/>
                <a:cs typeface="Courier New"/>
                <a:sym typeface="Courier New"/>
              </a:rPr>
              <a:t>            }</a:t>
            </a:r>
            <a:endParaRPr sz="1000">
              <a:solidFill>
                <a:srgbClr val="D4D4D4"/>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00">
                <a:solidFill>
                  <a:srgbClr val="D4D4D4"/>
                </a:solidFill>
                <a:latin typeface="Courier New"/>
                <a:ea typeface="Courier New"/>
                <a:cs typeface="Courier New"/>
                <a:sym typeface="Courier New"/>
              </a:rPr>
              <a:t>        }</a:t>
            </a:r>
            <a:endParaRPr sz="1000">
              <a:solidFill>
                <a:srgbClr val="D4D4D4"/>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00">
                <a:solidFill>
                  <a:srgbClr val="D4D4D4"/>
                </a:solidFill>
                <a:latin typeface="Courier New"/>
                <a:ea typeface="Courier New"/>
                <a:cs typeface="Courier New"/>
                <a:sym typeface="Courier New"/>
              </a:rPr>
              <a:t>    </a:t>
            </a:r>
            <a:r>
              <a:rPr lang="en" sz="1000">
                <a:solidFill>
                  <a:srgbClr val="569CD6"/>
                </a:solidFill>
                <a:latin typeface="Courier New"/>
                <a:ea typeface="Courier New"/>
                <a:cs typeface="Courier New"/>
                <a:sym typeface="Courier New"/>
              </a:rPr>
              <a:t>while</a:t>
            </a:r>
            <a:r>
              <a:rPr lang="en" sz="1000">
                <a:solidFill>
                  <a:srgbClr val="D4D4D4"/>
                </a:solidFill>
                <a:latin typeface="Courier New"/>
                <a:ea typeface="Courier New"/>
                <a:cs typeface="Courier New"/>
                <a:sym typeface="Courier New"/>
              </a:rPr>
              <a:t> (erreur!=</a:t>
            </a:r>
            <a:r>
              <a:rPr lang="en" sz="1000">
                <a:solidFill>
                  <a:srgbClr val="B5CEA8"/>
                </a:solidFill>
                <a:latin typeface="Courier New"/>
                <a:ea typeface="Courier New"/>
                <a:cs typeface="Courier New"/>
                <a:sym typeface="Courier New"/>
              </a:rPr>
              <a:t>0</a:t>
            </a:r>
            <a:r>
              <a:rPr lang="en" sz="1000">
                <a:solidFill>
                  <a:srgbClr val="D4D4D4"/>
                </a:solidFill>
                <a:latin typeface="Courier New"/>
                <a:ea typeface="Courier New"/>
                <a:cs typeface="Courier New"/>
                <a:sym typeface="Courier New"/>
              </a:rPr>
              <a:t>);</a:t>
            </a:r>
            <a:endParaRPr sz="1000">
              <a:solidFill>
                <a:srgbClr val="D4D4D4"/>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00">
                <a:solidFill>
                  <a:srgbClr val="D4D4D4"/>
                </a:solidFill>
                <a:latin typeface="Courier New"/>
                <a:ea typeface="Courier New"/>
                <a:cs typeface="Courier New"/>
                <a:sym typeface="Courier New"/>
              </a:rPr>
              <a:t>}</a:t>
            </a:r>
            <a:endParaRPr sz="1000">
              <a:solidFill>
                <a:srgbClr val="D4D4D4"/>
              </a:solidFill>
              <a:latin typeface="Courier New"/>
              <a:ea typeface="Courier New"/>
              <a:cs typeface="Courier New"/>
              <a:sym typeface="Courier New"/>
            </a:endParaRPr>
          </a:p>
          <a:p>
            <a:pPr marL="0" lvl="0" indent="0" algn="l" rtl="0">
              <a:lnSpc>
                <a:spcPct val="142857"/>
              </a:lnSpc>
              <a:spcBef>
                <a:spcPts val="0"/>
              </a:spcBef>
              <a:spcAft>
                <a:spcPts val="0"/>
              </a:spcAft>
              <a:buNone/>
            </a:pPr>
            <a:endParaRPr sz="1000">
              <a:solidFill>
                <a:srgbClr val="D4D4D4"/>
              </a:solidFill>
              <a:latin typeface="Courier New"/>
              <a:ea typeface="Courier New"/>
              <a:cs typeface="Courier New"/>
              <a:sym typeface="Courier New"/>
            </a:endParaRPr>
          </a:p>
          <a:p>
            <a:pPr marL="0" lvl="0" indent="0" algn="l" rtl="0">
              <a:spcBef>
                <a:spcPts val="0"/>
              </a:spcBef>
              <a:spcAft>
                <a:spcPts val="0"/>
              </a:spcAft>
              <a:buNone/>
            </a:pPr>
            <a:endParaRPr sz="1000">
              <a:latin typeface="Courier New"/>
              <a:ea typeface="Courier New"/>
              <a:cs typeface="Courier New"/>
              <a:sym typeface="Courier New"/>
            </a:endParaRPr>
          </a:p>
        </p:txBody>
      </p:sp>
      <p:sp>
        <p:nvSpPr>
          <p:cNvPr id="502" name="Google Shape;502;p43"/>
          <p:cNvSpPr txBox="1"/>
          <p:nvPr/>
        </p:nvSpPr>
        <p:spPr>
          <a:xfrm>
            <a:off x="350375" y="532575"/>
            <a:ext cx="2144400" cy="7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FFFFF"/>
                </a:solidFill>
                <a:latin typeface="Hind"/>
                <a:ea typeface="Hind"/>
                <a:cs typeface="Hind"/>
                <a:sym typeface="Hind"/>
              </a:rPr>
              <a:t>Suite</a:t>
            </a:r>
            <a:endParaRPr sz="2400">
              <a:solidFill>
                <a:srgbClr val="FFFFFF"/>
              </a:solidFill>
              <a:latin typeface="Hind"/>
              <a:ea typeface="Hind"/>
              <a:cs typeface="Hind"/>
              <a:sym typeface="Hin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7"/>
          <p:cNvSpPr txBox="1">
            <a:spLocks noGrp="1"/>
          </p:cNvSpPr>
          <p:nvPr>
            <p:ph type="title"/>
          </p:nvPr>
        </p:nvSpPr>
        <p:spPr>
          <a:xfrm>
            <a:off x="1247134" y="247059"/>
            <a:ext cx="5972100" cy="63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Sommaire</a:t>
            </a:r>
            <a:endParaRPr/>
          </a:p>
        </p:txBody>
      </p:sp>
      <p:sp>
        <p:nvSpPr>
          <p:cNvPr id="216" name="Google Shape;216;p17"/>
          <p:cNvSpPr txBox="1">
            <a:spLocks noGrp="1"/>
          </p:cNvSpPr>
          <p:nvPr>
            <p:ph type="body" idx="1"/>
          </p:nvPr>
        </p:nvSpPr>
        <p:spPr>
          <a:xfrm>
            <a:off x="1036450" y="828075"/>
            <a:ext cx="5936700" cy="4021500"/>
          </a:xfrm>
          <a:prstGeom prst="rect">
            <a:avLst/>
          </a:prstGeom>
        </p:spPr>
        <p:txBody>
          <a:bodyPr spcFirstLastPara="1" wrap="square" lIns="91425" tIns="91425" rIns="91425" bIns="91425" anchor="t" anchorCtr="0">
            <a:noAutofit/>
          </a:bodyPr>
          <a:lstStyle/>
          <a:p>
            <a:pPr marL="457200" lvl="0" indent="-368300" algn="ctr" rtl="0">
              <a:spcBef>
                <a:spcPts val="600"/>
              </a:spcBef>
              <a:spcAft>
                <a:spcPts val="0"/>
              </a:spcAft>
              <a:buSzPts val="2200"/>
              <a:buChar char="›"/>
            </a:pPr>
            <a:r>
              <a:rPr lang="en" sz="2200"/>
              <a:t>Pourquoi ce projet ?</a:t>
            </a:r>
            <a:endParaRPr sz="2200"/>
          </a:p>
          <a:p>
            <a:pPr marL="457200" lvl="0" indent="0" algn="ctr" rtl="0">
              <a:spcBef>
                <a:spcPts val="600"/>
              </a:spcBef>
              <a:spcAft>
                <a:spcPts val="0"/>
              </a:spcAft>
              <a:buNone/>
            </a:pPr>
            <a:endParaRPr sz="2200"/>
          </a:p>
          <a:p>
            <a:pPr marL="457200" lvl="0" indent="-368300" algn="ctr" rtl="0">
              <a:spcBef>
                <a:spcPts val="600"/>
              </a:spcBef>
              <a:spcAft>
                <a:spcPts val="0"/>
              </a:spcAft>
              <a:buSzPts val="2200"/>
              <a:buChar char="›"/>
            </a:pPr>
            <a:r>
              <a:rPr lang="en" sz="2200">
                <a:solidFill>
                  <a:schemeClr val="lt1"/>
                </a:solidFill>
              </a:rPr>
              <a:t>Des produits réparties en structure</a:t>
            </a:r>
            <a:endParaRPr sz="2200">
              <a:solidFill>
                <a:schemeClr val="lt1"/>
              </a:solidFill>
            </a:endParaRPr>
          </a:p>
          <a:p>
            <a:pPr marL="0" lvl="0" indent="0" algn="l" rtl="0">
              <a:spcBef>
                <a:spcPts val="600"/>
              </a:spcBef>
              <a:spcAft>
                <a:spcPts val="0"/>
              </a:spcAft>
              <a:buNone/>
            </a:pPr>
            <a:endParaRPr sz="2200"/>
          </a:p>
          <a:p>
            <a:pPr marL="457200" lvl="0" indent="-368300" algn="ctr" rtl="0">
              <a:spcBef>
                <a:spcPts val="600"/>
              </a:spcBef>
              <a:spcAft>
                <a:spcPts val="0"/>
              </a:spcAft>
              <a:buSzPts val="2200"/>
              <a:buChar char="›"/>
            </a:pPr>
            <a:r>
              <a:rPr lang="en" sz="2200"/>
              <a:t>Des fichiers CSV en base de données</a:t>
            </a:r>
            <a:endParaRPr sz="2200"/>
          </a:p>
          <a:p>
            <a:pPr marL="457200" lvl="0" indent="0" algn="l" rtl="0">
              <a:spcBef>
                <a:spcPts val="600"/>
              </a:spcBef>
              <a:spcAft>
                <a:spcPts val="0"/>
              </a:spcAft>
              <a:buNone/>
            </a:pPr>
            <a:endParaRPr sz="2200"/>
          </a:p>
          <a:p>
            <a:pPr marL="457200" lvl="0" indent="-368300" algn="ctr" rtl="0">
              <a:spcBef>
                <a:spcPts val="600"/>
              </a:spcBef>
              <a:spcAft>
                <a:spcPts val="0"/>
              </a:spcAft>
              <a:buSzPts val="2200"/>
              <a:buChar char="›"/>
            </a:pPr>
            <a:r>
              <a:rPr lang="en" sz="2200">
                <a:solidFill>
                  <a:schemeClr val="lt1"/>
                </a:solidFill>
              </a:rPr>
              <a:t>Saisie du choix de l’utilisateur par le menu</a:t>
            </a:r>
            <a:endParaRPr sz="2200">
              <a:solidFill>
                <a:schemeClr val="lt1"/>
              </a:solidFill>
            </a:endParaRPr>
          </a:p>
          <a:p>
            <a:pPr marL="0" lvl="0" indent="0" algn="l" rtl="0">
              <a:spcBef>
                <a:spcPts val="600"/>
              </a:spcBef>
              <a:spcAft>
                <a:spcPts val="0"/>
              </a:spcAft>
              <a:buNone/>
            </a:pPr>
            <a:endParaRPr sz="2200">
              <a:solidFill>
                <a:schemeClr val="lt1"/>
              </a:solidFill>
            </a:endParaRPr>
          </a:p>
          <a:p>
            <a:pPr marL="457200" lvl="0" indent="-368300" algn="ctr" rtl="0">
              <a:spcBef>
                <a:spcPts val="600"/>
              </a:spcBef>
              <a:spcAft>
                <a:spcPts val="0"/>
              </a:spcAft>
              <a:buSzPts val="2200"/>
              <a:buChar char="›"/>
            </a:pPr>
            <a:r>
              <a:rPr lang="en" sz="2200"/>
              <a:t>Calcul de la note des produits</a:t>
            </a:r>
            <a:endParaRPr sz="2200"/>
          </a:p>
          <a:p>
            <a:pPr marL="0" lvl="0" indent="0" algn="l" rtl="0">
              <a:spcBef>
                <a:spcPts val="600"/>
              </a:spcBef>
              <a:spcAft>
                <a:spcPts val="0"/>
              </a:spcAft>
              <a:buNone/>
            </a:pPr>
            <a:endParaRPr sz="2200"/>
          </a:p>
          <a:p>
            <a:pPr marL="457200" lvl="0" indent="0" algn="l" rtl="0">
              <a:spcBef>
                <a:spcPts val="600"/>
              </a:spcBef>
              <a:spcAft>
                <a:spcPts val="0"/>
              </a:spcAft>
              <a:buNone/>
            </a:pPr>
            <a:endParaRPr sz="2200"/>
          </a:p>
          <a:p>
            <a:pPr marL="0" lvl="0" indent="0" algn="l" rtl="0">
              <a:spcBef>
                <a:spcPts val="600"/>
              </a:spcBef>
              <a:spcAft>
                <a:spcPts val="0"/>
              </a:spcAft>
              <a:buNone/>
            </a:pPr>
            <a:endParaRPr sz="2200"/>
          </a:p>
        </p:txBody>
      </p:sp>
      <p:sp>
        <p:nvSpPr>
          <p:cNvPr id="217" name="Google Shape;217;p17"/>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218" name="Google Shape;218;p17"/>
          <p:cNvGrpSpPr/>
          <p:nvPr/>
        </p:nvGrpSpPr>
        <p:grpSpPr>
          <a:xfrm>
            <a:off x="265482" y="313915"/>
            <a:ext cx="1721201" cy="1154564"/>
            <a:chOff x="1926350" y="995225"/>
            <a:chExt cx="428650" cy="356600"/>
          </a:xfrm>
        </p:grpSpPr>
        <p:sp>
          <p:nvSpPr>
            <p:cNvPr id="219" name="Google Shape;219;p17"/>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7"/>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7"/>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7"/>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44"/>
          <p:cNvSpPr txBox="1">
            <a:spLocks noGrp="1"/>
          </p:cNvSpPr>
          <p:nvPr>
            <p:ph type="ctrTitle" idx="4294967295"/>
          </p:nvPr>
        </p:nvSpPr>
        <p:spPr>
          <a:xfrm>
            <a:off x="2631375" y="317950"/>
            <a:ext cx="43482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t>Conclusion</a:t>
            </a:r>
            <a:endParaRPr sz="6000"/>
          </a:p>
        </p:txBody>
      </p:sp>
      <p:sp>
        <p:nvSpPr>
          <p:cNvPr id="508" name="Google Shape;508;p44"/>
          <p:cNvSpPr txBox="1">
            <a:spLocks noGrp="1"/>
          </p:cNvSpPr>
          <p:nvPr>
            <p:ph type="subTitle" idx="4294967295"/>
          </p:nvPr>
        </p:nvSpPr>
        <p:spPr>
          <a:xfrm>
            <a:off x="1748400" y="1477750"/>
            <a:ext cx="4939200" cy="1451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b="1">
                <a:solidFill>
                  <a:srgbClr val="66FF33"/>
                </a:solidFill>
              </a:rPr>
              <a:t>Problèmes recontrés</a:t>
            </a:r>
            <a:endParaRPr b="1">
              <a:solidFill>
                <a:srgbClr val="66FF33"/>
              </a:solidFill>
            </a:endParaRPr>
          </a:p>
          <a:p>
            <a:pPr marL="457200" lvl="0" indent="-342900" algn="l" rtl="0">
              <a:spcBef>
                <a:spcPts val="600"/>
              </a:spcBef>
              <a:spcAft>
                <a:spcPts val="0"/>
              </a:spcAft>
              <a:buClr>
                <a:srgbClr val="FFFFFF"/>
              </a:buClr>
              <a:buSzPts val="1800"/>
              <a:buChar char="-"/>
            </a:pPr>
            <a:r>
              <a:rPr lang="en" sz="1800">
                <a:solidFill>
                  <a:srgbClr val="FFFFFF"/>
                </a:solidFill>
              </a:rPr>
              <a:t>1er projet d’informatique</a:t>
            </a:r>
            <a:endParaRPr sz="1800">
              <a:solidFill>
                <a:srgbClr val="FFFFFF"/>
              </a:solidFill>
            </a:endParaRPr>
          </a:p>
          <a:p>
            <a:pPr marL="457200" lvl="0" indent="-342900" algn="l" rtl="0">
              <a:spcBef>
                <a:spcPts val="0"/>
              </a:spcBef>
              <a:spcAft>
                <a:spcPts val="0"/>
              </a:spcAft>
              <a:buClr>
                <a:srgbClr val="FFFFFF"/>
              </a:buClr>
              <a:buSzPts val="1800"/>
              <a:buChar char="-"/>
            </a:pPr>
            <a:r>
              <a:rPr lang="en" sz="1800">
                <a:solidFill>
                  <a:srgbClr val="FFFFFF"/>
                </a:solidFill>
              </a:rPr>
              <a:t>Organisation et répartition du travail</a:t>
            </a:r>
            <a:endParaRPr sz="1800">
              <a:solidFill>
                <a:srgbClr val="FFFFFF"/>
              </a:solidFill>
            </a:endParaRPr>
          </a:p>
          <a:p>
            <a:pPr marL="457200" lvl="0" indent="-342900" algn="l" rtl="0">
              <a:spcBef>
                <a:spcPts val="0"/>
              </a:spcBef>
              <a:spcAft>
                <a:spcPts val="0"/>
              </a:spcAft>
              <a:buClr>
                <a:srgbClr val="FFFFFF"/>
              </a:buClr>
              <a:buSzPts val="1800"/>
              <a:buChar char="-"/>
            </a:pPr>
            <a:r>
              <a:rPr lang="en" sz="1800">
                <a:solidFill>
                  <a:srgbClr val="FFFFFF"/>
                </a:solidFill>
              </a:rPr>
              <a:t>Rangement des espaces de travail</a:t>
            </a:r>
            <a:endParaRPr sz="1800">
              <a:solidFill>
                <a:srgbClr val="FFFFFF"/>
              </a:solidFill>
            </a:endParaRPr>
          </a:p>
          <a:p>
            <a:pPr marL="457200" lvl="0" indent="-342900" algn="l" rtl="0">
              <a:spcBef>
                <a:spcPts val="0"/>
              </a:spcBef>
              <a:spcAft>
                <a:spcPts val="0"/>
              </a:spcAft>
              <a:buClr>
                <a:srgbClr val="FFFFFF"/>
              </a:buClr>
              <a:buSzPts val="1800"/>
              <a:buChar char="-"/>
            </a:pPr>
            <a:r>
              <a:rPr lang="en" sz="1800">
                <a:solidFill>
                  <a:srgbClr val="FFFFFF"/>
                </a:solidFill>
              </a:rPr>
              <a:t>Liés les programmes</a:t>
            </a:r>
            <a:endParaRPr sz="1800">
              <a:solidFill>
                <a:srgbClr val="FFFFFF"/>
              </a:solidFill>
            </a:endParaRPr>
          </a:p>
          <a:p>
            <a:pPr marL="457200" lvl="0" indent="-342900" algn="l" rtl="0">
              <a:spcBef>
                <a:spcPts val="0"/>
              </a:spcBef>
              <a:spcAft>
                <a:spcPts val="0"/>
              </a:spcAft>
              <a:buClr>
                <a:srgbClr val="FFFFFF"/>
              </a:buClr>
              <a:buSzPts val="1800"/>
              <a:buChar char="-"/>
            </a:pPr>
            <a:r>
              <a:rPr lang="en" sz="1800">
                <a:solidFill>
                  <a:srgbClr val="FFFFFF"/>
                </a:solidFill>
              </a:rPr>
              <a:t>Utilisation de tableaux au lieux des structures</a:t>
            </a:r>
            <a:endParaRPr b="1">
              <a:solidFill>
                <a:srgbClr val="66FF33"/>
              </a:solidFill>
            </a:endParaRPr>
          </a:p>
          <a:p>
            <a:pPr marL="0" lvl="0" indent="0" algn="l" rtl="0">
              <a:spcBef>
                <a:spcPts val="600"/>
              </a:spcBef>
              <a:spcAft>
                <a:spcPts val="0"/>
              </a:spcAft>
              <a:buClr>
                <a:schemeClr val="dk1"/>
              </a:buClr>
              <a:buSzPts val="1100"/>
              <a:buFont typeface="Arial"/>
              <a:buNone/>
            </a:pPr>
            <a:r>
              <a:rPr lang="en" b="1">
                <a:solidFill>
                  <a:srgbClr val="66FF33"/>
                </a:solidFill>
              </a:rPr>
              <a:t>Objectifs atteints ?</a:t>
            </a:r>
            <a:endParaRPr b="1">
              <a:solidFill>
                <a:srgbClr val="66FF33"/>
              </a:solidFill>
            </a:endParaRPr>
          </a:p>
          <a:p>
            <a:pPr marL="0" lvl="0" indent="0" algn="l" rtl="0">
              <a:spcBef>
                <a:spcPts val="600"/>
              </a:spcBef>
              <a:spcAft>
                <a:spcPts val="0"/>
              </a:spcAft>
              <a:buClr>
                <a:schemeClr val="dk1"/>
              </a:buClr>
              <a:buSzPts val="1100"/>
              <a:buFont typeface="Arial"/>
              <a:buNone/>
            </a:pPr>
            <a:r>
              <a:rPr lang="en" b="1">
                <a:solidFill>
                  <a:srgbClr val="66FF33"/>
                </a:solidFill>
              </a:rPr>
              <a:t>Progression</a:t>
            </a:r>
            <a:endParaRPr b="1">
              <a:solidFill>
                <a:srgbClr val="66FF33"/>
              </a:solidFill>
            </a:endParaRPr>
          </a:p>
        </p:txBody>
      </p:sp>
      <p:sp>
        <p:nvSpPr>
          <p:cNvPr id="509" name="Google Shape;509;p44"/>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45"/>
          <p:cNvSpPr txBox="1">
            <a:spLocks noGrp="1"/>
          </p:cNvSpPr>
          <p:nvPr>
            <p:ph type="title"/>
          </p:nvPr>
        </p:nvSpPr>
        <p:spPr>
          <a:xfrm>
            <a:off x="1067088" y="443000"/>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Répartition du projet</a:t>
            </a:r>
            <a:endParaRPr/>
          </a:p>
        </p:txBody>
      </p:sp>
      <p:sp>
        <p:nvSpPr>
          <p:cNvPr id="515" name="Google Shape;515;p45"/>
          <p:cNvSpPr txBox="1">
            <a:spLocks noGrp="1"/>
          </p:cNvSpPr>
          <p:nvPr>
            <p:ph type="body" idx="1"/>
          </p:nvPr>
        </p:nvSpPr>
        <p:spPr>
          <a:xfrm>
            <a:off x="259300" y="1619250"/>
            <a:ext cx="1959300" cy="3193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Somia</a:t>
            </a:r>
            <a:endParaRPr b="1"/>
          </a:p>
          <a:p>
            <a:pPr marL="0" lvl="0" indent="0" algn="l" rtl="0">
              <a:spcBef>
                <a:spcPts val="600"/>
              </a:spcBef>
              <a:spcAft>
                <a:spcPts val="0"/>
              </a:spcAft>
              <a:buNone/>
            </a:pPr>
            <a:r>
              <a:rPr lang="en" sz="1200"/>
              <a:t>Exploitation des fichiers CSV</a:t>
            </a:r>
            <a:endParaRPr sz="1200"/>
          </a:p>
          <a:p>
            <a:pPr marL="0" lvl="0" indent="0" algn="l" rtl="0">
              <a:spcBef>
                <a:spcPts val="600"/>
              </a:spcBef>
              <a:spcAft>
                <a:spcPts val="0"/>
              </a:spcAft>
              <a:buNone/>
            </a:pPr>
            <a:endParaRPr sz="1200"/>
          </a:p>
        </p:txBody>
      </p:sp>
      <p:sp>
        <p:nvSpPr>
          <p:cNvPr id="516" name="Google Shape;516;p45"/>
          <p:cNvSpPr txBox="1">
            <a:spLocks noGrp="1"/>
          </p:cNvSpPr>
          <p:nvPr>
            <p:ph type="body" idx="2"/>
          </p:nvPr>
        </p:nvSpPr>
        <p:spPr>
          <a:xfrm>
            <a:off x="2088025" y="1619250"/>
            <a:ext cx="1959300" cy="3193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Chloé</a:t>
            </a:r>
            <a:endParaRPr b="1"/>
          </a:p>
          <a:p>
            <a:pPr marL="0" lvl="0" indent="0" algn="l" rtl="0">
              <a:spcBef>
                <a:spcPts val="600"/>
              </a:spcBef>
              <a:spcAft>
                <a:spcPts val="0"/>
              </a:spcAft>
              <a:buNone/>
            </a:pPr>
            <a:r>
              <a:rPr lang="en" sz="1200"/>
              <a:t>Menu</a:t>
            </a:r>
            <a:endParaRPr sz="1200"/>
          </a:p>
          <a:p>
            <a:pPr marL="0" lvl="0" indent="0" algn="l" rtl="0">
              <a:spcBef>
                <a:spcPts val="600"/>
              </a:spcBef>
              <a:spcAft>
                <a:spcPts val="0"/>
              </a:spcAft>
              <a:buNone/>
            </a:pPr>
            <a:r>
              <a:rPr lang="en" sz="1200"/>
              <a:t>Structure choix menu</a:t>
            </a:r>
            <a:endParaRPr sz="1200"/>
          </a:p>
          <a:p>
            <a:pPr marL="0" lvl="0" indent="0" algn="l" rtl="0">
              <a:spcBef>
                <a:spcPts val="600"/>
              </a:spcBef>
              <a:spcAft>
                <a:spcPts val="0"/>
              </a:spcAft>
              <a:buNone/>
            </a:pPr>
            <a:r>
              <a:rPr lang="en" sz="1200"/>
              <a:t>Tableau multidimensionnelle</a:t>
            </a:r>
            <a:endParaRPr sz="1200"/>
          </a:p>
        </p:txBody>
      </p:sp>
      <p:sp>
        <p:nvSpPr>
          <p:cNvPr id="517" name="Google Shape;517;p45"/>
          <p:cNvSpPr txBox="1">
            <a:spLocks noGrp="1"/>
          </p:cNvSpPr>
          <p:nvPr>
            <p:ph type="body" idx="3"/>
          </p:nvPr>
        </p:nvSpPr>
        <p:spPr>
          <a:xfrm>
            <a:off x="3892025" y="1619250"/>
            <a:ext cx="1959300" cy="3193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Matéo</a:t>
            </a:r>
            <a:endParaRPr b="1"/>
          </a:p>
          <a:p>
            <a:pPr marL="0" lvl="0" indent="0" algn="l" rtl="0">
              <a:spcBef>
                <a:spcPts val="600"/>
              </a:spcBef>
              <a:spcAft>
                <a:spcPts val="0"/>
              </a:spcAft>
              <a:buNone/>
            </a:pPr>
            <a:r>
              <a:rPr lang="en" sz="1200"/>
              <a:t>Création des fichiers csv</a:t>
            </a:r>
            <a:endParaRPr sz="1200"/>
          </a:p>
          <a:p>
            <a:pPr marL="0" lvl="0" indent="0" algn="l" rtl="0">
              <a:spcBef>
                <a:spcPts val="600"/>
              </a:spcBef>
              <a:spcAft>
                <a:spcPts val="0"/>
              </a:spcAft>
              <a:buNone/>
            </a:pPr>
            <a:endParaRPr sz="1200"/>
          </a:p>
          <a:p>
            <a:pPr marL="0" lvl="0" indent="0" algn="l" rtl="0">
              <a:spcBef>
                <a:spcPts val="600"/>
              </a:spcBef>
              <a:spcAft>
                <a:spcPts val="0"/>
              </a:spcAft>
              <a:buNone/>
            </a:pPr>
            <a:r>
              <a:rPr lang="en" sz="1200"/>
              <a:t>Fonction ordonné</a:t>
            </a:r>
            <a:endParaRPr sz="1200"/>
          </a:p>
          <a:p>
            <a:pPr marL="0" lvl="0" indent="0" algn="l" rtl="0">
              <a:spcBef>
                <a:spcPts val="600"/>
              </a:spcBef>
              <a:spcAft>
                <a:spcPts val="0"/>
              </a:spcAft>
              <a:buNone/>
            </a:pPr>
            <a:endParaRPr sz="1200"/>
          </a:p>
        </p:txBody>
      </p:sp>
      <p:sp>
        <p:nvSpPr>
          <p:cNvPr id="518" name="Google Shape;518;p45"/>
          <p:cNvSpPr txBox="1">
            <a:spLocks noGrp="1"/>
          </p:cNvSpPr>
          <p:nvPr>
            <p:ph type="body" idx="3"/>
          </p:nvPr>
        </p:nvSpPr>
        <p:spPr>
          <a:xfrm>
            <a:off x="5712100" y="1619250"/>
            <a:ext cx="1959300" cy="3193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Leila</a:t>
            </a:r>
            <a:endParaRPr b="1"/>
          </a:p>
          <a:p>
            <a:pPr marL="0" lvl="0" indent="0" algn="l" rtl="0">
              <a:spcBef>
                <a:spcPts val="600"/>
              </a:spcBef>
              <a:spcAft>
                <a:spcPts val="0"/>
              </a:spcAft>
              <a:buNone/>
            </a:pPr>
            <a:r>
              <a:rPr lang="en" sz="1200"/>
              <a:t>Système de notation</a:t>
            </a:r>
            <a:endParaRPr sz="1200"/>
          </a:p>
          <a:p>
            <a:pPr marL="0" lvl="0" indent="0" algn="l" rtl="0">
              <a:spcBef>
                <a:spcPts val="600"/>
              </a:spcBef>
              <a:spcAft>
                <a:spcPts val="0"/>
              </a:spcAft>
              <a:buNone/>
            </a:pPr>
            <a:endParaRPr sz="1200"/>
          </a:p>
        </p:txBody>
      </p:sp>
      <p:sp>
        <p:nvSpPr>
          <p:cNvPr id="519" name="Google Shape;519;p45"/>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
        <p:nvSpPr>
          <p:cNvPr id="520" name="Google Shape;520;p45"/>
          <p:cNvSpPr txBox="1"/>
          <p:nvPr/>
        </p:nvSpPr>
        <p:spPr>
          <a:xfrm>
            <a:off x="1665975" y="4059800"/>
            <a:ext cx="5838900" cy="8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Hind"/>
              <a:ea typeface="Hind"/>
              <a:cs typeface="Hind"/>
              <a:sym typeface="Hind"/>
            </a:endParaRPr>
          </a:p>
        </p:txBody>
      </p:sp>
      <p:sp>
        <p:nvSpPr>
          <p:cNvPr id="521" name="Google Shape;521;p45"/>
          <p:cNvSpPr txBox="1"/>
          <p:nvPr/>
        </p:nvSpPr>
        <p:spPr>
          <a:xfrm>
            <a:off x="1191600" y="3655400"/>
            <a:ext cx="6760800" cy="129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Hind"/>
                <a:ea typeface="Hind"/>
                <a:cs typeface="Hind"/>
                <a:sym typeface="Hind"/>
              </a:rPr>
              <a:t>Pour écrire les programmes nous avons utilser les exemples de programmes du cour de Monsieur eric Bacahard ainsi que des programmes des projets des années précédente tel que “learn IT”</a:t>
            </a:r>
            <a:endParaRPr sz="1800">
              <a:solidFill>
                <a:srgbClr val="FFFFFF"/>
              </a:solidFill>
              <a:latin typeface="Hind"/>
              <a:ea typeface="Hind"/>
              <a:cs typeface="Hind"/>
              <a:sym typeface="Hin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grpSp>
        <p:nvGrpSpPr>
          <p:cNvPr id="526" name="Google Shape;526;p46"/>
          <p:cNvGrpSpPr/>
          <p:nvPr/>
        </p:nvGrpSpPr>
        <p:grpSpPr>
          <a:xfrm>
            <a:off x="1063545" y="422362"/>
            <a:ext cx="302266" cy="382273"/>
            <a:chOff x="584925" y="238125"/>
            <a:chExt cx="415200" cy="525100"/>
          </a:xfrm>
        </p:grpSpPr>
        <p:sp>
          <p:nvSpPr>
            <p:cNvPr id="527" name="Google Shape;527;p46"/>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6"/>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6"/>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6"/>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6"/>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6"/>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46"/>
          <p:cNvGrpSpPr/>
          <p:nvPr/>
        </p:nvGrpSpPr>
        <p:grpSpPr>
          <a:xfrm>
            <a:off x="1543589" y="477908"/>
            <a:ext cx="323614" cy="269396"/>
            <a:chOff x="1244325" y="314425"/>
            <a:chExt cx="444525" cy="370050"/>
          </a:xfrm>
        </p:grpSpPr>
        <p:sp>
          <p:nvSpPr>
            <p:cNvPr id="534" name="Google Shape;534;p46"/>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6"/>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46"/>
          <p:cNvGrpSpPr/>
          <p:nvPr/>
        </p:nvGrpSpPr>
        <p:grpSpPr>
          <a:xfrm>
            <a:off x="2041431" y="476580"/>
            <a:ext cx="309400" cy="272054"/>
            <a:chOff x="1928175" y="312600"/>
            <a:chExt cx="425000" cy="373700"/>
          </a:xfrm>
        </p:grpSpPr>
        <p:sp>
          <p:nvSpPr>
            <p:cNvPr id="537" name="Google Shape;537;p46"/>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6"/>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9" name="Google Shape;539;p46"/>
          <p:cNvSpPr/>
          <p:nvPr/>
        </p:nvSpPr>
        <p:spPr>
          <a:xfrm>
            <a:off x="2560122" y="466801"/>
            <a:ext cx="253380" cy="29160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6"/>
          <p:cNvSpPr/>
          <p:nvPr/>
        </p:nvSpPr>
        <p:spPr>
          <a:xfrm>
            <a:off x="3068163" y="467693"/>
            <a:ext cx="218728" cy="289817"/>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 name="Google Shape;541;p46"/>
          <p:cNvGrpSpPr/>
          <p:nvPr/>
        </p:nvGrpSpPr>
        <p:grpSpPr>
          <a:xfrm>
            <a:off x="3490497" y="462365"/>
            <a:ext cx="355628" cy="300500"/>
            <a:chOff x="3918650" y="293075"/>
            <a:chExt cx="488500" cy="412775"/>
          </a:xfrm>
        </p:grpSpPr>
        <p:sp>
          <p:nvSpPr>
            <p:cNvPr id="542" name="Google Shape;542;p46"/>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6"/>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6"/>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 name="Google Shape;545;p46"/>
          <p:cNvGrpSpPr/>
          <p:nvPr/>
        </p:nvGrpSpPr>
        <p:grpSpPr>
          <a:xfrm>
            <a:off x="4012783" y="439688"/>
            <a:ext cx="292510" cy="345836"/>
            <a:chOff x="4636075" y="261925"/>
            <a:chExt cx="401800" cy="475050"/>
          </a:xfrm>
        </p:grpSpPr>
        <p:sp>
          <p:nvSpPr>
            <p:cNvPr id="546" name="Google Shape;546;p46"/>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6"/>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6"/>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6"/>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0" name="Google Shape;550;p46"/>
          <p:cNvSpPr/>
          <p:nvPr/>
        </p:nvSpPr>
        <p:spPr>
          <a:xfrm>
            <a:off x="4482088" y="466346"/>
            <a:ext cx="335171" cy="292510"/>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1" name="Google Shape;551;p46"/>
          <p:cNvGrpSpPr/>
          <p:nvPr/>
        </p:nvGrpSpPr>
        <p:grpSpPr>
          <a:xfrm>
            <a:off x="4993799" y="468590"/>
            <a:ext cx="293384" cy="287596"/>
            <a:chOff x="5983625" y="301625"/>
            <a:chExt cx="403000" cy="395050"/>
          </a:xfrm>
        </p:grpSpPr>
        <p:sp>
          <p:nvSpPr>
            <p:cNvPr id="552" name="Google Shape;552;p46"/>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6"/>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6"/>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6"/>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6"/>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6"/>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6"/>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6"/>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6"/>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6"/>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6"/>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6"/>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6"/>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6"/>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6"/>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6"/>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6"/>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6"/>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6"/>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6"/>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46"/>
          <p:cNvGrpSpPr/>
          <p:nvPr/>
        </p:nvGrpSpPr>
        <p:grpSpPr>
          <a:xfrm>
            <a:off x="5486746" y="466351"/>
            <a:ext cx="288943" cy="288506"/>
            <a:chOff x="6660750" y="298550"/>
            <a:chExt cx="396900" cy="396300"/>
          </a:xfrm>
        </p:grpSpPr>
        <p:sp>
          <p:nvSpPr>
            <p:cNvPr id="573" name="Google Shape;573;p46"/>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6"/>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5" name="Google Shape;575;p46"/>
          <p:cNvGrpSpPr/>
          <p:nvPr/>
        </p:nvGrpSpPr>
        <p:grpSpPr>
          <a:xfrm>
            <a:off x="1063545" y="920641"/>
            <a:ext cx="302266" cy="365838"/>
            <a:chOff x="584925" y="922575"/>
            <a:chExt cx="415200" cy="502525"/>
          </a:xfrm>
        </p:grpSpPr>
        <p:sp>
          <p:nvSpPr>
            <p:cNvPr id="576" name="Google Shape;576;p46"/>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6"/>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6"/>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46"/>
          <p:cNvGrpSpPr/>
          <p:nvPr/>
        </p:nvGrpSpPr>
        <p:grpSpPr>
          <a:xfrm>
            <a:off x="1545372" y="912197"/>
            <a:ext cx="320065" cy="381399"/>
            <a:chOff x="1246775" y="910975"/>
            <a:chExt cx="439650" cy="523900"/>
          </a:xfrm>
        </p:grpSpPr>
        <p:sp>
          <p:nvSpPr>
            <p:cNvPr id="580" name="Google Shape;580;p46"/>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6"/>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6"/>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46"/>
          <p:cNvGrpSpPr/>
          <p:nvPr/>
        </p:nvGrpSpPr>
        <p:grpSpPr>
          <a:xfrm>
            <a:off x="2040103" y="973530"/>
            <a:ext cx="312057" cy="259605"/>
            <a:chOff x="1926350" y="995225"/>
            <a:chExt cx="428650" cy="356600"/>
          </a:xfrm>
        </p:grpSpPr>
        <p:sp>
          <p:nvSpPr>
            <p:cNvPr id="584" name="Google Shape;584;p46"/>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6"/>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6"/>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6"/>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8" name="Google Shape;588;p46"/>
          <p:cNvSpPr/>
          <p:nvPr/>
        </p:nvSpPr>
        <p:spPr>
          <a:xfrm>
            <a:off x="2534333" y="951729"/>
            <a:ext cx="304959" cy="303176"/>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6"/>
          <p:cNvSpPr/>
          <p:nvPr/>
        </p:nvSpPr>
        <p:spPr>
          <a:xfrm>
            <a:off x="3025503" y="966853"/>
            <a:ext cx="304049" cy="272945"/>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6"/>
          <p:cNvSpPr/>
          <p:nvPr/>
        </p:nvSpPr>
        <p:spPr>
          <a:xfrm>
            <a:off x="3520659" y="969073"/>
            <a:ext cx="295168" cy="268486"/>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6"/>
          <p:cNvSpPr/>
          <p:nvPr/>
        </p:nvSpPr>
        <p:spPr>
          <a:xfrm>
            <a:off x="4021147" y="971730"/>
            <a:ext cx="275621" cy="26317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2" name="Google Shape;592;p46"/>
          <p:cNvGrpSpPr/>
          <p:nvPr/>
        </p:nvGrpSpPr>
        <p:grpSpPr>
          <a:xfrm>
            <a:off x="4497740" y="953984"/>
            <a:ext cx="304049" cy="304486"/>
            <a:chOff x="5302225" y="968375"/>
            <a:chExt cx="417650" cy="418250"/>
          </a:xfrm>
        </p:grpSpPr>
        <p:sp>
          <p:nvSpPr>
            <p:cNvPr id="593" name="Google Shape;593;p46"/>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6"/>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5" name="Google Shape;595;p46"/>
          <p:cNvGrpSpPr/>
          <p:nvPr/>
        </p:nvGrpSpPr>
        <p:grpSpPr>
          <a:xfrm>
            <a:off x="4952012" y="919750"/>
            <a:ext cx="376958" cy="367167"/>
            <a:chOff x="5926225" y="921350"/>
            <a:chExt cx="517800" cy="504350"/>
          </a:xfrm>
        </p:grpSpPr>
        <p:sp>
          <p:nvSpPr>
            <p:cNvPr id="596" name="Google Shape;596;p46"/>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6"/>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46"/>
          <p:cNvGrpSpPr/>
          <p:nvPr/>
        </p:nvGrpSpPr>
        <p:grpSpPr>
          <a:xfrm>
            <a:off x="5455187" y="926866"/>
            <a:ext cx="352061" cy="352953"/>
            <a:chOff x="6617400" y="931125"/>
            <a:chExt cx="483600" cy="484825"/>
          </a:xfrm>
        </p:grpSpPr>
        <p:sp>
          <p:nvSpPr>
            <p:cNvPr id="599" name="Google Shape;599;p46"/>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6"/>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 name="Google Shape;601;p46"/>
          <p:cNvGrpSpPr/>
          <p:nvPr/>
        </p:nvGrpSpPr>
        <p:grpSpPr>
          <a:xfrm>
            <a:off x="1044872" y="1474922"/>
            <a:ext cx="339612" cy="238274"/>
            <a:chOff x="559275" y="1683950"/>
            <a:chExt cx="466500" cy="327300"/>
          </a:xfrm>
        </p:grpSpPr>
        <p:sp>
          <p:nvSpPr>
            <p:cNvPr id="602" name="Google Shape;602;p46"/>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6"/>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 name="Google Shape;604;p46"/>
          <p:cNvGrpSpPr/>
          <p:nvPr/>
        </p:nvGrpSpPr>
        <p:grpSpPr>
          <a:xfrm>
            <a:off x="1535599" y="1427821"/>
            <a:ext cx="339612" cy="332496"/>
            <a:chOff x="1233350" y="1619250"/>
            <a:chExt cx="466500" cy="456725"/>
          </a:xfrm>
        </p:grpSpPr>
        <p:sp>
          <p:nvSpPr>
            <p:cNvPr id="605" name="Google Shape;605;p46"/>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6"/>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6"/>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6"/>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46"/>
          <p:cNvGrpSpPr/>
          <p:nvPr/>
        </p:nvGrpSpPr>
        <p:grpSpPr>
          <a:xfrm>
            <a:off x="2036991" y="1434919"/>
            <a:ext cx="318282" cy="318282"/>
            <a:chOff x="1922075" y="1629000"/>
            <a:chExt cx="437200" cy="437200"/>
          </a:xfrm>
        </p:grpSpPr>
        <p:sp>
          <p:nvSpPr>
            <p:cNvPr id="610" name="Google Shape;610;p46"/>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6"/>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 name="Google Shape;612;p46"/>
          <p:cNvGrpSpPr/>
          <p:nvPr/>
        </p:nvGrpSpPr>
        <p:grpSpPr>
          <a:xfrm>
            <a:off x="2526389" y="1433590"/>
            <a:ext cx="320939" cy="320939"/>
            <a:chOff x="2594325" y="1627175"/>
            <a:chExt cx="440850" cy="440850"/>
          </a:xfrm>
        </p:grpSpPr>
        <p:sp>
          <p:nvSpPr>
            <p:cNvPr id="613" name="Google Shape;613;p46"/>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6"/>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6"/>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6" name="Google Shape;616;p46"/>
          <p:cNvSpPr/>
          <p:nvPr/>
        </p:nvSpPr>
        <p:spPr>
          <a:xfrm>
            <a:off x="3031272" y="1447795"/>
            <a:ext cx="292510" cy="292492"/>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6"/>
          <p:cNvGrpSpPr/>
          <p:nvPr/>
        </p:nvGrpSpPr>
        <p:grpSpPr>
          <a:xfrm>
            <a:off x="3538072" y="1895584"/>
            <a:ext cx="260478" cy="368950"/>
            <a:chOff x="3984000" y="1594200"/>
            <a:chExt cx="357800" cy="506800"/>
          </a:xfrm>
        </p:grpSpPr>
        <p:sp>
          <p:nvSpPr>
            <p:cNvPr id="618" name="Google Shape;618;p46"/>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6"/>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 name="Google Shape;620;p46"/>
          <p:cNvGrpSpPr/>
          <p:nvPr/>
        </p:nvGrpSpPr>
        <p:grpSpPr>
          <a:xfrm>
            <a:off x="3987448" y="1488700"/>
            <a:ext cx="343179" cy="210720"/>
            <a:chOff x="4601275" y="1702875"/>
            <a:chExt cx="471400" cy="289450"/>
          </a:xfrm>
        </p:grpSpPr>
        <p:sp>
          <p:nvSpPr>
            <p:cNvPr id="621" name="Google Shape;621;p46"/>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6"/>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6"/>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6"/>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6"/>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 name="Google Shape;626;p46"/>
          <p:cNvGrpSpPr/>
          <p:nvPr/>
        </p:nvGrpSpPr>
        <p:grpSpPr>
          <a:xfrm>
            <a:off x="4494628" y="1437139"/>
            <a:ext cx="310274" cy="313841"/>
            <a:chOff x="5297950" y="1632050"/>
            <a:chExt cx="426200" cy="431100"/>
          </a:xfrm>
        </p:grpSpPr>
        <p:sp>
          <p:nvSpPr>
            <p:cNvPr id="627" name="Google Shape;627;p46"/>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6"/>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46"/>
          <p:cNvGrpSpPr/>
          <p:nvPr/>
        </p:nvGrpSpPr>
        <p:grpSpPr>
          <a:xfrm>
            <a:off x="4984462" y="1427821"/>
            <a:ext cx="312057" cy="332496"/>
            <a:chOff x="5970800" y="1619250"/>
            <a:chExt cx="428650" cy="456725"/>
          </a:xfrm>
        </p:grpSpPr>
        <p:sp>
          <p:nvSpPr>
            <p:cNvPr id="630" name="Google Shape;630;p46"/>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6"/>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6"/>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6"/>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6"/>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46"/>
          <p:cNvGrpSpPr/>
          <p:nvPr/>
        </p:nvGrpSpPr>
        <p:grpSpPr>
          <a:xfrm>
            <a:off x="5460975" y="1423817"/>
            <a:ext cx="349822" cy="319155"/>
            <a:chOff x="6625350" y="1613750"/>
            <a:chExt cx="480525" cy="438400"/>
          </a:xfrm>
        </p:grpSpPr>
        <p:sp>
          <p:nvSpPr>
            <p:cNvPr id="636" name="Google Shape;636;p46"/>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6"/>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6"/>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6"/>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6"/>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1" name="Google Shape;641;p46"/>
          <p:cNvGrpSpPr/>
          <p:nvPr/>
        </p:nvGrpSpPr>
        <p:grpSpPr>
          <a:xfrm>
            <a:off x="1082655" y="1942990"/>
            <a:ext cx="264046" cy="283611"/>
            <a:chOff x="611175" y="2326900"/>
            <a:chExt cx="362700" cy="389575"/>
          </a:xfrm>
        </p:grpSpPr>
        <p:sp>
          <p:nvSpPr>
            <p:cNvPr id="642" name="Google Shape;642;p46"/>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6"/>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6"/>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6"/>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6" name="Google Shape;646;p46"/>
          <p:cNvSpPr/>
          <p:nvPr/>
        </p:nvSpPr>
        <p:spPr>
          <a:xfrm>
            <a:off x="1566244" y="1945608"/>
            <a:ext cx="278278" cy="278278"/>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6"/>
          <p:cNvSpPr/>
          <p:nvPr/>
        </p:nvSpPr>
        <p:spPr>
          <a:xfrm>
            <a:off x="2056959" y="1945608"/>
            <a:ext cx="278278" cy="278278"/>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6"/>
          <p:cNvSpPr/>
          <p:nvPr/>
        </p:nvSpPr>
        <p:spPr>
          <a:xfrm>
            <a:off x="2547674" y="1945608"/>
            <a:ext cx="278278" cy="278278"/>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9" name="Google Shape;649;p46"/>
          <p:cNvGrpSpPr/>
          <p:nvPr/>
        </p:nvGrpSpPr>
        <p:grpSpPr>
          <a:xfrm>
            <a:off x="3103347" y="1897654"/>
            <a:ext cx="148476" cy="370734"/>
            <a:chOff x="3386850" y="2264625"/>
            <a:chExt cx="203950" cy="509250"/>
          </a:xfrm>
        </p:grpSpPr>
        <p:sp>
          <p:nvSpPr>
            <p:cNvPr id="650" name="Google Shape;650;p46"/>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6"/>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46"/>
          <p:cNvGrpSpPr/>
          <p:nvPr/>
        </p:nvGrpSpPr>
        <p:grpSpPr>
          <a:xfrm>
            <a:off x="4098141" y="1944773"/>
            <a:ext cx="121794" cy="276494"/>
            <a:chOff x="4753325" y="2329350"/>
            <a:chExt cx="167300" cy="379800"/>
          </a:xfrm>
        </p:grpSpPr>
        <p:sp>
          <p:nvSpPr>
            <p:cNvPr id="653" name="Google Shape;653;p46"/>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6"/>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5" name="Google Shape;655;p46"/>
          <p:cNvGrpSpPr/>
          <p:nvPr/>
        </p:nvGrpSpPr>
        <p:grpSpPr>
          <a:xfrm>
            <a:off x="3605175" y="1899419"/>
            <a:ext cx="126272" cy="367185"/>
            <a:chOff x="4076175" y="2267050"/>
            <a:chExt cx="173450" cy="504375"/>
          </a:xfrm>
        </p:grpSpPr>
        <p:sp>
          <p:nvSpPr>
            <p:cNvPr id="656" name="Google Shape;656;p46"/>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6"/>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8" name="Google Shape;658;p46"/>
          <p:cNvSpPr/>
          <p:nvPr/>
        </p:nvSpPr>
        <p:spPr>
          <a:xfrm>
            <a:off x="4510534" y="1938056"/>
            <a:ext cx="278278" cy="293384"/>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9" name="Google Shape;659;p46"/>
          <p:cNvGrpSpPr/>
          <p:nvPr/>
        </p:nvGrpSpPr>
        <p:grpSpPr>
          <a:xfrm>
            <a:off x="4987575" y="1943427"/>
            <a:ext cx="305833" cy="282719"/>
            <a:chOff x="5975075" y="2327500"/>
            <a:chExt cx="420100" cy="388350"/>
          </a:xfrm>
        </p:grpSpPr>
        <p:sp>
          <p:nvSpPr>
            <p:cNvPr id="660" name="Google Shape;660;p4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46"/>
          <p:cNvGrpSpPr/>
          <p:nvPr/>
        </p:nvGrpSpPr>
        <p:grpSpPr>
          <a:xfrm>
            <a:off x="5537415" y="1934982"/>
            <a:ext cx="187606" cy="305833"/>
            <a:chOff x="6730350" y="2315900"/>
            <a:chExt cx="257700" cy="420100"/>
          </a:xfrm>
        </p:grpSpPr>
        <p:sp>
          <p:nvSpPr>
            <p:cNvPr id="663" name="Google Shape;663;p46"/>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6"/>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6"/>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6"/>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6"/>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 name="Google Shape;668;p46"/>
          <p:cNvGrpSpPr/>
          <p:nvPr/>
        </p:nvGrpSpPr>
        <p:grpSpPr>
          <a:xfrm>
            <a:off x="1167103" y="2402158"/>
            <a:ext cx="95150" cy="346728"/>
            <a:chOff x="727175" y="2957625"/>
            <a:chExt cx="130700" cy="476275"/>
          </a:xfrm>
        </p:grpSpPr>
        <p:sp>
          <p:nvSpPr>
            <p:cNvPr id="669" name="Google Shape;669;p46"/>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6"/>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1" name="Google Shape;671;p46"/>
          <p:cNvSpPr/>
          <p:nvPr/>
        </p:nvSpPr>
        <p:spPr>
          <a:xfrm>
            <a:off x="2050298" y="2388332"/>
            <a:ext cx="291600" cy="374283"/>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6"/>
          <p:cNvSpPr/>
          <p:nvPr/>
        </p:nvSpPr>
        <p:spPr>
          <a:xfrm>
            <a:off x="1597365" y="2388332"/>
            <a:ext cx="216034" cy="374283"/>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3" name="Google Shape;673;p46"/>
          <p:cNvGrpSpPr/>
          <p:nvPr/>
        </p:nvGrpSpPr>
        <p:grpSpPr>
          <a:xfrm>
            <a:off x="2997550" y="2461726"/>
            <a:ext cx="360069" cy="227591"/>
            <a:chOff x="3241525" y="3039450"/>
            <a:chExt cx="494600" cy="312625"/>
          </a:xfrm>
        </p:grpSpPr>
        <p:sp>
          <p:nvSpPr>
            <p:cNvPr id="674" name="Google Shape;674;p46"/>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6"/>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6" name="Google Shape;676;p46"/>
          <p:cNvSpPr/>
          <p:nvPr/>
        </p:nvSpPr>
        <p:spPr>
          <a:xfrm>
            <a:off x="4004258" y="2420781"/>
            <a:ext cx="309400" cy="309382"/>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7" name="Google Shape;677;p46"/>
          <p:cNvGrpSpPr/>
          <p:nvPr/>
        </p:nvGrpSpPr>
        <p:grpSpPr>
          <a:xfrm>
            <a:off x="2518381" y="2413260"/>
            <a:ext cx="336955" cy="324506"/>
            <a:chOff x="2583325" y="2972875"/>
            <a:chExt cx="462850" cy="445750"/>
          </a:xfrm>
        </p:grpSpPr>
        <p:sp>
          <p:nvSpPr>
            <p:cNvPr id="678" name="Google Shape;678;p46"/>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6"/>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 name="Google Shape;680;p46"/>
          <p:cNvGrpSpPr/>
          <p:nvPr/>
        </p:nvGrpSpPr>
        <p:grpSpPr>
          <a:xfrm>
            <a:off x="4463506" y="2437720"/>
            <a:ext cx="372518" cy="275603"/>
            <a:chOff x="5255200" y="3006475"/>
            <a:chExt cx="511700" cy="378575"/>
          </a:xfrm>
        </p:grpSpPr>
        <p:sp>
          <p:nvSpPr>
            <p:cNvPr id="681" name="Google Shape;681;p46"/>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6"/>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46"/>
          <p:cNvGrpSpPr/>
          <p:nvPr/>
        </p:nvGrpSpPr>
        <p:grpSpPr>
          <a:xfrm>
            <a:off x="3517615" y="2421723"/>
            <a:ext cx="301392" cy="307598"/>
            <a:chOff x="3955900" y="2984500"/>
            <a:chExt cx="414000" cy="422525"/>
          </a:xfrm>
        </p:grpSpPr>
        <p:sp>
          <p:nvSpPr>
            <p:cNvPr id="684" name="Google Shape;684;p46"/>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6"/>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6"/>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46"/>
          <p:cNvSpPr/>
          <p:nvPr/>
        </p:nvSpPr>
        <p:spPr>
          <a:xfrm>
            <a:off x="1047975" y="2933719"/>
            <a:ext cx="336937" cy="264937"/>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6"/>
          <p:cNvSpPr/>
          <p:nvPr/>
        </p:nvSpPr>
        <p:spPr>
          <a:xfrm>
            <a:off x="5023033" y="2406549"/>
            <a:ext cx="234707" cy="33784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9" name="Google Shape;689;p46"/>
          <p:cNvGrpSpPr/>
          <p:nvPr/>
        </p:nvGrpSpPr>
        <p:grpSpPr>
          <a:xfrm>
            <a:off x="5516084" y="2417264"/>
            <a:ext cx="230266" cy="327181"/>
            <a:chOff x="6701050" y="2978375"/>
            <a:chExt cx="316300" cy="449425"/>
          </a:xfrm>
        </p:grpSpPr>
        <p:sp>
          <p:nvSpPr>
            <p:cNvPr id="690" name="Google Shape;690;p46"/>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6"/>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 name="Google Shape;692;p46"/>
          <p:cNvGrpSpPr/>
          <p:nvPr/>
        </p:nvGrpSpPr>
        <p:grpSpPr>
          <a:xfrm>
            <a:off x="1541368" y="2956002"/>
            <a:ext cx="328073" cy="220493"/>
            <a:chOff x="1241275" y="3718400"/>
            <a:chExt cx="450650" cy="302875"/>
          </a:xfrm>
        </p:grpSpPr>
        <p:sp>
          <p:nvSpPr>
            <p:cNvPr id="693" name="Google Shape;693;p46"/>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6"/>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6"/>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6"/>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7" name="Google Shape;697;p46"/>
          <p:cNvGrpSpPr/>
          <p:nvPr/>
        </p:nvGrpSpPr>
        <p:grpSpPr>
          <a:xfrm>
            <a:off x="2036554" y="2939112"/>
            <a:ext cx="319155" cy="254709"/>
            <a:chOff x="1921475" y="3695200"/>
            <a:chExt cx="438400" cy="349875"/>
          </a:xfrm>
        </p:grpSpPr>
        <p:sp>
          <p:nvSpPr>
            <p:cNvPr id="698" name="Google Shape;698;p46"/>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6"/>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6"/>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 name="Google Shape;701;p46"/>
          <p:cNvGrpSpPr/>
          <p:nvPr/>
        </p:nvGrpSpPr>
        <p:grpSpPr>
          <a:xfrm>
            <a:off x="2530393" y="2935108"/>
            <a:ext cx="312931" cy="262280"/>
            <a:chOff x="2599825" y="3689700"/>
            <a:chExt cx="429850" cy="360275"/>
          </a:xfrm>
        </p:grpSpPr>
        <p:sp>
          <p:nvSpPr>
            <p:cNvPr id="702" name="Google Shape;702;p46"/>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6"/>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4" name="Google Shape;704;p46"/>
          <p:cNvGrpSpPr/>
          <p:nvPr/>
        </p:nvGrpSpPr>
        <p:grpSpPr>
          <a:xfrm>
            <a:off x="3036225" y="2907990"/>
            <a:ext cx="282719" cy="295168"/>
            <a:chOff x="3294650" y="3652450"/>
            <a:chExt cx="388350" cy="405450"/>
          </a:xfrm>
        </p:grpSpPr>
        <p:sp>
          <p:nvSpPr>
            <p:cNvPr id="705" name="Google Shape;705;p46"/>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6"/>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6"/>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46"/>
          <p:cNvGrpSpPr/>
          <p:nvPr/>
        </p:nvGrpSpPr>
        <p:grpSpPr>
          <a:xfrm>
            <a:off x="3503401" y="2945337"/>
            <a:ext cx="329820" cy="241823"/>
            <a:chOff x="3936375" y="3703750"/>
            <a:chExt cx="453050" cy="332175"/>
          </a:xfrm>
        </p:grpSpPr>
        <p:sp>
          <p:nvSpPr>
            <p:cNvPr id="709" name="Google Shape;709;p46"/>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6"/>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6"/>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6"/>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6"/>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 name="Google Shape;714;p46"/>
          <p:cNvGrpSpPr/>
          <p:nvPr/>
        </p:nvGrpSpPr>
        <p:grpSpPr>
          <a:xfrm>
            <a:off x="3994128" y="2945337"/>
            <a:ext cx="329820" cy="241823"/>
            <a:chOff x="4610450" y="3703750"/>
            <a:chExt cx="453050" cy="332175"/>
          </a:xfrm>
        </p:grpSpPr>
        <p:sp>
          <p:nvSpPr>
            <p:cNvPr id="715" name="Google Shape;715;p46"/>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6"/>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7" name="Google Shape;717;p46"/>
          <p:cNvGrpSpPr/>
          <p:nvPr/>
        </p:nvGrpSpPr>
        <p:grpSpPr>
          <a:xfrm>
            <a:off x="4496411" y="2920894"/>
            <a:ext cx="306706" cy="290709"/>
            <a:chOff x="5300400" y="3670175"/>
            <a:chExt cx="421300" cy="399325"/>
          </a:xfrm>
        </p:grpSpPr>
        <p:sp>
          <p:nvSpPr>
            <p:cNvPr id="718" name="Google Shape;718;p46"/>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6"/>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6"/>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6"/>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6"/>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3" name="Google Shape;723;p46"/>
          <p:cNvSpPr/>
          <p:nvPr/>
        </p:nvSpPr>
        <p:spPr>
          <a:xfrm>
            <a:off x="4969690" y="2895499"/>
            <a:ext cx="341396" cy="341377"/>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4" name="Google Shape;724;p46"/>
          <p:cNvGrpSpPr/>
          <p:nvPr/>
        </p:nvGrpSpPr>
        <p:grpSpPr>
          <a:xfrm>
            <a:off x="5482305" y="2917327"/>
            <a:ext cx="297825" cy="297843"/>
            <a:chOff x="6654650" y="3665275"/>
            <a:chExt cx="409100" cy="409125"/>
          </a:xfrm>
        </p:grpSpPr>
        <p:sp>
          <p:nvSpPr>
            <p:cNvPr id="725" name="Google Shape;725;p46"/>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6"/>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46"/>
          <p:cNvGrpSpPr/>
          <p:nvPr/>
        </p:nvGrpSpPr>
        <p:grpSpPr>
          <a:xfrm>
            <a:off x="1053317" y="3395605"/>
            <a:ext cx="322722" cy="322741"/>
            <a:chOff x="570875" y="4322250"/>
            <a:chExt cx="443300" cy="443325"/>
          </a:xfrm>
        </p:grpSpPr>
        <p:sp>
          <p:nvSpPr>
            <p:cNvPr id="728" name="Google Shape;728;p46"/>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6"/>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6"/>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6"/>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2" name="Google Shape;732;p46"/>
          <p:cNvSpPr/>
          <p:nvPr/>
        </p:nvSpPr>
        <p:spPr>
          <a:xfrm>
            <a:off x="1530682" y="3458212"/>
            <a:ext cx="349404" cy="197379"/>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3" name="Google Shape;733;p46"/>
          <p:cNvGrpSpPr/>
          <p:nvPr/>
        </p:nvGrpSpPr>
        <p:grpSpPr>
          <a:xfrm>
            <a:off x="2078778" y="3371617"/>
            <a:ext cx="234707" cy="370716"/>
            <a:chOff x="1979475" y="4289300"/>
            <a:chExt cx="322400" cy="509225"/>
          </a:xfrm>
        </p:grpSpPr>
        <p:sp>
          <p:nvSpPr>
            <p:cNvPr id="734" name="Google Shape;734;p46"/>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6"/>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6"/>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37;p46"/>
          <p:cNvGrpSpPr/>
          <p:nvPr/>
        </p:nvGrpSpPr>
        <p:grpSpPr>
          <a:xfrm>
            <a:off x="2548611" y="3376495"/>
            <a:ext cx="276931" cy="360961"/>
            <a:chOff x="2624850" y="4296000"/>
            <a:chExt cx="380400" cy="495825"/>
          </a:xfrm>
        </p:grpSpPr>
        <p:sp>
          <p:nvSpPr>
            <p:cNvPr id="738" name="Google Shape;738;p46"/>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6"/>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6"/>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1" name="Google Shape;741;p46"/>
          <p:cNvSpPr/>
          <p:nvPr/>
        </p:nvSpPr>
        <p:spPr>
          <a:xfrm>
            <a:off x="3520222" y="3408873"/>
            <a:ext cx="296041" cy="296059"/>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6"/>
          <p:cNvSpPr/>
          <p:nvPr/>
        </p:nvSpPr>
        <p:spPr>
          <a:xfrm>
            <a:off x="3029507" y="3427546"/>
            <a:ext cx="296041" cy="258713"/>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6"/>
          <p:cNvSpPr/>
          <p:nvPr/>
        </p:nvSpPr>
        <p:spPr>
          <a:xfrm>
            <a:off x="4009590" y="3407545"/>
            <a:ext cx="298735" cy="298717"/>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4" name="Google Shape;744;p46"/>
          <p:cNvGrpSpPr/>
          <p:nvPr/>
        </p:nvGrpSpPr>
        <p:grpSpPr>
          <a:xfrm>
            <a:off x="4478630" y="3412057"/>
            <a:ext cx="342269" cy="289835"/>
            <a:chOff x="5275975" y="4344850"/>
            <a:chExt cx="470150" cy="398125"/>
          </a:xfrm>
        </p:grpSpPr>
        <p:sp>
          <p:nvSpPr>
            <p:cNvPr id="745" name="Google Shape;745;p46"/>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6"/>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6"/>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8" name="Google Shape;748;p46"/>
          <p:cNvSpPr/>
          <p:nvPr/>
        </p:nvSpPr>
        <p:spPr>
          <a:xfrm>
            <a:off x="4986579" y="3403104"/>
            <a:ext cx="307616" cy="307598"/>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9" name="Google Shape;749;p46"/>
          <p:cNvGrpSpPr/>
          <p:nvPr/>
        </p:nvGrpSpPr>
        <p:grpSpPr>
          <a:xfrm>
            <a:off x="5473405" y="3388507"/>
            <a:ext cx="315624" cy="336937"/>
            <a:chOff x="6642425" y="4312500"/>
            <a:chExt cx="433550" cy="462825"/>
          </a:xfrm>
        </p:grpSpPr>
        <p:sp>
          <p:nvSpPr>
            <p:cNvPr id="750" name="Google Shape;750;p46"/>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6"/>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6"/>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3" name="Google Shape;753;p46"/>
          <p:cNvSpPr/>
          <p:nvPr/>
        </p:nvSpPr>
        <p:spPr>
          <a:xfrm>
            <a:off x="1011976" y="3928034"/>
            <a:ext cx="405387" cy="239166"/>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4" name="Google Shape;754;p46"/>
          <p:cNvGrpSpPr/>
          <p:nvPr/>
        </p:nvGrpSpPr>
        <p:grpSpPr>
          <a:xfrm>
            <a:off x="1543589" y="3888570"/>
            <a:ext cx="323614" cy="318282"/>
            <a:chOff x="1244325" y="4999400"/>
            <a:chExt cx="444525" cy="437200"/>
          </a:xfrm>
        </p:grpSpPr>
        <p:sp>
          <p:nvSpPr>
            <p:cNvPr id="755" name="Google Shape;755;p46"/>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6"/>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6"/>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6"/>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6"/>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46"/>
          <p:cNvGrpSpPr/>
          <p:nvPr/>
        </p:nvGrpSpPr>
        <p:grpSpPr>
          <a:xfrm>
            <a:off x="2063217" y="3878341"/>
            <a:ext cx="265829" cy="338720"/>
            <a:chOff x="1958100" y="4985350"/>
            <a:chExt cx="365150" cy="465275"/>
          </a:xfrm>
        </p:grpSpPr>
        <p:sp>
          <p:nvSpPr>
            <p:cNvPr id="761" name="Google Shape;761;p46"/>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6"/>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6"/>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4" name="Google Shape;764;p46"/>
          <p:cNvGrpSpPr/>
          <p:nvPr/>
        </p:nvGrpSpPr>
        <p:grpSpPr>
          <a:xfrm>
            <a:off x="2534378" y="3891227"/>
            <a:ext cx="304959" cy="313386"/>
            <a:chOff x="2605300" y="5003050"/>
            <a:chExt cx="418900" cy="430475"/>
          </a:xfrm>
        </p:grpSpPr>
        <p:sp>
          <p:nvSpPr>
            <p:cNvPr id="765" name="Google Shape;765;p46"/>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6"/>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6"/>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 name="Google Shape;768;p46"/>
          <p:cNvGrpSpPr/>
          <p:nvPr/>
        </p:nvGrpSpPr>
        <p:grpSpPr>
          <a:xfrm>
            <a:off x="2995330" y="3897906"/>
            <a:ext cx="364510" cy="299608"/>
            <a:chOff x="3238475" y="5012225"/>
            <a:chExt cx="500700" cy="411550"/>
          </a:xfrm>
        </p:grpSpPr>
        <p:sp>
          <p:nvSpPr>
            <p:cNvPr id="769" name="Google Shape;769;p46"/>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6"/>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6"/>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6"/>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6"/>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46"/>
          <p:cNvGrpSpPr/>
          <p:nvPr/>
        </p:nvGrpSpPr>
        <p:grpSpPr>
          <a:xfrm>
            <a:off x="3959002" y="3865893"/>
            <a:ext cx="400072" cy="363618"/>
            <a:chOff x="4562200" y="4968250"/>
            <a:chExt cx="549550" cy="499475"/>
          </a:xfrm>
        </p:grpSpPr>
        <p:sp>
          <p:nvSpPr>
            <p:cNvPr id="775" name="Google Shape;775;p46"/>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6"/>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6"/>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6"/>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6"/>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0" name="Google Shape;780;p46"/>
          <p:cNvGrpSpPr/>
          <p:nvPr/>
        </p:nvGrpSpPr>
        <p:grpSpPr>
          <a:xfrm>
            <a:off x="3529627" y="3886350"/>
            <a:ext cx="277368" cy="322267"/>
            <a:chOff x="3972400" y="4996350"/>
            <a:chExt cx="381000" cy="442675"/>
          </a:xfrm>
        </p:grpSpPr>
        <p:sp>
          <p:nvSpPr>
            <p:cNvPr id="781" name="Google Shape;781;p46"/>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6"/>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 name="Google Shape;783;p46"/>
          <p:cNvGrpSpPr/>
          <p:nvPr/>
        </p:nvGrpSpPr>
        <p:grpSpPr>
          <a:xfrm>
            <a:off x="4453295" y="3859231"/>
            <a:ext cx="392956" cy="376940"/>
            <a:chOff x="5241175" y="4959100"/>
            <a:chExt cx="539775" cy="517775"/>
          </a:xfrm>
        </p:grpSpPr>
        <p:sp>
          <p:nvSpPr>
            <p:cNvPr id="784" name="Google Shape;784;p4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0" name="Google Shape;790;p46"/>
          <p:cNvSpPr/>
          <p:nvPr/>
        </p:nvSpPr>
        <p:spPr>
          <a:xfrm>
            <a:off x="4967470" y="3952040"/>
            <a:ext cx="345836" cy="191155"/>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1" name="Google Shape;791;p46"/>
          <p:cNvGrpSpPr/>
          <p:nvPr/>
        </p:nvGrpSpPr>
        <p:grpSpPr>
          <a:xfrm>
            <a:off x="5504527" y="3915233"/>
            <a:ext cx="252052" cy="289835"/>
            <a:chOff x="6685175" y="5036025"/>
            <a:chExt cx="346225" cy="398125"/>
          </a:xfrm>
        </p:grpSpPr>
        <p:sp>
          <p:nvSpPr>
            <p:cNvPr id="792" name="Google Shape;792;p46"/>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6"/>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6"/>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6"/>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6"/>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46"/>
          <p:cNvGrpSpPr/>
          <p:nvPr/>
        </p:nvGrpSpPr>
        <p:grpSpPr>
          <a:xfrm>
            <a:off x="6131017" y="2563399"/>
            <a:ext cx="432570" cy="421334"/>
            <a:chOff x="5926225" y="921350"/>
            <a:chExt cx="517800" cy="504350"/>
          </a:xfrm>
        </p:grpSpPr>
        <p:sp>
          <p:nvSpPr>
            <p:cNvPr id="798" name="Google Shape;798;p46"/>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799" name="Google Shape;799;p46"/>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800" name="Google Shape;800;p46"/>
          <p:cNvSpPr/>
          <p:nvPr/>
        </p:nvSpPr>
        <p:spPr>
          <a:xfrm>
            <a:off x="6324938" y="27994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1" name="Google Shape;801;p46"/>
          <p:cNvGrpSpPr/>
          <p:nvPr/>
        </p:nvGrpSpPr>
        <p:grpSpPr>
          <a:xfrm>
            <a:off x="7016005" y="2542779"/>
            <a:ext cx="432570" cy="421334"/>
            <a:chOff x="5926225" y="921350"/>
            <a:chExt cx="517800" cy="504350"/>
          </a:xfrm>
        </p:grpSpPr>
        <p:sp>
          <p:nvSpPr>
            <p:cNvPr id="802" name="Google Shape;802;p46"/>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6"/>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4" name="Google Shape;804;p46"/>
          <p:cNvSpPr/>
          <p:nvPr/>
        </p:nvSpPr>
        <p:spPr>
          <a:xfrm>
            <a:off x="7438526" y="27788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5" name="Google Shape;805;p46"/>
          <p:cNvGrpSpPr/>
          <p:nvPr/>
        </p:nvGrpSpPr>
        <p:grpSpPr>
          <a:xfrm>
            <a:off x="6131285" y="3291821"/>
            <a:ext cx="1075937" cy="1047989"/>
            <a:chOff x="5926225" y="921350"/>
            <a:chExt cx="517800" cy="504350"/>
          </a:xfrm>
        </p:grpSpPr>
        <p:sp>
          <p:nvSpPr>
            <p:cNvPr id="806" name="Google Shape;806;p46"/>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rgbClr val="FF66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6"/>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rgbClr val="FF66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8" name="Google Shape;808;p46"/>
          <p:cNvSpPr/>
          <p:nvPr/>
        </p:nvSpPr>
        <p:spPr>
          <a:xfrm>
            <a:off x="6613598" y="38789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33CC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6"/>
          <p:cNvSpPr txBox="1"/>
          <p:nvPr/>
        </p:nvSpPr>
        <p:spPr>
          <a:xfrm>
            <a:off x="6019975" y="312075"/>
            <a:ext cx="18543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FFFFFF"/>
                </a:solidFill>
                <a:latin typeface="Hind"/>
                <a:ea typeface="Hind"/>
                <a:cs typeface="Hind"/>
                <a:sym typeface="Hind"/>
              </a:rPr>
              <a:t>SlidesCarnival icons are editable shapes</a:t>
            </a:r>
            <a:r>
              <a:rPr lang="en" sz="900">
                <a:solidFill>
                  <a:srgbClr val="FFFFFF"/>
                </a:solidFill>
                <a:latin typeface="Hind"/>
                <a:ea typeface="Hind"/>
                <a:cs typeface="Hind"/>
                <a:sym typeface="Hind"/>
              </a:rPr>
              <a:t>. </a:t>
            </a:r>
            <a:endParaRPr sz="900">
              <a:solidFill>
                <a:srgbClr val="FFFFFF"/>
              </a:solidFill>
              <a:latin typeface="Hind"/>
              <a:ea typeface="Hind"/>
              <a:cs typeface="Hind"/>
              <a:sym typeface="Hind"/>
            </a:endParaRPr>
          </a:p>
          <a:p>
            <a:pPr marL="0" lvl="0" indent="0" algn="l" rtl="0">
              <a:spcBef>
                <a:spcPts val="0"/>
              </a:spcBef>
              <a:spcAft>
                <a:spcPts val="0"/>
              </a:spcAft>
              <a:buClr>
                <a:schemeClr val="dk1"/>
              </a:buClr>
              <a:buSzPts val="1100"/>
              <a:buFont typeface="Arial"/>
              <a:buNone/>
            </a:pPr>
            <a:endParaRPr sz="900">
              <a:solidFill>
                <a:srgbClr val="FFFFFF"/>
              </a:solidFill>
              <a:latin typeface="Hind"/>
              <a:ea typeface="Hind"/>
              <a:cs typeface="Hind"/>
              <a:sym typeface="Hind"/>
            </a:endParaRPr>
          </a:p>
          <a:p>
            <a:pPr marL="0" lvl="0" indent="0" algn="l" rtl="0">
              <a:spcBef>
                <a:spcPts val="0"/>
              </a:spcBef>
              <a:spcAft>
                <a:spcPts val="0"/>
              </a:spcAft>
              <a:buClr>
                <a:schemeClr val="dk1"/>
              </a:buClr>
              <a:buSzPts val="1100"/>
              <a:buFont typeface="Arial"/>
              <a:buNone/>
            </a:pPr>
            <a:r>
              <a:rPr lang="en" sz="900">
                <a:solidFill>
                  <a:srgbClr val="FFFFFF"/>
                </a:solidFill>
                <a:latin typeface="Hind"/>
                <a:ea typeface="Hind"/>
                <a:cs typeface="Hind"/>
                <a:sym typeface="Hind"/>
              </a:rPr>
              <a:t>This means that you can:</a:t>
            </a:r>
            <a:endParaRPr sz="900">
              <a:solidFill>
                <a:srgbClr val="FFFFFF"/>
              </a:solidFill>
              <a:latin typeface="Hind"/>
              <a:ea typeface="Hind"/>
              <a:cs typeface="Hind"/>
              <a:sym typeface="Hind"/>
            </a:endParaRPr>
          </a:p>
          <a:p>
            <a:pPr marL="457200" lvl="0" indent="-285750" algn="l" rtl="0">
              <a:spcBef>
                <a:spcPts val="0"/>
              </a:spcBef>
              <a:spcAft>
                <a:spcPts val="0"/>
              </a:spcAft>
              <a:buClr>
                <a:srgbClr val="FFFFFF"/>
              </a:buClr>
              <a:buSzPts val="900"/>
              <a:buFont typeface="Hind"/>
              <a:buChar char="●"/>
            </a:pPr>
            <a:r>
              <a:rPr lang="en" sz="900">
                <a:solidFill>
                  <a:srgbClr val="FFFFFF"/>
                </a:solidFill>
                <a:latin typeface="Hind"/>
                <a:ea typeface="Hind"/>
                <a:cs typeface="Hind"/>
                <a:sym typeface="Hind"/>
              </a:rPr>
              <a:t>Resize them without losing quality.</a:t>
            </a:r>
            <a:endParaRPr sz="900">
              <a:solidFill>
                <a:srgbClr val="FFFFFF"/>
              </a:solidFill>
              <a:latin typeface="Hind"/>
              <a:ea typeface="Hind"/>
              <a:cs typeface="Hind"/>
              <a:sym typeface="Hind"/>
            </a:endParaRPr>
          </a:p>
          <a:p>
            <a:pPr marL="457200" lvl="0" indent="-285750" algn="l" rtl="0">
              <a:spcBef>
                <a:spcPts val="0"/>
              </a:spcBef>
              <a:spcAft>
                <a:spcPts val="0"/>
              </a:spcAft>
              <a:buClr>
                <a:srgbClr val="FFFFFF"/>
              </a:buClr>
              <a:buSzPts val="900"/>
              <a:buFont typeface="Hind"/>
              <a:buChar char="●"/>
            </a:pPr>
            <a:r>
              <a:rPr lang="en" sz="900">
                <a:solidFill>
                  <a:srgbClr val="FFFFFF"/>
                </a:solidFill>
                <a:latin typeface="Hind"/>
                <a:ea typeface="Hind"/>
                <a:cs typeface="Hind"/>
                <a:sym typeface="Hind"/>
              </a:rPr>
              <a:t>Change fill color and opacity.</a:t>
            </a:r>
            <a:endParaRPr sz="900">
              <a:solidFill>
                <a:srgbClr val="FFFFFF"/>
              </a:solidFill>
              <a:latin typeface="Hind"/>
              <a:ea typeface="Hind"/>
              <a:cs typeface="Hind"/>
              <a:sym typeface="Hind"/>
            </a:endParaRPr>
          </a:p>
          <a:p>
            <a:pPr marL="457200" lvl="0" indent="-285750" algn="l" rtl="0">
              <a:spcBef>
                <a:spcPts val="0"/>
              </a:spcBef>
              <a:spcAft>
                <a:spcPts val="0"/>
              </a:spcAft>
              <a:buClr>
                <a:srgbClr val="FFFFFF"/>
              </a:buClr>
              <a:buSzPts val="900"/>
              <a:buFont typeface="Hind"/>
              <a:buChar char="●"/>
            </a:pPr>
            <a:r>
              <a:rPr lang="en" sz="900">
                <a:solidFill>
                  <a:srgbClr val="FFFFFF"/>
                </a:solidFill>
                <a:latin typeface="Hind"/>
                <a:ea typeface="Hind"/>
                <a:cs typeface="Hind"/>
                <a:sym typeface="Hind"/>
              </a:rPr>
              <a:t>Change line color, width and style.</a:t>
            </a:r>
            <a:endParaRPr sz="900">
              <a:solidFill>
                <a:srgbClr val="FFFFFF"/>
              </a:solidFill>
              <a:latin typeface="Hind"/>
              <a:ea typeface="Hind"/>
              <a:cs typeface="Hind"/>
              <a:sym typeface="Hind"/>
            </a:endParaRPr>
          </a:p>
          <a:p>
            <a:pPr marL="0" lvl="0" indent="0" algn="l" rtl="0">
              <a:spcBef>
                <a:spcPts val="0"/>
              </a:spcBef>
              <a:spcAft>
                <a:spcPts val="0"/>
              </a:spcAft>
              <a:buNone/>
            </a:pPr>
            <a:endParaRPr sz="900">
              <a:solidFill>
                <a:srgbClr val="FFFFFF"/>
              </a:solidFill>
              <a:latin typeface="Hind"/>
              <a:ea typeface="Hind"/>
              <a:cs typeface="Hind"/>
              <a:sym typeface="Hind"/>
            </a:endParaRPr>
          </a:p>
          <a:p>
            <a:pPr marL="0" lvl="0" indent="0" algn="l" rtl="0">
              <a:spcBef>
                <a:spcPts val="0"/>
              </a:spcBef>
              <a:spcAft>
                <a:spcPts val="0"/>
              </a:spcAft>
              <a:buNone/>
            </a:pPr>
            <a:r>
              <a:rPr lang="en" sz="900">
                <a:solidFill>
                  <a:srgbClr val="FFFFFF"/>
                </a:solidFill>
                <a:latin typeface="Hind"/>
                <a:ea typeface="Hind"/>
                <a:cs typeface="Hind"/>
                <a:sym typeface="Hind"/>
              </a:rPr>
              <a:t>Isn’t that nice? :)</a:t>
            </a:r>
            <a:endParaRPr sz="900">
              <a:solidFill>
                <a:srgbClr val="FFFFFF"/>
              </a:solidFill>
              <a:latin typeface="Hind"/>
              <a:ea typeface="Hind"/>
              <a:cs typeface="Hind"/>
              <a:sym typeface="Hind"/>
            </a:endParaRPr>
          </a:p>
          <a:p>
            <a:pPr marL="0" lvl="0" indent="0" algn="l" rtl="0">
              <a:spcBef>
                <a:spcPts val="0"/>
              </a:spcBef>
              <a:spcAft>
                <a:spcPts val="0"/>
              </a:spcAft>
              <a:buNone/>
            </a:pPr>
            <a:endParaRPr sz="900">
              <a:solidFill>
                <a:srgbClr val="FFFFFF"/>
              </a:solidFill>
              <a:latin typeface="Hind"/>
              <a:ea typeface="Hind"/>
              <a:cs typeface="Hind"/>
              <a:sym typeface="Hind"/>
            </a:endParaRPr>
          </a:p>
          <a:p>
            <a:pPr marL="0" lvl="0" indent="0" algn="l" rtl="0">
              <a:spcBef>
                <a:spcPts val="0"/>
              </a:spcBef>
              <a:spcAft>
                <a:spcPts val="0"/>
              </a:spcAft>
              <a:buNone/>
            </a:pPr>
            <a:r>
              <a:rPr lang="en" sz="900">
                <a:solidFill>
                  <a:srgbClr val="FFFFFF"/>
                </a:solidFill>
                <a:latin typeface="Hind"/>
                <a:ea typeface="Hind"/>
                <a:cs typeface="Hind"/>
                <a:sym typeface="Hind"/>
              </a:rPr>
              <a:t>Examples:</a:t>
            </a:r>
            <a:endParaRPr sz="900">
              <a:solidFill>
                <a:srgbClr val="FFFFFF"/>
              </a:solidFill>
              <a:latin typeface="Hind"/>
              <a:ea typeface="Hind"/>
              <a:cs typeface="Hind"/>
              <a:sym typeface="Hind"/>
            </a:endParaRPr>
          </a:p>
          <a:p>
            <a:pPr marL="0" lvl="0" indent="0" algn="l" rtl="0">
              <a:spcBef>
                <a:spcPts val="0"/>
              </a:spcBef>
              <a:spcAft>
                <a:spcPts val="0"/>
              </a:spcAft>
              <a:buClr>
                <a:schemeClr val="dk1"/>
              </a:buClr>
              <a:buSzPts val="1100"/>
              <a:buFont typeface="Arial"/>
              <a:buNone/>
            </a:pPr>
            <a:endParaRPr sz="900">
              <a:solidFill>
                <a:srgbClr val="FFFFFF"/>
              </a:solidFill>
              <a:latin typeface="Hind"/>
              <a:ea typeface="Hind"/>
              <a:cs typeface="Hind"/>
              <a:sym typeface="Hind"/>
            </a:endParaRPr>
          </a:p>
          <a:p>
            <a:pPr marL="0" lvl="0" indent="0" algn="l" rtl="0">
              <a:spcBef>
                <a:spcPts val="0"/>
              </a:spcBef>
              <a:spcAft>
                <a:spcPts val="0"/>
              </a:spcAft>
              <a:buNone/>
            </a:pPr>
            <a:endParaRPr sz="900">
              <a:solidFill>
                <a:srgbClr val="FFFFFF"/>
              </a:solidFill>
              <a:latin typeface="Hind"/>
              <a:ea typeface="Hind"/>
              <a:cs typeface="Hind"/>
              <a:sym typeface="Hind"/>
            </a:endParaRPr>
          </a:p>
        </p:txBody>
      </p:sp>
      <p:sp>
        <p:nvSpPr>
          <p:cNvPr id="810" name="Google Shape;810;p4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8"/>
          <p:cNvSpPr txBox="1">
            <a:spLocks noGrp="1"/>
          </p:cNvSpPr>
          <p:nvPr>
            <p:ph type="ctrTitle" idx="4294967295"/>
          </p:nvPr>
        </p:nvSpPr>
        <p:spPr>
          <a:xfrm>
            <a:off x="1672075" y="2269150"/>
            <a:ext cx="56352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000"/>
              <a:t>Nouveau</a:t>
            </a:r>
            <a:endParaRPr sz="7000"/>
          </a:p>
          <a:p>
            <a:pPr marL="0" lvl="0" indent="0" algn="l" rtl="0">
              <a:spcBef>
                <a:spcPts val="0"/>
              </a:spcBef>
              <a:spcAft>
                <a:spcPts val="0"/>
              </a:spcAft>
              <a:buNone/>
            </a:pPr>
            <a:r>
              <a:rPr lang="en" sz="7000"/>
              <a:t>Concept</a:t>
            </a:r>
            <a:endParaRPr sz="7000"/>
          </a:p>
        </p:txBody>
      </p:sp>
      <p:sp>
        <p:nvSpPr>
          <p:cNvPr id="228" name="Google Shape;228;p18"/>
          <p:cNvSpPr txBox="1">
            <a:spLocks noGrp="1"/>
          </p:cNvSpPr>
          <p:nvPr>
            <p:ph type="subTitle" idx="4294967295"/>
          </p:nvPr>
        </p:nvSpPr>
        <p:spPr>
          <a:xfrm>
            <a:off x="1672075" y="3411551"/>
            <a:ext cx="6336000" cy="484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Aider l’utilisateur à faire son propre</a:t>
            </a:r>
            <a:endParaRPr/>
          </a:p>
          <a:p>
            <a:pPr marL="0" lvl="0" indent="0" algn="l" rtl="0">
              <a:spcBef>
                <a:spcPts val="600"/>
              </a:spcBef>
              <a:spcAft>
                <a:spcPts val="0"/>
              </a:spcAft>
              <a:buNone/>
            </a:pPr>
            <a:r>
              <a:rPr lang="en"/>
              <a:t>choix de produit</a:t>
            </a:r>
            <a:endParaRPr/>
          </a:p>
        </p:txBody>
      </p:sp>
      <p:sp>
        <p:nvSpPr>
          <p:cNvPr id="229" name="Google Shape;229;p18"/>
          <p:cNvSpPr/>
          <p:nvPr/>
        </p:nvSpPr>
        <p:spPr>
          <a:xfrm>
            <a:off x="5066647" y="717180"/>
            <a:ext cx="275621" cy="26317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18"/>
          <p:cNvGrpSpPr/>
          <p:nvPr/>
        </p:nvGrpSpPr>
        <p:grpSpPr>
          <a:xfrm>
            <a:off x="5424462" y="487507"/>
            <a:ext cx="1333298" cy="1333379"/>
            <a:chOff x="6654650" y="3665275"/>
            <a:chExt cx="409100" cy="409125"/>
          </a:xfrm>
        </p:grpSpPr>
        <p:sp>
          <p:nvSpPr>
            <p:cNvPr id="231" name="Google Shape;231;p1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669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669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18"/>
          <p:cNvGrpSpPr/>
          <p:nvPr/>
        </p:nvGrpSpPr>
        <p:grpSpPr>
          <a:xfrm>
            <a:off x="4670018" y="254940"/>
            <a:ext cx="2905466" cy="484200"/>
            <a:chOff x="581250" y="4322250"/>
            <a:chExt cx="2660196" cy="443325"/>
          </a:xfrm>
        </p:grpSpPr>
        <p:sp>
          <p:nvSpPr>
            <p:cNvPr id="234" name="Google Shape;234;p18"/>
            <p:cNvSpPr/>
            <p:nvPr/>
          </p:nvSpPr>
          <p:spPr>
            <a:xfrm>
              <a:off x="2798146"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0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0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0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0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18"/>
          <p:cNvSpPr/>
          <p:nvPr/>
        </p:nvSpPr>
        <p:spPr>
          <a:xfrm rot="1892490">
            <a:off x="6821707" y="1112575"/>
            <a:ext cx="275600" cy="26315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8"/>
          <p:cNvSpPr/>
          <p:nvPr/>
        </p:nvSpPr>
        <p:spPr>
          <a:xfrm rot="-931596">
            <a:off x="6258096" y="1950628"/>
            <a:ext cx="186411" cy="17799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8"/>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241" name="Google Shape;241;p18"/>
          <p:cNvGrpSpPr/>
          <p:nvPr/>
        </p:nvGrpSpPr>
        <p:grpSpPr>
          <a:xfrm>
            <a:off x="534082" y="545944"/>
            <a:ext cx="871773" cy="1396412"/>
            <a:chOff x="6730350" y="2315900"/>
            <a:chExt cx="257700" cy="420100"/>
          </a:xfrm>
        </p:grpSpPr>
        <p:sp>
          <p:nvSpPr>
            <p:cNvPr id="242" name="Google Shape;242;p1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9"/>
          <p:cNvSpPr txBox="1">
            <a:spLocks noGrp="1"/>
          </p:cNvSpPr>
          <p:nvPr>
            <p:ph type="title"/>
          </p:nvPr>
        </p:nvSpPr>
        <p:spPr>
          <a:xfrm>
            <a:off x="967913" y="169225"/>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Un concept pas si nouveau...</a:t>
            </a:r>
            <a:endParaRPr/>
          </a:p>
        </p:txBody>
      </p:sp>
      <p:sp>
        <p:nvSpPr>
          <p:cNvPr id="252" name="Google Shape;252;p19"/>
          <p:cNvSpPr txBox="1">
            <a:spLocks noGrp="1"/>
          </p:cNvSpPr>
          <p:nvPr>
            <p:ph type="body" idx="1"/>
          </p:nvPr>
        </p:nvSpPr>
        <p:spPr>
          <a:xfrm>
            <a:off x="537250" y="5902100"/>
            <a:ext cx="5972100" cy="3265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solidFill>
                  <a:srgbClr val="000000"/>
                </a:solidFill>
              </a:rPr>
              <a:t>Notre projet s’inspire de l’application Yuka.    C’est une application mobile qui scan les produits (aliments et cosmétiques) et qui affiche à l’utilisateur une note ( mauvais - médiocre – bon – excellent). La note se base sur la composition des aliments. L’application propose aussi d’autres fonctionnalités, comme proposer un article presque identique avec une meilleur note… avec une réponse claire. Notre projet a pour but de donner le meilleur produit possible selon les critères du clients.</a:t>
            </a:r>
            <a:endParaRPr>
              <a:solidFill>
                <a:srgbClr val="000000"/>
              </a:solidFill>
            </a:endParaRPr>
          </a:p>
        </p:txBody>
      </p:sp>
      <p:sp>
        <p:nvSpPr>
          <p:cNvPr id="253" name="Google Shape;253;p19"/>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254" name="Google Shape;254;p19"/>
          <p:cNvPicPr preferRelativeResize="0"/>
          <p:nvPr/>
        </p:nvPicPr>
        <p:blipFill>
          <a:blip r:embed="rId3">
            <a:alphaModFix/>
          </a:blip>
          <a:stretch>
            <a:fillRect/>
          </a:stretch>
        </p:blipFill>
        <p:spPr>
          <a:xfrm>
            <a:off x="6340065" y="90697"/>
            <a:ext cx="1606026" cy="1070000"/>
          </a:xfrm>
          <a:prstGeom prst="rect">
            <a:avLst/>
          </a:prstGeom>
          <a:noFill/>
          <a:ln>
            <a:noFill/>
          </a:ln>
        </p:spPr>
      </p:pic>
      <p:pic>
        <p:nvPicPr>
          <p:cNvPr id="255" name="Google Shape;255;p19"/>
          <p:cNvPicPr preferRelativeResize="0"/>
          <p:nvPr/>
        </p:nvPicPr>
        <p:blipFill>
          <a:blip r:embed="rId4">
            <a:alphaModFix/>
          </a:blip>
          <a:stretch>
            <a:fillRect/>
          </a:stretch>
        </p:blipFill>
        <p:spPr>
          <a:xfrm>
            <a:off x="352250" y="1244250"/>
            <a:ext cx="1606025" cy="3344224"/>
          </a:xfrm>
          <a:prstGeom prst="rect">
            <a:avLst/>
          </a:prstGeom>
          <a:noFill/>
          <a:ln>
            <a:noFill/>
          </a:ln>
        </p:spPr>
      </p:pic>
      <p:pic>
        <p:nvPicPr>
          <p:cNvPr id="256" name="Google Shape;256;p19"/>
          <p:cNvPicPr preferRelativeResize="0"/>
          <p:nvPr/>
        </p:nvPicPr>
        <p:blipFill>
          <a:blip r:embed="rId5">
            <a:alphaModFix/>
          </a:blip>
          <a:stretch>
            <a:fillRect/>
          </a:stretch>
        </p:blipFill>
        <p:spPr>
          <a:xfrm>
            <a:off x="2076286" y="1244242"/>
            <a:ext cx="1606026" cy="3344231"/>
          </a:xfrm>
          <a:prstGeom prst="rect">
            <a:avLst/>
          </a:prstGeom>
          <a:noFill/>
          <a:ln>
            <a:noFill/>
          </a:ln>
        </p:spPr>
      </p:pic>
      <p:pic>
        <p:nvPicPr>
          <p:cNvPr id="257" name="Google Shape;257;p19"/>
          <p:cNvPicPr preferRelativeResize="0"/>
          <p:nvPr/>
        </p:nvPicPr>
        <p:blipFill>
          <a:blip r:embed="rId6">
            <a:alphaModFix/>
          </a:blip>
          <a:stretch>
            <a:fillRect/>
          </a:stretch>
        </p:blipFill>
        <p:spPr>
          <a:xfrm>
            <a:off x="3800300" y="1218425"/>
            <a:ext cx="1606025" cy="3344226"/>
          </a:xfrm>
          <a:prstGeom prst="rect">
            <a:avLst/>
          </a:prstGeom>
          <a:noFill/>
          <a:ln>
            <a:noFill/>
          </a:ln>
        </p:spPr>
      </p:pic>
      <p:pic>
        <p:nvPicPr>
          <p:cNvPr id="258" name="Google Shape;258;p19"/>
          <p:cNvPicPr preferRelativeResize="0"/>
          <p:nvPr/>
        </p:nvPicPr>
        <p:blipFill>
          <a:blip r:embed="rId7">
            <a:alphaModFix/>
          </a:blip>
          <a:stretch>
            <a:fillRect/>
          </a:stretch>
        </p:blipFill>
        <p:spPr>
          <a:xfrm>
            <a:off x="5524325" y="1204750"/>
            <a:ext cx="1502914" cy="3344224"/>
          </a:xfrm>
          <a:prstGeom prst="rect">
            <a:avLst/>
          </a:prstGeom>
          <a:noFill/>
          <a:ln>
            <a:noFill/>
          </a:ln>
        </p:spPr>
      </p:pic>
      <p:pic>
        <p:nvPicPr>
          <p:cNvPr id="259" name="Google Shape;259;p19"/>
          <p:cNvPicPr preferRelativeResize="0"/>
          <p:nvPr/>
        </p:nvPicPr>
        <p:blipFill>
          <a:blip r:embed="rId8">
            <a:alphaModFix/>
          </a:blip>
          <a:stretch>
            <a:fillRect/>
          </a:stretch>
        </p:blipFill>
        <p:spPr>
          <a:xfrm>
            <a:off x="7109725" y="1207650"/>
            <a:ext cx="1606025" cy="33442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0"/>
          <p:cNvSpPr txBox="1">
            <a:spLocks noGrp="1"/>
          </p:cNvSpPr>
          <p:nvPr>
            <p:ph type="body" idx="1"/>
          </p:nvPr>
        </p:nvSpPr>
        <p:spPr>
          <a:xfrm>
            <a:off x="1067100" y="1521975"/>
            <a:ext cx="2977800" cy="3436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9900FF"/>
                </a:solidFill>
              </a:rPr>
              <a:t>Base de données </a:t>
            </a:r>
            <a:endParaRPr b="1">
              <a:solidFill>
                <a:srgbClr val="9900FF"/>
              </a:solidFill>
            </a:endParaRPr>
          </a:p>
          <a:p>
            <a:pPr marL="0" lvl="0" indent="0" algn="l" rtl="0">
              <a:spcBef>
                <a:spcPts val="600"/>
              </a:spcBef>
              <a:spcAft>
                <a:spcPts val="0"/>
              </a:spcAft>
              <a:buNone/>
            </a:pPr>
            <a:r>
              <a:rPr lang="en" u="sng"/>
              <a:t>Yuka </a:t>
            </a:r>
            <a:endParaRPr u="sng"/>
          </a:p>
          <a:p>
            <a:pPr marL="0" lvl="0" indent="0" algn="l" rtl="0">
              <a:spcBef>
                <a:spcPts val="600"/>
              </a:spcBef>
              <a:spcAft>
                <a:spcPts val="0"/>
              </a:spcAft>
              <a:buNone/>
            </a:pPr>
            <a:r>
              <a:rPr lang="en"/>
              <a:t>Possède une </a:t>
            </a:r>
            <a:r>
              <a:rPr lang="en" b="1"/>
              <a:t>base de données </a:t>
            </a:r>
            <a:r>
              <a:rPr lang="en"/>
              <a:t>par articles</a:t>
            </a:r>
            <a:endParaRPr/>
          </a:p>
          <a:p>
            <a:pPr marL="0" lvl="0" indent="0" algn="l" rtl="0">
              <a:spcBef>
                <a:spcPts val="600"/>
              </a:spcBef>
              <a:spcAft>
                <a:spcPts val="0"/>
              </a:spcAft>
              <a:buNone/>
            </a:pPr>
            <a:endParaRPr/>
          </a:p>
          <a:p>
            <a:pPr marL="0" lvl="0" indent="0" algn="l" rtl="0">
              <a:spcBef>
                <a:spcPts val="600"/>
              </a:spcBef>
              <a:spcAft>
                <a:spcPts val="0"/>
              </a:spcAft>
              <a:buNone/>
            </a:pPr>
            <a:r>
              <a:rPr lang="en" u="sng"/>
              <a:t>FYPP </a:t>
            </a:r>
            <a:endParaRPr/>
          </a:p>
          <a:p>
            <a:pPr marL="0" lvl="0" indent="0" algn="l" rtl="0">
              <a:spcBef>
                <a:spcPts val="600"/>
              </a:spcBef>
              <a:spcAft>
                <a:spcPts val="0"/>
              </a:spcAft>
              <a:buNone/>
            </a:pPr>
            <a:r>
              <a:rPr lang="en"/>
              <a:t>Possède </a:t>
            </a:r>
            <a:r>
              <a:rPr lang="en" b="1"/>
              <a:t>un tableau par type de produit</a:t>
            </a:r>
            <a:r>
              <a:rPr lang="en"/>
              <a:t> qui contient les données</a:t>
            </a:r>
            <a:endParaRPr/>
          </a:p>
          <a:p>
            <a:pPr marL="0" lvl="0" indent="0" algn="l" rtl="0">
              <a:spcBef>
                <a:spcPts val="600"/>
              </a:spcBef>
              <a:spcAft>
                <a:spcPts val="0"/>
              </a:spcAft>
              <a:buNone/>
            </a:pPr>
            <a:endParaRPr/>
          </a:p>
        </p:txBody>
      </p:sp>
      <p:sp>
        <p:nvSpPr>
          <p:cNvPr id="265" name="Google Shape;265;p20"/>
          <p:cNvSpPr txBox="1">
            <a:spLocks noGrp="1"/>
          </p:cNvSpPr>
          <p:nvPr>
            <p:ph type="title"/>
          </p:nvPr>
        </p:nvSpPr>
        <p:spPr>
          <a:xfrm>
            <a:off x="1067088" y="661575"/>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Même concept, mais fonctionnement minimaliste</a:t>
            </a:r>
            <a:endParaRPr/>
          </a:p>
        </p:txBody>
      </p:sp>
      <p:sp>
        <p:nvSpPr>
          <p:cNvPr id="266" name="Google Shape;266;p20"/>
          <p:cNvSpPr txBox="1">
            <a:spLocks noGrp="1"/>
          </p:cNvSpPr>
          <p:nvPr>
            <p:ph type="body" idx="2"/>
          </p:nvPr>
        </p:nvSpPr>
        <p:spPr>
          <a:xfrm>
            <a:off x="4350050" y="1521975"/>
            <a:ext cx="3211200" cy="3218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9900FF"/>
                </a:solidFill>
              </a:rPr>
              <a:t>Critères </a:t>
            </a:r>
            <a:endParaRPr b="1">
              <a:solidFill>
                <a:srgbClr val="9900FF"/>
              </a:solidFill>
            </a:endParaRPr>
          </a:p>
          <a:p>
            <a:pPr marL="0" lvl="0" indent="0" algn="l" rtl="0">
              <a:spcBef>
                <a:spcPts val="600"/>
              </a:spcBef>
              <a:spcAft>
                <a:spcPts val="0"/>
              </a:spcAft>
              <a:buNone/>
            </a:pPr>
            <a:r>
              <a:rPr lang="en" u="sng"/>
              <a:t>Yuka </a:t>
            </a:r>
            <a:endParaRPr u="sng"/>
          </a:p>
          <a:p>
            <a:pPr marL="0" lvl="0" indent="0" algn="l" rtl="0">
              <a:spcBef>
                <a:spcPts val="600"/>
              </a:spcBef>
              <a:spcAft>
                <a:spcPts val="0"/>
              </a:spcAft>
              <a:buNone/>
            </a:pPr>
            <a:r>
              <a:rPr lang="en"/>
              <a:t>Attribue </a:t>
            </a:r>
            <a:r>
              <a:rPr lang="en" b="1"/>
              <a:t>une note pour chaque aliments</a:t>
            </a:r>
            <a:r>
              <a:rPr lang="en"/>
              <a:t> selon la composition des produits</a:t>
            </a:r>
            <a:endParaRPr/>
          </a:p>
          <a:p>
            <a:pPr marL="0" lvl="0" indent="0" algn="l" rtl="0">
              <a:spcBef>
                <a:spcPts val="600"/>
              </a:spcBef>
              <a:spcAft>
                <a:spcPts val="0"/>
              </a:spcAft>
              <a:buNone/>
            </a:pPr>
            <a:r>
              <a:rPr lang="en" u="sng"/>
              <a:t>FYPP </a:t>
            </a:r>
            <a:endParaRPr u="sng"/>
          </a:p>
          <a:p>
            <a:pPr marL="0" lvl="0" indent="0" algn="l" rtl="0">
              <a:spcBef>
                <a:spcPts val="600"/>
              </a:spcBef>
              <a:spcAft>
                <a:spcPts val="0"/>
              </a:spcAft>
              <a:buNone/>
            </a:pPr>
            <a:r>
              <a:rPr lang="en" b="1"/>
              <a:t>Compare </a:t>
            </a:r>
            <a:r>
              <a:rPr lang="en"/>
              <a:t>les différentes marques sur plusieurs critères (prix, composition…)</a:t>
            </a:r>
            <a:endParaRPr/>
          </a:p>
        </p:txBody>
      </p:sp>
      <p:sp>
        <p:nvSpPr>
          <p:cNvPr id="267" name="Google Shape;267;p2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1"/>
          <p:cNvSpPr txBox="1">
            <a:spLocks noGrp="1"/>
          </p:cNvSpPr>
          <p:nvPr>
            <p:ph type="title"/>
          </p:nvPr>
        </p:nvSpPr>
        <p:spPr>
          <a:xfrm>
            <a:off x="1067088" y="598750"/>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Démarche de l’utilisateur</a:t>
            </a:r>
            <a:endParaRPr/>
          </a:p>
        </p:txBody>
      </p:sp>
      <p:grpSp>
        <p:nvGrpSpPr>
          <p:cNvPr id="273" name="Google Shape;273;p21"/>
          <p:cNvGrpSpPr/>
          <p:nvPr/>
        </p:nvGrpSpPr>
        <p:grpSpPr>
          <a:xfrm rot="10800000" flipH="1">
            <a:off x="4058891" y="1802850"/>
            <a:ext cx="821730" cy="1228760"/>
            <a:chOff x="4171679" y="1802748"/>
            <a:chExt cx="821730" cy="1228760"/>
          </a:xfrm>
        </p:grpSpPr>
        <p:sp>
          <p:nvSpPr>
            <p:cNvPr id="274" name="Google Shape;274;p21"/>
            <p:cNvSpPr/>
            <p:nvPr/>
          </p:nvSpPr>
          <p:spPr>
            <a:xfrm rot="10800000">
              <a:off x="4171679" y="2413508"/>
              <a:ext cx="821700" cy="618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5" name="Google Shape;275;p21"/>
            <p:cNvSpPr/>
            <p:nvPr/>
          </p:nvSpPr>
          <p:spPr>
            <a:xfrm flipH="1">
              <a:off x="4171679" y="1802748"/>
              <a:ext cx="821730" cy="617854"/>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76" name="Google Shape;276;p21"/>
          <p:cNvGrpSpPr/>
          <p:nvPr/>
        </p:nvGrpSpPr>
        <p:grpSpPr>
          <a:xfrm rot="10800000" flipH="1">
            <a:off x="1972825" y="1802809"/>
            <a:ext cx="821730" cy="1228859"/>
            <a:chOff x="1972825" y="1803752"/>
            <a:chExt cx="821730" cy="1228859"/>
          </a:xfrm>
        </p:grpSpPr>
        <p:sp>
          <p:nvSpPr>
            <p:cNvPr id="277" name="Google Shape;277;p21"/>
            <p:cNvSpPr/>
            <p:nvPr/>
          </p:nvSpPr>
          <p:spPr>
            <a:xfrm rot="10800000">
              <a:off x="1972825" y="2414611"/>
              <a:ext cx="821700" cy="6180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8" name="Google Shape;278;p21"/>
            <p:cNvSpPr/>
            <p:nvPr/>
          </p:nvSpPr>
          <p:spPr>
            <a:xfrm flipH="1">
              <a:off x="1972825" y="1803752"/>
              <a:ext cx="821730" cy="617854"/>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79" name="Google Shape;279;p21"/>
          <p:cNvGrpSpPr/>
          <p:nvPr/>
        </p:nvGrpSpPr>
        <p:grpSpPr>
          <a:xfrm rot="10800000" flipH="1">
            <a:off x="6144955" y="1810986"/>
            <a:ext cx="821730" cy="1228977"/>
            <a:chOff x="5808538" y="1803695"/>
            <a:chExt cx="821730" cy="1228977"/>
          </a:xfrm>
        </p:grpSpPr>
        <p:sp>
          <p:nvSpPr>
            <p:cNvPr id="280" name="Google Shape;280;p21"/>
            <p:cNvSpPr/>
            <p:nvPr/>
          </p:nvSpPr>
          <p:spPr>
            <a:xfrm rot="10800000">
              <a:off x="5808538" y="2414672"/>
              <a:ext cx="821700" cy="6180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1" name="Google Shape;281;p21"/>
            <p:cNvSpPr/>
            <p:nvPr/>
          </p:nvSpPr>
          <p:spPr>
            <a:xfrm flipH="1">
              <a:off x="5808538" y="1803695"/>
              <a:ext cx="821730" cy="617854"/>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82" name="Google Shape;282;p21"/>
          <p:cNvSpPr txBox="1"/>
          <p:nvPr/>
        </p:nvSpPr>
        <p:spPr>
          <a:xfrm>
            <a:off x="642075" y="1807783"/>
            <a:ext cx="1509000" cy="1235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300" b="1">
                <a:solidFill>
                  <a:srgbClr val="FF6600"/>
                </a:solidFill>
                <a:latin typeface="Hind"/>
                <a:ea typeface="Hind"/>
                <a:cs typeface="Hind"/>
                <a:sym typeface="Hind"/>
              </a:rPr>
              <a:t>Produits</a:t>
            </a:r>
            <a:endParaRPr sz="2300" b="1">
              <a:solidFill>
                <a:srgbClr val="FF6600"/>
              </a:solidFill>
              <a:latin typeface="Hind"/>
              <a:ea typeface="Hind"/>
              <a:cs typeface="Hind"/>
              <a:sym typeface="Hind"/>
            </a:endParaRPr>
          </a:p>
        </p:txBody>
      </p:sp>
      <p:sp>
        <p:nvSpPr>
          <p:cNvPr id="283" name="Google Shape;283;p21"/>
          <p:cNvSpPr txBox="1"/>
          <p:nvPr/>
        </p:nvSpPr>
        <p:spPr>
          <a:xfrm>
            <a:off x="2299663" y="1807783"/>
            <a:ext cx="1872000" cy="1235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300" b="1">
                <a:solidFill>
                  <a:srgbClr val="6699FF"/>
                </a:solidFill>
                <a:latin typeface="Hind"/>
                <a:ea typeface="Hind"/>
                <a:cs typeface="Hind"/>
                <a:sym typeface="Hind"/>
              </a:rPr>
              <a:t>Critère</a:t>
            </a:r>
            <a:endParaRPr sz="2300" b="1">
              <a:solidFill>
                <a:srgbClr val="6699FF"/>
              </a:solidFill>
              <a:latin typeface="Hind"/>
              <a:ea typeface="Hind"/>
              <a:cs typeface="Hind"/>
              <a:sym typeface="Hind"/>
            </a:endParaRPr>
          </a:p>
        </p:txBody>
      </p:sp>
      <p:sp>
        <p:nvSpPr>
          <p:cNvPr id="284" name="Google Shape;284;p21"/>
          <p:cNvSpPr txBox="1"/>
          <p:nvPr/>
        </p:nvSpPr>
        <p:spPr>
          <a:xfrm>
            <a:off x="4641391" y="1799525"/>
            <a:ext cx="1872000" cy="1235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300" b="1">
                <a:solidFill>
                  <a:srgbClr val="66FF33"/>
                </a:solidFill>
                <a:latin typeface="Hind"/>
                <a:ea typeface="Hind"/>
                <a:cs typeface="Hind"/>
                <a:sym typeface="Hind"/>
              </a:rPr>
              <a:t>Classement</a:t>
            </a:r>
            <a:endParaRPr sz="2300" b="1">
              <a:solidFill>
                <a:srgbClr val="66FF33"/>
              </a:solidFill>
              <a:latin typeface="Hind"/>
              <a:ea typeface="Hind"/>
              <a:cs typeface="Hind"/>
              <a:sym typeface="Hind"/>
            </a:endParaRPr>
          </a:p>
        </p:txBody>
      </p:sp>
      <p:sp>
        <p:nvSpPr>
          <p:cNvPr id="285" name="Google Shape;285;p21"/>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286" name="Google Shape;286;p21"/>
          <p:cNvSpPr/>
          <p:nvPr/>
        </p:nvSpPr>
        <p:spPr>
          <a:xfrm>
            <a:off x="6144950" y="3903600"/>
            <a:ext cx="1026265" cy="1024386"/>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2"/>
          <p:cNvSpPr txBox="1">
            <a:spLocks noGrp="1"/>
          </p:cNvSpPr>
          <p:nvPr>
            <p:ph type="title"/>
          </p:nvPr>
        </p:nvSpPr>
        <p:spPr>
          <a:xfrm>
            <a:off x="1079038" y="75600"/>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Algorithme du projet</a:t>
            </a:r>
            <a:endParaRPr sz="2400"/>
          </a:p>
        </p:txBody>
      </p:sp>
      <p:sp>
        <p:nvSpPr>
          <p:cNvPr id="292" name="Google Shape;292;p22"/>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293" name="Google Shape;293;p22"/>
          <p:cNvSpPr txBox="1"/>
          <p:nvPr/>
        </p:nvSpPr>
        <p:spPr>
          <a:xfrm>
            <a:off x="614625" y="781875"/>
            <a:ext cx="7199100" cy="330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b="1">
                <a:solidFill>
                  <a:srgbClr val="FFFFFF"/>
                </a:solidFill>
              </a:rPr>
              <a:t>Choisir</a:t>
            </a:r>
            <a:r>
              <a:rPr lang="en" sz="1800">
                <a:solidFill>
                  <a:srgbClr val="FFFFFF"/>
                </a:solidFill>
              </a:rPr>
              <a:t> le produit dans l'arborescence du menu</a:t>
            </a:r>
            <a:endParaRPr sz="1800">
              <a:solidFill>
                <a:srgbClr val="FFFFFF"/>
              </a:solidFill>
            </a:endParaRPr>
          </a:p>
          <a:p>
            <a:pPr marL="0" lvl="0" indent="0" algn="l" rtl="0">
              <a:lnSpc>
                <a:spcPct val="115000"/>
              </a:lnSpc>
              <a:spcBef>
                <a:spcPts val="0"/>
              </a:spcBef>
              <a:spcAft>
                <a:spcPts val="0"/>
              </a:spcAft>
              <a:buClr>
                <a:schemeClr val="dk1"/>
              </a:buClr>
              <a:buSzPts val="1100"/>
              <a:buFont typeface="Arial"/>
              <a:buNone/>
            </a:pPr>
            <a:r>
              <a:rPr lang="en" sz="1800" b="1">
                <a:solidFill>
                  <a:srgbClr val="FFFFFF"/>
                </a:solidFill>
              </a:rPr>
              <a:t>Choisir</a:t>
            </a:r>
            <a:r>
              <a:rPr lang="en" sz="1800">
                <a:solidFill>
                  <a:srgbClr val="FFFFFF"/>
                </a:solidFill>
              </a:rPr>
              <a:t> le critère : prix ou label</a:t>
            </a:r>
            <a:endParaRPr sz="1800">
              <a:solidFill>
                <a:srgbClr val="FFFFFF"/>
              </a:solidFill>
            </a:endParaRPr>
          </a:p>
          <a:p>
            <a:pPr marL="0" lvl="0" indent="0" algn="l" rtl="0">
              <a:lnSpc>
                <a:spcPct val="115000"/>
              </a:lnSpc>
              <a:spcBef>
                <a:spcPts val="0"/>
              </a:spcBef>
              <a:spcAft>
                <a:spcPts val="0"/>
              </a:spcAft>
              <a:buClr>
                <a:schemeClr val="dk1"/>
              </a:buClr>
              <a:buSzPts val="1100"/>
              <a:buFont typeface="Arial"/>
              <a:buNone/>
            </a:pPr>
            <a:r>
              <a:rPr lang="en" sz="1800" b="1">
                <a:solidFill>
                  <a:srgbClr val="FFFFFF"/>
                </a:solidFill>
              </a:rPr>
              <a:t>Faire</a:t>
            </a:r>
            <a:r>
              <a:rPr lang="en" sz="1800">
                <a:solidFill>
                  <a:srgbClr val="FFFFFF"/>
                </a:solidFill>
              </a:rPr>
              <a:t> :</a:t>
            </a:r>
            <a:endParaRPr sz="1800">
              <a:solidFill>
                <a:srgbClr val="FFFFFF"/>
              </a:solidFill>
            </a:endParaRPr>
          </a:p>
          <a:p>
            <a:pPr marL="0" lvl="0" indent="0" algn="l" rtl="0">
              <a:lnSpc>
                <a:spcPct val="115000"/>
              </a:lnSpc>
              <a:spcBef>
                <a:spcPts val="0"/>
              </a:spcBef>
              <a:spcAft>
                <a:spcPts val="0"/>
              </a:spcAft>
              <a:buClr>
                <a:schemeClr val="dk1"/>
              </a:buClr>
              <a:buSzPts val="1100"/>
              <a:buFont typeface="Arial"/>
              <a:buNone/>
            </a:pPr>
            <a:r>
              <a:rPr lang="en" sz="1800" b="1">
                <a:solidFill>
                  <a:srgbClr val="FFFFFF"/>
                </a:solidFill>
              </a:rPr>
              <a:t>  Si</a:t>
            </a:r>
            <a:r>
              <a:rPr lang="en" sz="1800">
                <a:solidFill>
                  <a:srgbClr val="FFFFFF"/>
                </a:solidFill>
              </a:rPr>
              <a:t> choix label </a:t>
            </a:r>
            <a:r>
              <a:rPr lang="en" sz="1800" b="1">
                <a:solidFill>
                  <a:srgbClr val="FFFFFF"/>
                </a:solidFill>
              </a:rPr>
              <a:t>alors</a:t>
            </a:r>
            <a:endParaRPr sz="1800" b="1">
              <a:solidFill>
                <a:srgbClr val="FFFFFF"/>
              </a:solidFill>
            </a:endParaRPr>
          </a:p>
          <a:p>
            <a:pPr marL="457200" lvl="0" indent="0" algn="l" rtl="0">
              <a:lnSpc>
                <a:spcPct val="115000"/>
              </a:lnSpc>
              <a:spcBef>
                <a:spcPts val="0"/>
              </a:spcBef>
              <a:spcAft>
                <a:spcPts val="0"/>
              </a:spcAft>
              <a:buClr>
                <a:schemeClr val="dk1"/>
              </a:buClr>
              <a:buSzPts val="1100"/>
              <a:buFont typeface="Arial"/>
              <a:buNone/>
            </a:pPr>
            <a:r>
              <a:rPr lang="en" sz="1800" b="1">
                <a:solidFill>
                  <a:srgbClr val="FFFFFF"/>
                </a:solidFill>
              </a:rPr>
              <a:t>  		Multiplier</a:t>
            </a:r>
            <a:r>
              <a:rPr lang="en" sz="1800">
                <a:solidFill>
                  <a:srgbClr val="FFFFFF"/>
                </a:solidFill>
              </a:rPr>
              <a:t> par 2 la troisième colonne du tableau   correspond au label</a:t>
            </a:r>
            <a:endParaRPr sz="1800">
              <a:solidFill>
                <a:srgbClr val="FFFFFF"/>
              </a:solidFill>
            </a:endParaRPr>
          </a:p>
          <a:p>
            <a:pPr marL="0" lvl="0" indent="0" algn="l" rtl="0">
              <a:lnSpc>
                <a:spcPct val="115000"/>
              </a:lnSpc>
              <a:spcBef>
                <a:spcPts val="0"/>
              </a:spcBef>
              <a:spcAft>
                <a:spcPts val="0"/>
              </a:spcAft>
              <a:buClr>
                <a:schemeClr val="dk1"/>
              </a:buClr>
              <a:buSzPts val="1100"/>
              <a:buFont typeface="Arial"/>
              <a:buNone/>
            </a:pPr>
            <a:r>
              <a:rPr lang="en" sz="1800" b="1">
                <a:solidFill>
                  <a:srgbClr val="FFFFFF"/>
                </a:solidFill>
              </a:rPr>
              <a:t>  Sinon</a:t>
            </a:r>
            <a:r>
              <a:rPr lang="en" sz="1800">
                <a:solidFill>
                  <a:srgbClr val="FFFFFF"/>
                </a:solidFill>
              </a:rPr>
              <a:t> choix prix </a:t>
            </a:r>
            <a:r>
              <a:rPr lang="en" sz="1800" b="1">
                <a:solidFill>
                  <a:srgbClr val="FFFFFF"/>
                </a:solidFill>
              </a:rPr>
              <a:t>faire</a:t>
            </a:r>
            <a:endParaRPr sz="1800" b="1">
              <a:solidFill>
                <a:srgbClr val="FFFFFF"/>
              </a:solidFill>
            </a:endParaRPr>
          </a:p>
          <a:p>
            <a:pPr marL="0" lvl="0" indent="0" algn="l" rtl="0">
              <a:lnSpc>
                <a:spcPct val="115000"/>
              </a:lnSpc>
              <a:spcBef>
                <a:spcPts val="0"/>
              </a:spcBef>
              <a:spcAft>
                <a:spcPts val="0"/>
              </a:spcAft>
              <a:buClr>
                <a:schemeClr val="dk1"/>
              </a:buClr>
              <a:buSzPts val="1100"/>
              <a:buFont typeface="Arial"/>
              <a:buNone/>
            </a:pPr>
            <a:r>
              <a:rPr lang="en" sz="1800" b="1">
                <a:solidFill>
                  <a:srgbClr val="FFFFFF"/>
                </a:solidFill>
              </a:rPr>
              <a:t> 			 Multiplier</a:t>
            </a:r>
            <a:r>
              <a:rPr lang="en" sz="1800">
                <a:solidFill>
                  <a:srgbClr val="FFFFFF"/>
                </a:solidFill>
              </a:rPr>
              <a:t> par 2 la deuxième colonne du tableau correspondant au prix</a:t>
            </a:r>
            <a:endParaRPr sz="1800">
              <a:solidFill>
                <a:srgbClr val="FFFFFF"/>
              </a:solidFill>
            </a:endParaRPr>
          </a:p>
          <a:p>
            <a:pPr marL="0" lvl="0" indent="0" algn="l" rtl="0">
              <a:lnSpc>
                <a:spcPct val="115000"/>
              </a:lnSpc>
              <a:spcBef>
                <a:spcPts val="0"/>
              </a:spcBef>
              <a:spcAft>
                <a:spcPts val="0"/>
              </a:spcAft>
              <a:buClr>
                <a:schemeClr val="dk1"/>
              </a:buClr>
              <a:buSzPts val="1100"/>
              <a:buFont typeface="Arial"/>
              <a:buNone/>
            </a:pPr>
            <a:r>
              <a:rPr lang="en" sz="1800">
                <a:solidFill>
                  <a:srgbClr val="FFFFFF"/>
                </a:solidFill>
              </a:rPr>
              <a:t>  Fin boucle si-sinon</a:t>
            </a:r>
            <a:endParaRPr sz="1800">
              <a:solidFill>
                <a:srgbClr val="FFFFFF"/>
              </a:solidFill>
            </a:endParaRPr>
          </a:p>
          <a:p>
            <a:pPr marL="0" lvl="0" indent="0" algn="l" rtl="0">
              <a:lnSpc>
                <a:spcPct val="115000"/>
              </a:lnSpc>
              <a:spcBef>
                <a:spcPts val="0"/>
              </a:spcBef>
              <a:spcAft>
                <a:spcPts val="0"/>
              </a:spcAft>
              <a:buClr>
                <a:schemeClr val="dk1"/>
              </a:buClr>
              <a:buSzPts val="1100"/>
              <a:buFont typeface="Arial"/>
              <a:buNone/>
            </a:pPr>
            <a:r>
              <a:rPr lang="en" sz="1800" b="1">
                <a:solidFill>
                  <a:srgbClr val="FFFFFF"/>
                </a:solidFill>
              </a:rPr>
              <a:t>Additionner </a:t>
            </a:r>
            <a:r>
              <a:rPr lang="en" sz="1800">
                <a:solidFill>
                  <a:srgbClr val="FFFFFF"/>
                </a:solidFill>
              </a:rPr>
              <a:t> les deux colonnes du tableau</a:t>
            </a:r>
            <a:endParaRPr sz="1800">
              <a:solidFill>
                <a:srgbClr val="FFFFFF"/>
              </a:solidFill>
            </a:endParaRPr>
          </a:p>
          <a:p>
            <a:pPr marL="0" lvl="0" indent="0" algn="l" rtl="0">
              <a:lnSpc>
                <a:spcPct val="115000"/>
              </a:lnSpc>
              <a:spcBef>
                <a:spcPts val="0"/>
              </a:spcBef>
              <a:spcAft>
                <a:spcPts val="0"/>
              </a:spcAft>
              <a:buClr>
                <a:schemeClr val="dk1"/>
              </a:buClr>
              <a:buSzPts val="1100"/>
              <a:buFont typeface="Arial"/>
              <a:buNone/>
            </a:pPr>
            <a:r>
              <a:rPr lang="en" sz="1800" b="1">
                <a:solidFill>
                  <a:srgbClr val="FFFFFF"/>
                </a:solidFill>
              </a:rPr>
              <a:t>Ordonner</a:t>
            </a:r>
            <a:r>
              <a:rPr lang="en" sz="1800">
                <a:solidFill>
                  <a:srgbClr val="FFFFFF"/>
                </a:solidFill>
              </a:rPr>
              <a:t> les données dans un ordre croissant</a:t>
            </a:r>
            <a:endParaRPr sz="1800">
              <a:solidFill>
                <a:srgbClr val="FFFFFF"/>
              </a:solidFill>
            </a:endParaRPr>
          </a:p>
          <a:p>
            <a:pPr marL="0" lvl="0" indent="0" algn="l" rtl="0">
              <a:lnSpc>
                <a:spcPct val="115000"/>
              </a:lnSpc>
              <a:spcBef>
                <a:spcPts val="0"/>
              </a:spcBef>
              <a:spcAft>
                <a:spcPts val="0"/>
              </a:spcAft>
              <a:buClr>
                <a:schemeClr val="dk1"/>
              </a:buClr>
              <a:buSzPts val="1100"/>
              <a:buFont typeface="Arial"/>
              <a:buNone/>
            </a:pPr>
            <a:r>
              <a:rPr lang="en" sz="1800" b="1">
                <a:solidFill>
                  <a:srgbClr val="FFFFFF"/>
                </a:solidFill>
              </a:rPr>
              <a:t>Afficher</a:t>
            </a:r>
            <a:r>
              <a:rPr lang="en" sz="1800">
                <a:solidFill>
                  <a:srgbClr val="FFFFFF"/>
                </a:solidFill>
              </a:rPr>
              <a:t> le produit correspondant aux résultats le plus élevés</a:t>
            </a:r>
            <a:endParaRPr sz="1800">
              <a:solidFill>
                <a:srgbClr val="FFFFFF"/>
              </a:solidFill>
            </a:endParaRPr>
          </a:p>
          <a:p>
            <a:pPr marL="0" lvl="0" indent="0" algn="l" rtl="0">
              <a:spcBef>
                <a:spcPts val="0"/>
              </a:spcBef>
              <a:spcAft>
                <a:spcPts val="0"/>
              </a:spcAft>
              <a:buNone/>
            </a:pPr>
            <a:endParaRPr sz="1800">
              <a:solidFill>
                <a:srgbClr val="FFFFFF"/>
              </a:solidFill>
              <a:latin typeface="Hind"/>
              <a:ea typeface="Hind"/>
              <a:cs typeface="Hind"/>
              <a:sym typeface="Hin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3"/>
          <p:cNvSpPr txBox="1">
            <a:spLocks noGrp="1"/>
          </p:cNvSpPr>
          <p:nvPr>
            <p:ph type="title"/>
          </p:nvPr>
        </p:nvSpPr>
        <p:spPr>
          <a:xfrm>
            <a:off x="1050913" y="145875"/>
            <a:ext cx="5972100"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Création des tableaux de données</a:t>
            </a:r>
            <a:endParaRPr sz="2400"/>
          </a:p>
        </p:txBody>
      </p:sp>
      <p:sp>
        <p:nvSpPr>
          <p:cNvPr id="299" name="Google Shape;299;p23"/>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graphicFrame>
        <p:nvGraphicFramePr>
          <p:cNvPr id="300" name="Google Shape;300;p23"/>
          <p:cNvGraphicFramePr/>
          <p:nvPr/>
        </p:nvGraphicFramePr>
        <p:xfrm>
          <a:off x="2051650" y="1256625"/>
          <a:ext cx="3000000" cy="3000000"/>
        </p:xfrm>
        <a:graphic>
          <a:graphicData uri="http://schemas.openxmlformats.org/drawingml/2006/table">
            <a:tbl>
              <a:tblPr>
                <a:noFill/>
                <a:tableStyleId>{32E2DA93-7E50-42AC-9708-F4A4669502FB}</a:tableStyleId>
              </a:tblPr>
              <a:tblGrid>
                <a:gridCol w="1574800">
                  <a:extLst>
                    <a:ext uri="{9D8B030D-6E8A-4147-A177-3AD203B41FA5}">
                      <a16:colId xmlns:a16="http://schemas.microsoft.com/office/drawing/2014/main" val="20000"/>
                    </a:ext>
                  </a:extLst>
                </a:gridCol>
                <a:gridCol w="1574800">
                  <a:extLst>
                    <a:ext uri="{9D8B030D-6E8A-4147-A177-3AD203B41FA5}">
                      <a16:colId xmlns:a16="http://schemas.microsoft.com/office/drawing/2014/main" val="20001"/>
                    </a:ext>
                  </a:extLst>
                </a:gridCol>
                <a:gridCol w="1574800">
                  <a:extLst>
                    <a:ext uri="{9D8B030D-6E8A-4147-A177-3AD203B41FA5}">
                      <a16:colId xmlns:a16="http://schemas.microsoft.com/office/drawing/2014/main" val="20002"/>
                    </a:ext>
                  </a:extLst>
                </a:gridCol>
              </a:tblGrid>
              <a:tr h="482600">
                <a:tc>
                  <a:txBody>
                    <a:bodyPr/>
                    <a:lstStyle/>
                    <a:p>
                      <a:pPr marL="0" lvl="0" indent="0" algn="ctr" rtl="0">
                        <a:spcBef>
                          <a:spcPts val="0"/>
                        </a:spcBef>
                        <a:spcAft>
                          <a:spcPts val="0"/>
                        </a:spcAft>
                        <a:buNone/>
                      </a:pPr>
                      <a:r>
                        <a:rPr lang="en">
                          <a:solidFill>
                            <a:srgbClr val="FFFFFF"/>
                          </a:solidFill>
                          <a:latin typeface="Open Sans"/>
                          <a:ea typeface="Open Sans"/>
                          <a:cs typeface="Open Sans"/>
                          <a:sym typeface="Open Sans"/>
                        </a:rPr>
                        <a:t>Marque</a:t>
                      </a:r>
                      <a:endParaRPr>
                        <a:solidFill>
                          <a:srgbClr val="FFFFFF"/>
                        </a:solidFill>
                        <a:latin typeface="Open Sans"/>
                        <a:ea typeface="Open Sans"/>
                        <a:cs typeface="Open Sans"/>
                        <a:sym typeface="Open Sans"/>
                      </a:endParaRPr>
                    </a:p>
                  </a:txBody>
                  <a:tcPr marL="88900" marR="88900" marT="63500" marB="63500" anchor="ctr">
                    <a:lnL w="12700" cap="flat" cmpd="sng">
                      <a:solidFill>
                        <a:srgbClr val="999999"/>
                      </a:solidFill>
                      <a:prstDash val="solid"/>
                      <a:round/>
                      <a:headEnd type="none" w="sm" len="sm"/>
                      <a:tailEnd type="none" w="sm" len="sm"/>
                    </a:lnL>
                    <a:lnR w="12700" cap="flat" cmpd="sng">
                      <a:solidFill>
                        <a:srgbClr val="999999"/>
                      </a:solidFill>
                      <a:prstDash val="solid"/>
                      <a:round/>
                      <a:headEnd type="none" w="sm" len="sm"/>
                      <a:tailEnd type="none" w="sm" len="sm"/>
                    </a:lnR>
                    <a:lnT w="12700" cap="flat" cmpd="sng">
                      <a:solidFill>
                        <a:srgbClr val="999999"/>
                      </a:solidFill>
                      <a:prstDash val="solid"/>
                      <a:round/>
                      <a:headEnd type="none" w="sm" len="sm"/>
                      <a:tailEnd type="none" w="sm" len="sm"/>
                    </a:lnT>
                    <a:lnB w="12700" cap="flat" cmpd="sng">
                      <a:solidFill>
                        <a:srgbClr val="999999"/>
                      </a:solidFill>
                      <a:prstDash val="solid"/>
                      <a:round/>
                      <a:headEnd type="none" w="sm" len="sm"/>
                      <a:tailEnd type="none" w="sm" len="sm"/>
                    </a:lnB>
                    <a:solidFill>
                      <a:srgbClr val="B7B7B7"/>
                    </a:solidFill>
                  </a:tcPr>
                </a:tc>
                <a:tc>
                  <a:txBody>
                    <a:bodyPr/>
                    <a:lstStyle/>
                    <a:p>
                      <a:pPr marL="0" lvl="0" indent="0" algn="ctr" rtl="0">
                        <a:spcBef>
                          <a:spcPts val="0"/>
                        </a:spcBef>
                        <a:spcAft>
                          <a:spcPts val="0"/>
                        </a:spcAft>
                        <a:buNone/>
                      </a:pPr>
                      <a:r>
                        <a:rPr lang="en">
                          <a:solidFill>
                            <a:srgbClr val="FFFFFF"/>
                          </a:solidFill>
                          <a:latin typeface="Open Sans"/>
                          <a:ea typeface="Open Sans"/>
                          <a:cs typeface="Open Sans"/>
                          <a:sym typeface="Open Sans"/>
                        </a:rPr>
                        <a:t>Prix</a:t>
                      </a:r>
                      <a:endParaRPr>
                        <a:solidFill>
                          <a:srgbClr val="FFFFFF"/>
                        </a:solidFill>
                        <a:latin typeface="Open Sans"/>
                        <a:ea typeface="Open Sans"/>
                        <a:cs typeface="Open Sans"/>
                        <a:sym typeface="Open Sans"/>
                      </a:endParaRPr>
                    </a:p>
                  </a:txBody>
                  <a:tcPr marL="88900" marR="88900" marT="63500" marB="63500" anchor="ctr">
                    <a:lnL w="12700" cap="flat" cmpd="sng">
                      <a:solidFill>
                        <a:srgbClr val="999999"/>
                      </a:solidFill>
                      <a:prstDash val="solid"/>
                      <a:round/>
                      <a:headEnd type="none" w="sm" len="sm"/>
                      <a:tailEnd type="none" w="sm" len="sm"/>
                    </a:lnL>
                    <a:lnR w="12700" cap="flat" cmpd="sng">
                      <a:solidFill>
                        <a:srgbClr val="999999"/>
                      </a:solidFill>
                      <a:prstDash val="solid"/>
                      <a:round/>
                      <a:headEnd type="none" w="sm" len="sm"/>
                      <a:tailEnd type="none" w="sm" len="sm"/>
                    </a:lnR>
                    <a:lnT w="12700" cap="flat" cmpd="sng">
                      <a:solidFill>
                        <a:srgbClr val="999999"/>
                      </a:solidFill>
                      <a:prstDash val="solid"/>
                      <a:round/>
                      <a:headEnd type="none" w="sm" len="sm"/>
                      <a:tailEnd type="none" w="sm" len="sm"/>
                    </a:lnT>
                    <a:lnB w="12700" cap="flat" cmpd="sng">
                      <a:solidFill>
                        <a:srgbClr val="999999"/>
                      </a:solidFill>
                      <a:prstDash val="solid"/>
                      <a:round/>
                      <a:headEnd type="none" w="sm" len="sm"/>
                      <a:tailEnd type="none" w="sm" len="sm"/>
                    </a:lnB>
                    <a:solidFill>
                      <a:srgbClr val="B7B7B7"/>
                    </a:solidFill>
                  </a:tcPr>
                </a:tc>
                <a:tc>
                  <a:txBody>
                    <a:bodyPr/>
                    <a:lstStyle/>
                    <a:p>
                      <a:pPr marL="0" lvl="0" indent="0" algn="ctr" rtl="0">
                        <a:spcBef>
                          <a:spcPts val="0"/>
                        </a:spcBef>
                        <a:spcAft>
                          <a:spcPts val="0"/>
                        </a:spcAft>
                        <a:buNone/>
                      </a:pPr>
                      <a:r>
                        <a:rPr lang="en">
                          <a:solidFill>
                            <a:srgbClr val="FFFFFF"/>
                          </a:solidFill>
                          <a:latin typeface="Open Sans"/>
                          <a:ea typeface="Open Sans"/>
                          <a:cs typeface="Open Sans"/>
                          <a:sym typeface="Open Sans"/>
                        </a:rPr>
                        <a:t>Label</a:t>
                      </a:r>
                      <a:endParaRPr>
                        <a:solidFill>
                          <a:srgbClr val="FFFFFF"/>
                        </a:solidFill>
                        <a:latin typeface="Open Sans"/>
                        <a:ea typeface="Open Sans"/>
                        <a:cs typeface="Open Sans"/>
                        <a:sym typeface="Open Sans"/>
                      </a:endParaRPr>
                    </a:p>
                  </a:txBody>
                  <a:tcPr marL="88900" marR="88900" marT="63500" marB="63500" anchor="ctr">
                    <a:lnL w="12700" cap="flat" cmpd="sng">
                      <a:solidFill>
                        <a:srgbClr val="999999"/>
                      </a:solidFill>
                      <a:prstDash val="solid"/>
                      <a:round/>
                      <a:headEnd type="none" w="sm" len="sm"/>
                      <a:tailEnd type="none" w="sm" len="sm"/>
                    </a:lnL>
                    <a:lnR w="12700" cap="flat" cmpd="sng">
                      <a:solidFill>
                        <a:srgbClr val="999999"/>
                      </a:solidFill>
                      <a:prstDash val="solid"/>
                      <a:round/>
                      <a:headEnd type="none" w="sm" len="sm"/>
                      <a:tailEnd type="none" w="sm" len="sm"/>
                    </a:lnR>
                    <a:lnT w="12700" cap="flat" cmpd="sng">
                      <a:solidFill>
                        <a:srgbClr val="999999"/>
                      </a:solidFill>
                      <a:prstDash val="solid"/>
                      <a:round/>
                      <a:headEnd type="none" w="sm" len="sm"/>
                      <a:tailEnd type="none" w="sm" len="sm"/>
                    </a:lnT>
                    <a:lnB w="12700" cap="flat" cmpd="sng">
                      <a:solidFill>
                        <a:srgbClr val="999999"/>
                      </a:solidFill>
                      <a:prstDash val="solid"/>
                      <a:round/>
                      <a:headEnd type="none" w="sm" len="sm"/>
                      <a:tailEnd type="none" w="sm" len="sm"/>
                    </a:lnB>
                    <a:solidFill>
                      <a:srgbClr val="B7B7B7"/>
                    </a:solidFill>
                  </a:tcPr>
                </a:tc>
                <a:extLst>
                  <a:ext uri="{0D108BD9-81ED-4DB2-BD59-A6C34878D82A}">
                    <a16:rowId xmlns:a16="http://schemas.microsoft.com/office/drawing/2014/main" val="10000"/>
                  </a:ext>
                </a:extLst>
              </a:tr>
              <a:tr h="482600">
                <a:tc>
                  <a:txBody>
                    <a:bodyPr/>
                    <a:lstStyle/>
                    <a:p>
                      <a:pPr marL="0" lvl="0" indent="0" algn="ctr" rtl="0">
                        <a:spcBef>
                          <a:spcPts val="0"/>
                        </a:spcBef>
                        <a:spcAft>
                          <a:spcPts val="0"/>
                        </a:spcAft>
                        <a:buNone/>
                      </a:pPr>
                      <a:r>
                        <a:rPr lang="en">
                          <a:solidFill>
                            <a:srgbClr val="FFFFFF"/>
                          </a:solidFill>
                          <a:latin typeface="Open Sans"/>
                          <a:ea typeface="Open Sans"/>
                          <a:cs typeface="Open Sans"/>
                          <a:sym typeface="Open Sans"/>
                        </a:rPr>
                        <a:t>Nutella</a:t>
                      </a:r>
                      <a:endParaRPr>
                        <a:solidFill>
                          <a:srgbClr val="FFFFFF"/>
                        </a:solidFill>
                        <a:latin typeface="Open Sans"/>
                        <a:ea typeface="Open Sans"/>
                        <a:cs typeface="Open Sans"/>
                        <a:sym typeface="Open Sans"/>
                      </a:endParaRPr>
                    </a:p>
                  </a:txBody>
                  <a:tcPr marL="88900" marR="88900" marT="63500" marB="63500" anchor="ctr">
                    <a:lnL w="12700" cap="flat" cmpd="sng">
                      <a:solidFill>
                        <a:srgbClr val="999999"/>
                      </a:solidFill>
                      <a:prstDash val="solid"/>
                      <a:round/>
                      <a:headEnd type="none" w="sm" len="sm"/>
                      <a:tailEnd type="none" w="sm" len="sm"/>
                    </a:lnL>
                    <a:lnR w="12700" cap="flat" cmpd="sng">
                      <a:solidFill>
                        <a:srgbClr val="999999"/>
                      </a:solidFill>
                      <a:prstDash val="solid"/>
                      <a:round/>
                      <a:headEnd type="none" w="sm" len="sm"/>
                      <a:tailEnd type="none" w="sm" len="sm"/>
                    </a:lnR>
                    <a:lnT w="12700" cap="flat" cmpd="sng">
                      <a:solidFill>
                        <a:srgbClr val="999999"/>
                      </a:solidFill>
                      <a:prstDash val="solid"/>
                      <a:round/>
                      <a:headEnd type="none" w="sm" len="sm"/>
                      <a:tailEnd type="none" w="sm" len="sm"/>
                    </a:lnT>
                    <a:lnB w="12700"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latin typeface="Open Sans"/>
                          <a:ea typeface="Open Sans"/>
                          <a:cs typeface="Open Sans"/>
                          <a:sym typeface="Open Sans"/>
                        </a:rPr>
                        <a:t>6.28</a:t>
                      </a:r>
                      <a:endParaRPr>
                        <a:solidFill>
                          <a:srgbClr val="FFFFFF"/>
                        </a:solidFill>
                        <a:latin typeface="Open Sans"/>
                        <a:ea typeface="Open Sans"/>
                        <a:cs typeface="Open Sans"/>
                        <a:sym typeface="Open Sans"/>
                      </a:endParaRPr>
                    </a:p>
                  </a:txBody>
                  <a:tcPr marL="88900" marR="88900" marT="63500" marB="63500" anchor="ctr">
                    <a:lnL w="12700" cap="flat" cmpd="sng">
                      <a:solidFill>
                        <a:srgbClr val="999999"/>
                      </a:solidFill>
                      <a:prstDash val="solid"/>
                      <a:round/>
                      <a:headEnd type="none" w="sm" len="sm"/>
                      <a:tailEnd type="none" w="sm" len="sm"/>
                    </a:lnL>
                    <a:lnR w="12700" cap="flat" cmpd="sng">
                      <a:solidFill>
                        <a:srgbClr val="999999"/>
                      </a:solidFill>
                      <a:prstDash val="solid"/>
                      <a:round/>
                      <a:headEnd type="none" w="sm" len="sm"/>
                      <a:tailEnd type="none" w="sm" len="sm"/>
                    </a:lnR>
                    <a:lnT w="12700" cap="flat" cmpd="sng">
                      <a:solidFill>
                        <a:srgbClr val="999999"/>
                      </a:solidFill>
                      <a:prstDash val="solid"/>
                      <a:round/>
                      <a:headEnd type="none" w="sm" len="sm"/>
                      <a:tailEnd type="none" w="sm" len="sm"/>
                    </a:lnT>
                    <a:lnB w="12700"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latin typeface="Open Sans"/>
                          <a:ea typeface="Open Sans"/>
                          <a:cs typeface="Open Sans"/>
                          <a:sym typeface="Open Sans"/>
                        </a:rPr>
                        <a:t>0</a:t>
                      </a:r>
                      <a:endParaRPr>
                        <a:solidFill>
                          <a:srgbClr val="FFFFFF"/>
                        </a:solidFill>
                        <a:latin typeface="Open Sans"/>
                        <a:ea typeface="Open Sans"/>
                        <a:cs typeface="Open Sans"/>
                        <a:sym typeface="Open Sans"/>
                      </a:endParaRPr>
                    </a:p>
                  </a:txBody>
                  <a:tcPr marL="88900" marR="88900" marT="63500" marB="63500" anchor="ctr">
                    <a:lnL w="12700" cap="flat" cmpd="sng">
                      <a:solidFill>
                        <a:srgbClr val="999999"/>
                      </a:solidFill>
                      <a:prstDash val="solid"/>
                      <a:round/>
                      <a:headEnd type="none" w="sm" len="sm"/>
                      <a:tailEnd type="none" w="sm" len="sm"/>
                    </a:lnL>
                    <a:lnR w="12700" cap="flat" cmpd="sng">
                      <a:solidFill>
                        <a:srgbClr val="999999"/>
                      </a:solidFill>
                      <a:prstDash val="solid"/>
                      <a:round/>
                      <a:headEnd type="none" w="sm" len="sm"/>
                      <a:tailEnd type="none" w="sm" len="sm"/>
                    </a:lnR>
                    <a:lnT w="12700" cap="flat" cmpd="sng">
                      <a:solidFill>
                        <a:srgbClr val="999999"/>
                      </a:solidFill>
                      <a:prstDash val="solid"/>
                      <a:round/>
                      <a:headEnd type="none" w="sm" len="sm"/>
                      <a:tailEnd type="none" w="sm" len="sm"/>
                    </a:lnT>
                    <a:lnB w="12700" cap="flat" cmpd="sng">
                      <a:solidFill>
                        <a:srgbClr val="999999"/>
                      </a:solidFill>
                      <a:prstDash val="solid"/>
                      <a:round/>
                      <a:headEnd type="none" w="sm" len="sm"/>
                      <a:tailEnd type="none" w="sm" len="sm"/>
                    </a:lnB>
                  </a:tcPr>
                </a:tc>
                <a:extLst>
                  <a:ext uri="{0D108BD9-81ED-4DB2-BD59-A6C34878D82A}">
                    <a16:rowId xmlns:a16="http://schemas.microsoft.com/office/drawing/2014/main" val="10001"/>
                  </a:ext>
                </a:extLst>
              </a:tr>
              <a:tr h="571500">
                <a:tc>
                  <a:txBody>
                    <a:bodyPr/>
                    <a:lstStyle/>
                    <a:p>
                      <a:pPr marL="0" lvl="0" indent="0" algn="ctr" rtl="0">
                        <a:spcBef>
                          <a:spcPts val="0"/>
                        </a:spcBef>
                        <a:spcAft>
                          <a:spcPts val="0"/>
                        </a:spcAft>
                        <a:buNone/>
                      </a:pPr>
                      <a:r>
                        <a:rPr lang="en">
                          <a:solidFill>
                            <a:srgbClr val="FFFFFF"/>
                          </a:solidFill>
                          <a:latin typeface="Open Sans"/>
                          <a:ea typeface="Open Sans"/>
                          <a:cs typeface="Open Sans"/>
                          <a:sym typeface="Open Sans"/>
                        </a:rPr>
                        <a:t>Nustikao</a:t>
                      </a:r>
                      <a:endParaRPr>
                        <a:solidFill>
                          <a:srgbClr val="FFFFFF"/>
                        </a:solidFill>
                        <a:latin typeface="Open Sans"/>
                        <a:ea typeface="Open Sans"/>
                        <a:cs typeface="Open Sans"/>
                        <a:sym typeface="Open Sans"/>
                      </a:endParaRPr>
                    </a:p>
                  </a:txBody>
                  <a:tcPr marL="88900" marR="88900" marT="63500" marB="63500" anchor="ctr">
                    <a:lnL w="12700" cap="flat" cmpd="sng">
                      <a:solidFill>
                        <a:srgbClr val="999999"/>
                      </a:solidFill>
                      <a:prstDash val="solid"/>
                      <a:round/>
                      <a:headEnd type="none" w="sm" len="sm"/>
                      <a:tailEnd type="none" w="sm" len="sm"/>
                    </a:lnL>
                    <a:lnR w="12700" cap="flat" cmpd="sng">
                      <a:solidFill>
                        <a:srgbClr val="999999"/>
                      </a:solidFill>
                      <a:prstDash val="solid"/>
                      <a:round/>
                      <a:headEnd type="none" w="sm" len="sm"/>
                      <a:tailEnd type="none" w="sm" len="sm"/>
                    </a:lnR>
                    <a:lnT w="12700" cap="flat" cmpd="sng">
                      <a:solidFill>
                        <a:srgbClr val="999999"/>
                      </a:solidFill>
                      <a:prstDash val="solid"/>
                      <a:round/>
                      <a:headEnd type="none" w="sm" len="sm"/>
                      <a:tailEnd type="none" w="sm" len="sm"/>
                    </a:lnT>
                    <a:lnB w="12700"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latin typeface="Open Sans"/>
                          <a:ea typeface="Open Sans"/>
                          <a:cs typeface="Open Sans"/>
                          <a:sym typeface="Open Sans"/>
                        </a:rPr>
                        <a:t>3.63</a:t>
                      </a:r>
                      <a:endParaRPr>
                        <a:solidFill>
                          <a:srgbClr val="FFFFFF"/>
                        </a:solidFill>
                        <a:latin typeface="Open Sans"/>
                        <a:ea typeface="Open Sans"/>
                        <a:cs typeface="Open Sans"/>
                        <a:sym typeface="Open Sans"/>
                      </a:endParaRPr>
                    </a:p>
                  </a:txBody>
                  <a:tcPr marL="88900" marR="88900" marT="63500" marB="63500" anchor="ctr">
                    <a:lnL w="12700" cap="flat" cmpd="sng">
                      <a:solidFill>
                        <a:srgbClr val="999999"/>
                      </a:solidFill>
                      <a:prstDash val="solid"/>
                      <a:round/>
                      <a:headEnd type="none" w="sm" len="sm"/>
                      <a:tailEnd type="none" w="sm" len="sm"/>
                    </a:lnL>
                    <a:lnR w="12700" cap="flat" cmpd="sng">
                      <a:solidFill>
                        <a:srgbClr val="999999"/>
                      </a:solidFill>
                      <a:prstDash val="solid"/>
                      <a:round/>
                      <a:headEnd type="none" w="sm" len="sm"/>
                      <a:tailEnd type="none" w="sm" len="sm"/>
                    </a:lnR>
                    <a:lnT w="12700" cap="flat" cmpd="sng">
                      <a:solidFill>
                        <a:srgbClr val="999999"/>
                      </a:solidFill>
                      <a:prstDash val="solid"/>
                      <a:round/>
                      <a:headEnd type="none" w="sm" len="sm"/>
                      <a:tailEnd type="none" w="sm" len="sm"/>
                    </a:lnT>
                    <a:lnB w="12700"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latin typeface="Open Sans"/>
                          <a:ea typeface="Open Sans"/>
                          <a:cs typeface="Open Sans"/>
                          <a:sym typeface="Open Sans"/>
                        </a:rPr>
                        <a:t>0</a:t>
                      </a:r>
                      <a:endParaRPr>
                        <a:solidFill>
                          <a:srgbClr val="FFFFFF"/>
                        </a:solidFill>
                        <a:latin typeface="Open Sans"/>
                        <a:ea typeface="Open Sans"/>
                        <a:cs typeface="Open Sans"/>
                        <a:sym typeface="Open Sans"/>
                      </a:endParaRPr>
                    </a:p>
                  </a:txBody>
                  <a:tcPr marL="88900" marR="88900" marT="63500" marB="63500" anchor="ctr">
                    <a:lnL w="12700" cap="flat" cmpd="sng">
                      <a:solidFill>
                        <a:srgbClr val="999999"/>
                      </a:solidFill>
                      <a:prstDash val="solid"/>
                      <a:round/>
                      <a:headEnd type="none" w="sm" len="sm"/>
                      <a:tailEnd type="none" w="sm" len="sm"/>
                    </a:lnL>
                    <a:lnR w="12700" cap="flat" cmpd="sng">
                      <a:solidFill>
                        <a:srgbClr val="999999"/>
                      </a:solidFill>
                      <a:prstDash val="solid"/>
                      <a:round/>
                      <a:headEnd type="none" w="sm" len="sm"/>
                      <a:tailEnd type="none" w="sm" len="sm"/>
                    </a:lnR>
                    <a:lnT w="12700" cap="flat" cmpd="sng">
                      <a:solidFill>
                        <a:srgbClr val="999999"/>
                      </a:solidFill>
                      <a:prstDash val="solid"/>
                      <a:round/>
                      <a:headEnd type="none" w="sm" len="sm"/>
                      <a:tailEnd type="none" w="sm" len="sm"/>
                    </a:lnT>
                    <a:lnB w="12700" cap="flat" cmpd="sng">
                      <a:solidFill>
                        <a:srgbClr val="999999"/>
                      </a:solidFill>
                      <a:prstDash val="solid"/>
                      <a:round/>
                      <a:headEnd type="none" w="sm" len="sm"/>
                      <a:tailEnd type="none" w="sm" len="sm"/>
                    </a:lnB>
                  </a:tcPr>
                </a:tc>
                <a:extLst>
                  <a:ext uri="{0D108BD9-81ED-4DB2-BD59-A6C34878D82A}">
                    <a16:rowId xmlns:a16="http://schemas.microsoft.com/office/drawing/2014/main" val="10002"/>
                  </a:ext>
                </a:extLst>
              </a:tr>
              <a:tr h="571500">
                <a:tc>
                  <a:txBody>
                    <a:bodyPr/>
                    <a:lstStyle/>
                    <a:p>
                      <a:pPr marL="0" lvl="0" indent="0" algn="ctr" rtl="0">
                        <a:spcBef>
                          <a:spcPts val="0"/>
                        </a:spcBef>
                        <a:spcAft>
                          <a:spcPts val="0"/>
                        </a:spcAft>
                        <a:buNone/>
                      </a:pPr>
                      <a:r>
                        <a:rPr lang="en">
                          <a:solidFill>
                            <a:srgbClr val="FFFFFF"/>
                          </a:solidFill>
                          <a:latin typeface="Open Sans"/>
                          <a:ea typeface="Open Sans"/>
                          <a:cs typeface="Open Sans"/>
                          <a:sym typeface="Open Sans"/>
                        </a:rPr>
                        <a:t>Nocciolata</a:t>
                      </a:r>
                      <a:endParaRPr>
                        <a:solidFill>
                          <a:srgbClr val="FFFFFF"/>
                        </a:solidFill>
                        <a:latin typeface="Open Sans"/>
                        <a:ea typeface="Open Sans"/>
                        <a:cs typeface="Open Sans"/>
                        <a:sym typeface="Open Sans"/>
                      </a:endParaRPr>
                    </a:p>
                  </a:txBody>
                  <a:tcPr marL="88900" marR="88900" marT="63500" marB="63500" anchor="ctr">
                    <a:lnL w="12700" cap="flat" cmpd="sng">
                      <a:solidFill>
                        <a:srgbClr val="999999"/>
                      </a:solidFill>
                      <a:prstDash val="solid"/>
                      <a:round/>
                      <a:headEnd type="none" w="sm" len="sm"/>
                      <a:tailEnd type="none" w="sm" len="sm"/>
                    </a:lnL>
                    <a:lnR w="12700" cap="flat" cmpd="sng">
                      <a:solidFill>
                        <a:srgbClr val="999999"/>
                      </a:solidFill>
                      <a:prstDash val="solid"/>
                      <a:round/>
                      <a:headEnd type="none" w="sm" len="sm"/>
                      <a:tailEnd type="none" w="sm" len="sm"/>
                    </a:lnR>
                    <a:lnT w="12700" cap="flat" cmpd="sng">
                      <a:solidFill>
                        <a:srgbClr val="999999"/>
                      </a:solidFill>
                      <a:prstDash val="solid"/>
                      <a:round/>
                      <a:headEnd type="none" w="sm" len="sm"/>
                      <a:tailEnd type="none" w="sm" len="sm"/>
                    </a:lnT>
                    <a:lnB w="12700"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latin typeface="Open Sans"/>
                          <a:ea typeface="Open Sans"/>
                          <a:cs typeface="Open Sans"/>
                          <a:sym typeface="Open Sans"/>
                        </a:rPr>
                        <a:t>11.74</a:t>
                      </a:r>
                      <a:endParaRPr>
                        <a:solidFill>
                          <a:srgbClr val="FFFFFF"/>
                        </a:solidFill>
                        <a:latin typeface="Open Sans"/>
                        <a:ea typeface="Open Sans"/>
                        <a:cs typeface="Open Sans"/>
                        <a:sym typeface="Open Sans"/>
                      </a:endParaRPr>
                    </a:p>
                  </a:txBody>
                  <a:tcPr marL="88900" marR="88900" marT="63500" marB="63500" anchor="ctr">
                    <a:lnL w="12700" cap="flat" cmpd="sng">
                      <a:solidFill>
                        <a:srgbClr val="999999"/>
                      </a:solidFill>
                      <a:prstDash val="solid"/>
                      <a:round/>
                      <a:headEnd type="none" w="sm" len="sm"/>
                      <a:tailEnd type="none" w="sm" len="sm"/>
                    </a:lnL>
                    <a:lnR w="12700" cap="flat" cmpd="sng">
                      <a:solidFill>
                        <a:srgbClr val="999999"/>
                      </a:solidFill>
                      <a:prstDash val="solid"/>
                      <a:round/>
                      <a:headEnd type="none" w="sm" len="sm"/>
                      <a:tailEnd type="none" w="sm" len="sm"/>
                    </a:lnR>
                    <a:lnT w="12700" cap="flat" cmpd="sng">
                      <a:solidFill>
                        <a:srgbClr val="999999"/>
                      </a:solidFill>
                      <a:prstDash val="solid"/>
                      <a:round/>
                      <a:headEnd type="none" w="sm" len="sm"/>
                      <a:tailEnd type="none" w="sm" len="sm"/>
                    </a:lnT>
                    <a:lnB w="12700"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latin typeface="Open Sans"/>
                          <a:ea typeface="Open Sans"/>
                          <a:cs typeface="Open Sans"/>
                          <a:sym typeface="Open Sans"/>
                        </a:rPr>
                        <a:t>3</a:t>
                      </a:r>
                      <a:endParaRPr>
                        <a:solidFill>
                          <a:srgbClr val="FFFFFF"/>
                        </a:solidFill>
                        <a:latin typeface="Open Sans"/>
                        <a:ea typeface="Open Sans"/>
                        <a:cs typeface="Open Sans"/>
                        <a:sym typeface="Open Sans"/>
                      </a:endParaRPr>
                    </a:p>
                  </a:txBody>
                  <a:tcPr marL="88900" marR="88900" marT="63500" marB="63500" anchor="ctr">
                    <a:lnL w="12700" cap="flat" cmpd="sng">
                      <a:solidFill>
                        <a:srgbClr val="999999"/>
                      </a:solidFill>
                      <a:prstDash val="solid"/>
                      <a:round/>
                      <a:headEnd type="none" w="sm" len="sm"/>
                      <a:tailEnd type="none" w="sm" len="sm"/>
                    </a:lnL>
                    <a:lnR w="12700" cap="flat" cmpd="sng">
                      <a:solidFill>
                        <a:srgbClr val="999999"/>
                      </a:solidFill>
                      <a:prstDash val="solid"/>
                      <a:round/>
                      <a:headEnd type="none" w="sm" len="sm"/>
                      <a:tailEnd type="none" w="sm" len="sm"/>
                    </a:lnR>
                    <a:lnT w="12700" cap="flat" cmpd="sng">
                      <a:solidFill>
                        <a:srgbClr val="999999"/>
                      </a:solidFill>
                      <a:prstDash val="solid"/>
                      <a:round/>
                      <a:headEnd type="none" w="sm" len="sm"/>
                      <a:tailEnd type="none" w="sm" len="sm"/>
                    </a:lnT>
                    <a:lnB w="12700" cap="flat" cmpd="sng">
                      <a:solidFill>
                        <a:srgbClr val="999999"/>
                      </a:solidFill>
                      <a:prstDash val="solid"/>
                      <a:round/>
                      <a:headEnd type="none" w="sm" len="sm"/>
                      <a:tailEnd type="none" w="sm" len="sm"/>
                    </a:lnB>
                  </a:tcPr>
                </a:tc>
                <a:extLst>
                  <a:ext uri="{0D108BD9-81ED-4DB2-BD59-A6C34878D82A}">
                    <a16:rowId xmlns:a16="http://schemas.microsoft.com/office/drawing/2014/main" val="10003"/>
                  </a:ext>
                </a:extLst>
              </a:tr>
              <a:tr h="482600">
                <a:tc>
                  <a:txBody>
                    <a:bodyPr/>
                    <a:lstStyle/>
                    <a:p>
                      <a:pPr marL="0" lvl="0" indent="0" algn="ctr" rtl="0">
                        <a:spcBef>
                          <a:spcPts val="0"/>
                        </a:spcBef>
                        <a:spcAft>
                          <a:spcPts val="0"/>
                        </a:spcAft>
                        <a:buNone/>
                      </a:pPr>
                      <a:r>
                        <a:rPr lang="en">
                          <a:solidFill>
                            <a:srgbClr val="FFFFFF"/>
                          </a:solidFill>
                          <a:latin typeface="Open Sans"/>
                          <a:ea typeface="Open Sans"/>
                          <a:cs typeface="Open Sans"/>
                          <a:sym typeface="Open Sans"/>
                        </a:rPr>
                        <a:t>Patamilka</a:t>
                      </a:r>
                      <a:endParaRPr>
                        <a:solidFill>
                          <a:srgbClr val="FFFFFF"/>
                        </a:solidFill>
                        <a:latin typeface="Open Sans"/>
                        <a:ea typeface="Open Sans"/>
                        <a:cs typeface="Open Sans"/>
                        <a:sym typeface="Open Sans"/>
                      </a:endParaRPr>
                    </a:p>
                  </a:txBody>
                  <a:tcPr marL="88900" marR="88900" marT="63500" marB="63500" anchor="ctr">
                    <a:lnL w="12700" cap="flat" cmpd="sng">
                      <a:solidFill>
                        <a:srgbClr val="999999"/>
                      </a:solidFill>
                      <a:prstDash val="solid"/>
                      <a:round/>
                      <a:headEnd type="none" w="sm" len="sm"/>
                      <a:tailEnd type="none" w="sm" len="sm"/>
                    </a:lnL>
                    <a:lnR w="12700" cap="flat" cmpd="sng">
                      <a:solidFill>
                        <a:srgbClr val="999999"/>
                      </a:solidFill>
                      <a:prstDash val="solid"/>
                      <a:round/>
                      <a:headEnd type="none" w="sm" len="sm"/>
                      <a:tailEnd type="none" w="sm" len="sm"/>
                    </a:lnR>
                    <a:lnT w="12700" cap="flat" cmpd="sng">
                      <a:solidFill>
                        <a:srgbClr val="999999"/>
                      </a:solidFill>
                      <a:prstDash val="solid"/>
                      <a:round/>
                      <a:headEnd type="none" w="sm" len="sm"/>
                      <a:tailEnd type="none" w="sm" len="sm"/>
                    </a:lnT>
                    <a:lnB w="12700"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latin typeface="Open Sans"/>
                          <a:ea typeface="Open Sans"/>
                          <a:cs typeface="Open Sans"/>
                          <a:sym typeface="Open Sans"/>
                        </a:rPr>
                        <a:t>7.79</a:t>
                      </a:r>
                      <a:endParaRPr>
                        <a:solidFill>
                          <a:srgbClr val="FFFFFF"/>
                        </a:solidFill>
                        <a:latin typeface="Open Sans"/>
                        <a:ea typeface="Open Sans"/>
                        <a:cs typeface="Open Sans"/>
                        <a:sym typeface="Open Sans"/>
                      </a:endParaRPr>
                    </a:p>
                  </a:txBody>
                  <a:tcPr marL="88900" marR="88900" marT="63500" marB="63500" anchor="ctr">
                    <a:lnL w="12700" cap="flat" cmpd="sng">
                      <a:solidFill>
                        <a:srgbClr val="999999"/>
                      </a:solidFill>
                      <a:prstDash val="solid"/>
                      <a:round/>
                      <a:headEnd type="none" w="sm" len="sm"/>
                      <a:tailEnd type="none" w="sm" len="sm"/>
                    </a:lnL>
                    <a:lnR w="12700" cap="flat" cmpd="sng">
                      <a:solidFill>
                        <a:srgbClr val="999999"/>
                      </a:solidFill>
                      <a:prstDash val="solid"/>
                      <a:round/>
                      <a:headEnd type="none" w="sm" len="sm"/>
                      <a:tailEnd type="none" w="sm" len="sm"/>
                    </a:lnR>
                    <a:lnT w="12700" cap="flat" cmpd="sng">
                      <a:solidFill>
                        <a:srgbClr val="999999"/>
                      </a:solidFill>
                      <a:prstDash val="solid"/>
                      <a:round/>
                      <a:headEnd type="none" w="sm" len="sm"/>
                      <a:tailEnd type="none" w="sm" len="sm"/>
                    </a:lnT>
                    <a:lnB w="12700"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latin typeface="Open Sans"/>
                          <a:ea typeface="Open Sans"/>
                          <a:cs typeface="Open Sans"/>
                          <a:sym typeface="Open Sans"/>
                        </a:rPr>
                        <a:t>0</a:t>
                      </a:r>
                      <a:endParaRPr>
                        <a:solidFill>
                          <a:srgbClr val="FFFFFF"/>
                        </a:solidFill>
                        <a:latin typeface="Open Sans"/>
                        <a:ea typeface="Open Sans"/>
                        <a:cs typeface="Open Sans"/>
                        <a:sym typeface="Open Sans"/>
                      </a:endParaRPr>
                    </a:p>
                  </a:txBody>
                  <a:tcPr marL="88900" marR="88900" marT="63500" marB="63500" anchor="ctr">
                    <a:lnL w="12700" cap="flat" cmpd="sng">
                      <a:solidFill>
                        <a:srgbClr val="999999"/>
                      </a:solidFill>
                      <a:prstDash val="solid"/>
                      <a:round/>
                      <a:headEnd type="none" w="sm" len="sm"/>
                      <a:tailEnd type="none" w="sm" len="sm"/>
                    </a:lnL>
                    <a:lnR w="12700" cap="flat" cmpd="sng">
                      <a:solidFill>
                        <a:srgbClr val="999999"/>
                      </a:solidFill>
                      <a:prstDash val="solid"/>
                      <a:round/>
                      <a:headEnd type="none" w="sm" len="sm"/>
                      <a:tailEnd type="none" w="sm" len="sm"/>
                    </a:lnR>
                    <a:lnT w="12700" cap="flat" cmpd="sng">
                      <a:solidFill>
                        <a:srgbClr val="999999"/>
                      </a:solidFill>
                      <a:prstDash val="solid"/>
                      <a:round/>
                      <a:headEnd type="none" w="sm" len="sm"/>
                      <a:tailEnd type="none" w="sm" len="sm"/>
                    </a:lnT>
                    <a:lnB w="12700" cap="flat" cmpd="sng">
                      <a:solidFill>
                        <a:srgbClr val="999999"/>
                      </a:solidFill>
                      <a:prstDash val="solid"/>
                      <a:round/>
                      <a:headEnd type="none" w="sm" len="sm"/>
                      <a:tailEnd type="none" w="sm" len="sm"/>
                    </a:lnB>
                  </a:tcPr>
                </a:tc>
                <a:extLst>
                  <a:ext uri="{0D108BD9-81ED-4DB2-BD59-A6C34878D82A}">
                    <a16:rowId xmlns:a16="http://schemas.microsoft.com/office/drawing/2014/main" val="10004"/>
                  </a:ext>
                </a:extLst>
              </a:tr>
              <a:tr h="482600">
                <a:tc>
                  <a:txBody>
                    <a:bodyPr/>
                    <a:lstStyle/>
                    <a:p>
                      <a:pPr marL="0" lvl="0" indent="0" algn="ctr" rtl="0">
                        <a:spcBef>
                          <a:spcPts val="0"/>
                        </a:spcBef>
                        <a:spcAft>
                          <a:spcPts val="0"/>
                        </a:spcAft>
                        <a:buNone/>
                      </a:pPr>
                      <a:r>
                        <a:rPr lang="en">
                          <a:solidFill>
                            <a:srgbClr val="FFFFFF"/>
                          </a:solidFill>
                          <a:latin typeface="Open Sans"/>
                          <a:ea typeface="Open Sans"/>
                          <a:cs typeface="Open Sans"/>
                          <a:sym typeface="Open Sans"/>
                        </a:rPr>
                        <a:t>Jardin bio</a:t>
                      </a:r>
                      <a:endParaRPr>
                        <a:solidFill>
                          <a:srgbClr val="FFFFFF"/>
                        </a:solidFill>
                        <a:latin typeface="Open Sans"/>
                        <a:ea typeface="Open Sans"/>
                        <a:cs typeface="Open Sans"/>
                        <a:sym typeface="Open Sans"/>
                      </a:endParaRPr>
                    </a:p>
                  </a:txBody>
                  <a:tcPr marL="88900" marR="88900" marT="63500" marB="63500" anchor="ctr">
                    <a:lnL w="12700" cap="flat" cmpd="sng">
                      <a:solidFill>
                        <a:srgbClr val="999999"/>
                      </a:solidFill>
                      <a:prstDash val="solid"/>
                      <a:round/>
                      <a:headEnd type="none" w="sm" len="sm"/>
                      <a:tailEnd type="none" w="sm" len="sm"/>
                    </a:lnL>
                    <a:lnR w="12700" cap="flat" cmpd="sng">
                      <a:solidFill>
                        <a:srgbClr val="999999"/>
                      </a:solidFill>
                      <a:prstDash val="solid"/>
                      <a:round/>
                      <a:headEnd type="none" w="sm" len="sm"/>
                      <a:tailEnd type="none" w="sm" len="sm"/>
                    </a:lnR>
                    <a:lnT w="12700" cap="flat" cmpd="sng">
                      <a:solidFill>
                        <a:srgbClr val="999999"/>
                      </a:solidFill>
                      <a:prstDash val="solid"/>
                      <a:round/>
                      <a:headEnd type="none" w="sm" len="sm"/>
                      <a:tailEnd type="none" w="sm" len="sm"/>
                    </a:lnT>
                    <a:lnB w="12700"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latin typeface="Open Sans"/>
                          <a:ea typeface="Open Sans"/>
                          <a:cs typeface="Open Sans"/>
                          <a:sym typeface="Open Sans"/>
                        </a:rPr>
                        <a:t>8.15</a:t>
                      </a:r>
                      <a:endParaRPr>
                        <a:solidFill>
                          <a:srgbClr val="FFFFFF"/>
                        </a:solidFill>
                        <a:latin typeface="Open Sans"/>
                        <a:ea typeface="Open Sans"/>
                        <a:cs typeface="Open Sans"/>
                        <a:sym typeface="Open Sans"/>
                      </a:endParaRPr>
                    </a:p>
                  </a:txBody>
                  <a:tcPr marL="88900" marR="88900" marT="63500" marB="63500" anchor="ctr">
                    <a:lnL w="12700" cap="flat" cmpd="sng">
                      <a:solidFill>
                        <a:srgbClr val="999999"/>
                      </a:solidFill>
                      <a:prstDash val="solid"/>
                      <a:round/>
                      <a:headEnd type="none" w="sm" len="sm"/>
                      <a:tailEnd type="none" w="sm" len="sm"/>
                    </a:lnL>
                    <a:lnR w="12700" cap="flat" cmpd="sng">
                      <a:solidFill>
                        <a:srgbClr val="999999"/>
                      </a:solidFill>
                      <a:prstDash val="solid"/>
                      <a:round/>
                      <a:headEnd type="none" w="sm" len="sm"/>
                      <a:tailEnd type="none" w="sm" len="sm"/>
                    </a:lnR>
                    <a:lnT w="12700" cap="flat" cmpd="sng">
                      <a:solidFill>
                        <a:srgbClr val="999999"/>
                      </a:solidFill>
                      <a:prstDash val="solid"/>
                      <a:round/>
                      <a:headEnd type="none" w="sm" len="sm"/>
                      <a:tailEnd type="none" w="sm" len="sm"/>
                    </a:lnT>
                    <a:lnB w="12700"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latin typeface="Open Sans"/>
                          <a:ea typeface="Open Sans"/>
                          <a:cs typeface="Open Sans"/>
                          <a:sym typeface="Open Sans"/>
                        </a:rPr>
                        <a:t>2</a:t>
                      </a:r>
                      <a:endParaRPr>
                        <a:solidFill>
                          <a:srgbClr val="FFFFFF"/>
                        </a:solidFill>
                        <a:latin typeface="Open Sans"/>
                        <a:ea typeface="Open Sans"/>
                        <a:cs typeface="Open Sans"/>
                        <a:sym typeface="Open Sans"/>
                      </a:endParaRPr>
                    </a:p>
                  </a:txBody>
                  <a:tcPr marL="88900" marR="88900" marT="63500" marB="63500" anchor="ctr">
                    <a:lnL w="12700" cap="flat" cmpd="sng">
                      <a:solidFill>
                        <a:srgbClr val="999999"/>
                      </a:solidFill>
                      <a:prstDash val="solid"/>
                      <a:round/>
                      <a:headEnd type="none" w="sm" len="sm"/>
                      <a:tailEnd type="none" w="sm" len="sm"/>
                    </a:lnL>
                    <a:lnR w="12700" cap="flat" cmpd="sng">
                      <a:solidFill>
                        <a:srgbClr val="999999"/>
                      </a:solidFill>
                      <a:prstDash val="solid"/>
                      <a:round/>
                      <a:headEnd type="none" w="sm" len="sm"/>
                      <a:tailEnd type="none" w="sm" len="sm"/>
                    </a:lnR>
                    <a:lnT w="12700" cap="flat" cmpd="sng">
                      <a:solidFill>
                        <a:srgbClr val="999999"/>
                      </a:solidFill>
                      <a:prstDash val="solid"/>
                      <a:round/>
                      <a:headEnd type="none" w="sm" len="sm"/>
                      <a:tailEnd type="none" w="sm" len="sm"/>
                    </a:lnT>
                    <a:lnB w="12700" cap="flat" cmpd="sng">
                      <a:solidFill>
                        <a:srgbClr val="999999"/>
                      </a:solidFill>
                      <a:prstDash val="solid"/>
                      <a:round/>
                      <a:headEnd type="none" w="sm" len="sm"/>
                      <a:tailEnd type="none" w="sm" len="sm"/>
                    </a:lnB>
                  </a:tcPr>
                </a:tc>
                <a:extLst>
                  <a:ext uri="{0D108BD9-81ED-4DB2-BD59-A6C34878D82A}">
                    <a16:rowId xmlns:a16="http://schemas.microsoft.com/office/drawing/2014/main" val="10005"/>
                  </a:ext>
                </a:extLst>
              </a:tr>
              <a:tr h="482600">
                <a:tc>
                  <a:txBody>
                    <a:bodyPr/>
                    <a:lstStyle/>
                    <a:p>
                      <a:pPr marL="0" lvl="0" indent="0" algn="ctr" rtl="0">
                        <a:spcBef>
                          <a:spcPts val="0"/>
                        </a:spcBef>
                        <a:spcAft>
                          <a:spcPts val="0"/>
                        </a:spcAft>
                        <a:buNone/>
                      </a:pPr>
                      <a:r>
                        <a:rPr lang="en">
                          <a:solidFill>
                            <a:srgbClr val="FFFFFF"/>
                          </a:solidFill>
                          <a:latin typeface="Open Sans"/>
                          <a:ea typeface="Open Sans"/>
                          <a:cs typeface="Open Sans"/>
                          <a:sym typeface="Open Sans"/>
                        </a:rPr>
                        <a:t>Ovomaltine</a:t>
                      </a:r>
                      <a:endParaRPr>
                        <a:solidFill>
                          <a:srgbClr val="FFFFFF"/>
                        </a:solidFill>
                        <a:latin typeface="Open Sans"/>
                        <a:ea typeface="Open Sans"/>
                        <a:cs typeface="Open Sans"/>
                        <a:sym typeface="Open Sans"/>
                      </a:endParaRPr>
                    </a:p>
                  </a:txBody>
                  <a:tcPr marL="88900" marR="88900" marT="63500" marB="63500" anchor="ctr">
                    <a:lnL w="12700" cap="flat" cmpd="sng">
                      <a:solidFill>
                        <a:srgbClr val="999999"/>
                      </a:solidFill>
                      <a:prstDash val="solid"/>
                      <a:round/>
                      <a:headEnd type="none" w="sm" len="sm"/>
                      <a:tailEnd type="none" w="sm" len="sm"/>
                    </a:lnL>
                    <a:lnR w="12700" cap="flat" cmpd="sng">
                      <a:solidFill>
                        <a:srgbClr val="999999"/>
                      </a:solidFill>
                      <a:prstDash val="solid"/>
                      <a:round/>
                      <a:headEnd type="none" w="sm" len="sm"/>
                      <a:tailEnd type="none" w="sm" len="sm"/>
                    </a:lnR>
                    <a:lnT w="12700" cap="flat" cmpd="sng">
                      <a:solidFill>
                        <a:srgbClr val="999999"/>
                      </a:solidFill>
                      <a:prstDash val="solid"/>
                      <a:round/>
                      <a:headEnd type="none" w="sm" len="sm"/>
                      <a:tailEnd type="none" w="sm" len="sm"/>
                    </a:lnT>
                    <a:lnB w="12700"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latin typeface="Open Sans"/>
                          <a:ea typeface="Open Sans"/>
                          <a:cs typeface="Open Sans"/>
                          <a:sym typeface="Open Sans"/>
                        </a:rPr>
                        <a:t>7.36</a:t>
                      </a:r>
                      <a:endParaRPr>
                        <a:solidFill>
                          <a:srgbClr val="FFFFFF"/>
                        </a:solidFill>
                        <a:latin typeface="Open Sans"/>
                        <a:ea typeface="Open Sans"/>
                        <a:cs typeface="Open Sans"/>
                        <a:sym typeface="Open Sans"/>
                      </a:endParaRPr>
                    </a:p>
                  </a:txBody>
                  <a:tcPr marL="88900" marR="88900" marT="63500" marB="63500" anchor="ctr">
                    <a:lnL w="12700" cap="flat" cmpd="sng">
                      <a:solidFill>
                        <a:srgbClr val="999999"/>
                      </a:solidFill>
                      <a:prstDash val="solid"/>
                      <a:round/>
                      <a:headEnd type="none" w="sm" len="sm"/>
                      <a:tailEnd type="none" w="sm" len="sm"/>
                    </a:lnL>
                    <a:lnR w="12700" cap="flat" cmpd="sng">
                      <a:solidFill>
                        <a:srgbClr val="999999"/>
                      </a:solidFill>
                      <a:prstDash val="solid"/>
                      <a:round/>
                      <a:headEnd type="none" w="sm" len="sm"/>
                      <a:tailEnd type="none" w="sm" len="sm"/>
                    </a:lnR>
                    <a:lnT w="12700" cap="flat" cmpd="sng">
                      <a:solidFill>
                        <a:srgbClr val="999999"/>
                      </a:solidFill>
                      <a:prstDash val="solid"/>
                      <a:round/>
                      <a:headEnd type="none" w="sm" len="sm"/>
                      <a:tailEnd type="none" w="sm" len="sm"/>
                    </a:lnT>
                    <a:lnB w="12700"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FFFF"/>
                          </a:solidFill>
                          <a:latin typeface="Open Sans"/>
                          <a:ea typeface="Open Sans"/>
                          <a:cs typeface="Open Sans"/>
                          <a:sym typeface="Open Sans"/>
                        </a:rPr>
                        <a:t>0</a:t>
                      </a:r>
                      <a:endParaRPr>
                        <a:solidFill>
                          <a:srgbClr val="FFFFFF"/>
                        </a:solidFill>
                        <a:latin typeface="Open Sans"/>
                        <a:ea typeface="Open Sans"/>
                        <a:cs typeface="Open Sans"/>
                        <a:sym typeface="Open Sans"/>
                      </a:endParaRPr>
                    </a:p>
                  </a:txBody>
                  <a:tcPr marL="88900" marR="88900" marT="63500" marB="63500" anchor="ctr">
                    <a:lnL w="12700" cap="flat" cmpd="sng">
                      <a:solidFill>
                        <a:srgbClr val="999999"/>
                      </a:solidFill>
                      <a:prstDash val="solid"/>
                      <a:round/>
                      <a:headEnd type="none" w="sm" len="sm"/>
                      <a:tailEnd type="none" w="sm" len="sm"/>
                    </a:lnL>
                    <a:lnR w="12700" cap="flat" cmpd="sng">
                      <a:solidFill>
                        <a:srgbClr val="999999"/>
                      </a:solidFill>
                      <a:prstDash val="solid"/>
                      <a:round/>
                      <a:headEnd type="none" w="sm" len="sm"/>
                      <a:tailEnd type="none" w="sm" len="sm"/>
                    </a:lnR>
                    <a:lnT w="12700" cap="flat" cmpd="sng">
                      <a:solidFill>
                        <a:srgbClr val="999999"/>
                      </a:solidFill>
                      <a:prstDash val="solid"/>
                      <a:round/>
                      <a:headEnd type="none" w="sm" len="sm"/>
                      <a:tailEnd type="none" w="sm" len="sm"/>
                    </a:lnT>
                    <a:lnB w="12700" cap="flat" cmpd="sng">
                      <a:solidFill>
                        <a:srgbClr val="999999"/>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301" name="Google Shape;301;p23"/>
          <p:cNvSpPr txBox="1"/>
          <p:nvPr/>
        </p:nvSpPr>
        <p:spPr>
          <a:xfrm>
            <a:off x="614625" y="781875"/>
            <a:ext cx="5661000" cy="33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Hind"/>
                <a:ea typeface="Hind"/>
                <a:cs typeface="Hind"/>
                <a:sym typeface="Hind"/>
              </a:rPr>
              <a:t>Exemple de tableau excel: pâte à tartiner</a:t>
            </a:r>
            <a:endParaRPr sz="1800">
              <a:solidFill>
                <a:srgbClr val="FFFFFF"/>
              </a:solidFill>
              <a:latin typeface="Hind"/>
              <a:ea typeface="Hind"/>
              <a:cs typeface="Hind"/>
              <a:sym typeface="Hind"/>
            </a:endParaRPr>
          </a:p>
        </p:txBody>
      </p:sp>
    </p:spTree>
  </p:cSld>
  <p:clrMapOvr>
    <a:masterClrMapping/>
  </p:clrMapOvr>
</p:sld>
</file>

<file path=ppt/theme/theme1.xml><?xml version="1.0" encoding="utf-8"?>
<a:theme xmlns:a="http://schemas.openxmlformats.org/drawingml/2006/main" name="Dumain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4952</Words>
  <Application>Microsoft Office PowerPoint</Application>
  <PresentationFormat>Affichage à l'écran (16:9)</PresentationFormat>
  <Paragraphs>763</Paragraphs>
  <Slides>32</Slides>
  <Notes>32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32</vt:i4>
      </vt:variant>
    </vt:vector>
  </HeadingPairs>
  <TitlesOfParts>
    <vt:vector size="38" baseType="lpstr">
      <vt:lpstr>Hind</vt:lpstr>
      <vt:lpstr>Open Sans</vt:lpstr>
      <vt:lpstr>Courier New</vt:lpstr>
      <vt:lpstr>Arial</vt:lpstr>
      <vt:lpstr>Calibri</vt:lpstr>
      <vt:lpstr>Dumaine</vt:lpstr>
      <vt:lpstr>FIND YOUR PERSONAL PRODUCT FYPP</vt:lpstr>
      <vt:lpstr>Enjeux du projet </vt:lpstr>
      <vt:lpstr>Sommaire</vt:lpstr>
      <vt:lpstr>Nouveau Concept</vt:lpstr>
      <vt:lpstr>Un concept pas si nouveau...</vt:lpstr>
      <vt:lpstr>Même concept, mais fonctionnement minimaliste</vt:lpstr>
      <vt:lpstr>Démarche de l’utilisateur</vt:lpstr>
      <vt:lpstr>Algorithme du projet</vt:lpstr>
      <vt:lpstr>Création des tableaux de données</vt:lpstr>
      <vt:lpstr>Utilisation d’une structure</vt:lpstr>
      <vt:lpstr>Ut</vt:lpstr>
      <vt:lpstr>Ut</vt:lpstr>
      <vt:lpstr>Qu’est ce qu’un fichier csv ?</vt:lpstr>
      <vt:lpstr>Fonctionnement du tableau csv</vt:lpstr>
      <vt:lpstr>Lecture de fichiers CSV</vt:lpstr>
      <vt:lpstr>Calcul de la note d’un produit</vt:lpstr>
      <vt:lpstr>Ut</vt:lpstr>
      <vt:lpstr>Calcul de la note du produit </vt:lpstr>
      <vt:lpstr>Saisie du choix de l’utilisateur</vt:lpstr>
      <vt:lpstr>Un menu interactif et intuitif </vt:lpstr>
      <vt:lpstr>L’arborescence du menu  ( exemple choix pâte à tartiner)</vt:lpstr>
      <vt:lpstr>Menu ( Morceau du programme: choix de la pâte à tartiner)</vt:lpstr>
      <vt:lpstr>Menu ( Morceau du programme: choix de la pâte à tartiner)</vt:lpstr>
      <vt:lpstr>Fichier “utils.h”</vt:lpstr>
      <vt:lpstr>main()</vt:lpstr>
      <vt:lpstr>Affichage des prix</vt:lpstr>
      <vt:lpstr>Le classement des produits</vt:lpstr>
      <vt:lpstr>Présentation PowerPoint</vt:lpstr>
      <vt:lpstr>Présentation PowerPoint</vt:lpstr>
      <vt:lpstr>Conclusion</vt:lpstr>
      <vt:lpstr>Répartition du projet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YOUR PERSONAL PRODUCT FYPP</dc:title>
  <dc:creator>Chloe Jeanpetit</dc:creator>
  <cp:lastModifiedBy>Chloe Jeanpetit</cp:lastModifiedBy>
  <cp:revision>1</cp:revision>
  <dcterms:modified xsi:type="dcterms:W3CDTF">2020-01-07T01:38:09Z</dcterms:modified>
</cp:coreProperties>
</file>