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9" r:id="rId4"/>
    <p:sldId id="265" r:id="rId5"/>
    <p:sldId id="262" r:id="rId6"/>
    <p:sldId id="263" r:id="rId7"/>
    <p:sldId id="264" r:id="rId8"/>
    <p:sldId id="266" r:id="rId9"/>
    <p:sldId id="267" r:id="rId10"/>
    <p:sldId id="269" r:id="rId11"/>
    <p:sldId id="271" r:id="rId12"/>
    <p:sldId id="272" r:id="rId13"/>
    <p:sldId id="270" r:id="rId14"/>
    <p:sldId id="273" r:id="rId15"/>
    <p:sldId id="274" r:id="rId16"/>
    <p:sldId id="275" r:id="rId17"/>
    <p:sldId id="276" r:id="rId18"/>
    <p:sldId id="277" r:id="rId19"/>
    <p:sldId id="278" r:id="rId20"/>
    <p:sldId id="280" r:id="rId21"/>
    <p:sldId id="281" r:id="rId22"/>
    <p:sldId id="282" r:id="rId23"/>
    <p:sldId id="283" r:id="rId24"/>
    <p:sldId id="286" r:id="rId25"/>
    <p:sldId id="285" r:id="rId26"/>
    <p:sldId id="279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869"/>
    <a:srgbClr val="293568"/>
    <a:srgbClr val="283365"/>
    <a:srgbClr val="2A36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79D802-BDBD-4A9E-AE3F-5EEF6E9CB312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AEEC4-EF03-450F-8C15-0D2D221FD7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531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2A366A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90AC-5555-4A2F-9140-956B225138F0}" type="datetime1">
              <a:rPr lang="de-DE" smtClean="0"/>
              <a:t>27.05.2019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Thorben Schomacker &amp; Ferdinand Trendelenburg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1A2D-EDD7-41B5-B3C6-ADA4DCBFAA23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29" t="-1116" r="24543" b="52821"/>
          <a:stretch/>
        </p:blipFill>
        <p:spPr>
          <a:xfrm>
            <a:off x="10007600" y="365125"/>
            <a:ext cx="1348783" cy="1325563"/>
          </a:xfrm>
          <a:prstGeom prst="rect">
            <a:avLst/>
          </a:prstGeom>
        </p:spPr>
      </p:pic>
      <p:sp>
        <p:nvSpPr>
          <p:cNvPr id="8" name="Rechteck 7"/>
          <p:cNvSpPr/>
          <p:nvPr userDrawn="1"/>
        </p:nvSpPr>
        <p:spPr>
          <a:xfrm>
            <a:off x="838200" y="6249725"/>
            <a:ext cx="10515600" cy="62175"/>
          </a:xfrm>
          <a:prstGeom prst="rect">
            <a:avLst/>
          </a:prstGeom>
          <a:solidFill>
            <a:srgbClr val="2833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7125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7CF1D-5751-4EDE-8443-57ADFE54276A}" type="datetime1">
              <a:rPr lang="de-DE" smtClean="0"/>
              <a:t>27.05.2019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Thorben Schomacker &amp; Ferdinand Trendelenburg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1A2D-EDD7-41B5-B3C6-ADA4DCBFAA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7907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BFD9-0C9D-4087-9C18-901B0E150042}" type="datetime1">
              <a:rPr lang="de-DE" smtClean="0"/>
              <a:t>27.05.2019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Thorben Schomacker &amp; Ferdinand Trendelenburg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1A2D-EDD7-41B5-B3C6-ADA4DCBFAA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032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17000" cy="1325563"/>
          </a:xfrm>
        </p:spPr>
        <p:txBody>
          <a:bodyPr/>
          <a:lstStyle>
            <a:lvl1pPr>
              <a:defRPr>
                <a:solidFill>
                  <a:srgbClr val="283365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5111-DC3E-474E-A743-5D868EE8513C}" type="datetime1">
              <a:rPr lang="de-DE" smtClean="0"/>
              <a:t>27.05.2019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Thorben Schomacker &amp; Ferdinand Trendelenburg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1A2D-EDD7-41B5-B3C6-ADA4DCBFAA23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29" t="-1116" r="24543" b="52821"/>
          <a:stretch/>
        </p:blipFill>
        <p:spPr>
          <a:xfrm>
            <a:off x="10007600" y="365125"/>
            <a:ext cx="1348783" cy="1325563"/>
          </a:xfrm>
          <a:prstGeom prst="rect">
            <a:avLst/>
          </a:prstGeom>
        </p:spPr>
      </p:pic>
      <p:sp>
        <p:nvSpPr>
          <p:cNvPr id="8" name="Rechteck 7"/>
          <p:cNvSpPr/>
          <p:nvPr userDrawn="1"/>
        </p:nvSpPr>
        <p:spPr>
          <a:xfrm>
            <a:off x="838200" y="6249725"/>
            <a:ext cx="10515600" cy="62175"/>
          </a:xfrm>
          <a:prstGeom prst="rect">
            <a:avLst/>
          </a:prstGeom>
          <a:solidFill>
            <a:srgbClr val="2833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8426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293568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96B6-069B-4E57-9A20-93766B885FDB}" type="datetime1">
              <a:rPr lang="de-DE" smtClean="0"/>
              <a:t>27.05.2019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Thorben Schomacker &amp; Ferdinand Trendelenburg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1A2D-EDD7-41B5-B3C6-ADA4DCBFAA23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838200" y="6249725"/>
            <a:ext cx="10515600" cy="62175"/>
          </a:xfrm>
          <a:prstGeom prst="rect">
            <a:avLst/>
          </a:prstGeom>
          <a:solidFill>
            <a:srgbClr val="2833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29" t="-1116" r="24543" b="52821"/>
          <a:stretch/>
        </p:blipFill>
        <p:spPr>
          <a:xfrm>
            <a:off x="10007600" y="365125"/>
            <a:ext cx="134878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81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901F-C871-48F0-B8A9-CD9471B04CCA}" type="datetime1">
              <a:rPr lang="de-DE" smtClean="0"/>
              <a:t>27.05.2019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Thorben Schomacker &amp; Ferdinand Trendelenburg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1A2D-EDD7-41B5-B3C6-ADA4DCBFAA23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838200" y="6249725"/>
            <a:ext cx="10515600" cy="62175"/>
          </a:xfrm>
          <a:prstGeom prst="rect">
            <a:avLst/>
          </a:prstGeom>
          <a:solidFill>
            <a:srgbClr val="2833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29" t="-1116" r="24543" b="52821"/>
          <a:stretch/>
        </p:blipFill>
        <p:spPr>
          <a:xfrm>
            <a:off x="10007600" y="348500"/>
            <a:ext cx="1348783" cy="1325563"/>
          </a:xfrm>
          <a:prstGeom prst="rect">
            <a:avLst/>
          </a:prstGeom>
        </p:spPr>
      </p:pic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17000" cy="1325563"/>
          </a:xfrm>
        </p:spPr>
        <p:txBody>
          <a:bodyPr/>
          <a:lstStyle>
            <a:lvl1pPr>
              <a:defRPr>
                <a:solidFill>
                  <a:srgbClr val="2D3869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95636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9167812" cy="1325563"/>
          </a:xfrm>
        </p:spPr>
        <p:txBody>
          <a:bodyPr/>
          <a:lstStyle>
            <a:lvl1pPr>
              <a:defRPr>
                <a:solidFill>
                  <a:srgbClr val="2D3869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2D386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2D386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2D3869"/>
                </a:solidFill>
              </a:defRPr>
            </a:lvl1pPr>
          </a:lstStyle>
          <a:p>
            <a:r>
              <a:rPr lang="de-DE"/>
              <a:t>Thorben Schomacker &amp; Ferdinand Trendelenburg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D3869"/>
                </a:solidFill>
              </a:defRPr>
            </a:lvl1pPr>
          </a:lstStyle>
          <a:p>
            <a:fld id="{211E1A2D-EDD7-41B5-B3C6-ADA4DCBFAA23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223F89F-86A2-4AAD-8666-1A4740CE0F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29" t="-1116" r="24543" b="52821"/>
          <a:stretch/>
        </p:blipFill>
        <p:spPr>
          <a:xfrm>
            <a:off x="10007600" y="348500"/>
            <a:ext cx="1348783" cy="1325563"/>
          </a:xfrm>
          <a:prstGeom prst="rect">
            <a:avLst/>
          </a:prstGeom>
        </p:spPr>
      </p:pic>
      <p:sp>
        <p:nvSpPr>
          <p:cNvPr id="12" name="Fußzeilenplatzhalter 5">
            <a:extLst>
              <a:ext uri="{FF2B5EF4-FFF2-40B4-BE49-F238E27FC236}">
                <a16:creationId xmlns:a16="http://schemas.microsoft.com/office/drawing/2014/main" id="{EA96635F-20DB-4DA5-AAED-40D77B9BE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>
                <a:solidFill>
                  <a:schemeClr val="tx1"/>
                </a:solidFill>
              </a:rPr>
              <a:t>Thorben Schomacker</a:t>
            </a:r>
          </a:p>
        </p:txBody>
      </p:sp>
      <p:sp>
        <p:nvSpPr>
          <p:cNvPr id="13" name="Foliennummernplatzhalter 6">
            <a:extLst>
              <a:ext uri="{FF2B5EF4-FFF2-40B4-BE49-F238E27FC236}">
                <a16:creationId xmlns:a16="http://schemas.microsoft.com/office/drawing/2014/main" id="{A95A78F9-C223-45DC-8113-B27278F38591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1E1A2D-EDD7-41B5-B3C6-ADA4DCBFAA23}" type="slidenum">
              <a:rPr lang="de-DE" smtClean="0">
                <a:solidFill>
                  <a:schemeClr val="tx1"/>
                </a:solidFill>
              </a:rPr>
              <a:pPr/>
              <a:t>‹Nr.›</a:t>
            </a:fld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DA5D339-CF38-4459-80EA-C077F6AD2A44}"/>
              </a:ext>
            </a:extLst>
          </p:cNvPr>
          <p:cNvSpPr/>
          <p:nvPr userDrawn="1"/>
        </p:nvSpPr>
        <p:spPr>
          <a:xfrm>
            <a:off x="838200" y="6249725"/>
            <a:ext cx="10515600" cy="62175"/>
          </a:xfrm>
          <a:prstGeom prst="rect">
            <a:avLst/>
          </a:prstGeom>
          <a:solidFill>
            <a:srgbClr val="2833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2D38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432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DEB2-D5FF-4C24-87CA-A01EB3E2D074}" type="datetime1">
              <a:rPr lang="de-DE" smtClean="0"/>
              <a:t>27.05.2019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Thorben Schomacker &amp; Ferdinand Trendelenburg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1A2D-EDD7-41B5-B3C6-ADA4DCBFAA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9305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F30DE-E485-446B-A2F6-919F6D087BD5}" type="datetime1">
              <a:rPr lang="de-DE" smtClean="0"/>
              <a:t>27.05.2019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Thorben Schomacker &amp; Ferdinand Trendelenburg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1A2D-EDD7-41B5-B3C6-ADA4DCBFAA23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838200" y="6249725"/>
            <a:ext cx="10515600" cy="62175"/>
          </a:xfrm>
          <a:prstGeom prst="rect">
            <a:avLst/>
          </a:prstGeom>
          <a:solidFill>
            <a:srgbClr val="2833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0086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9DAD7-195C-47B4-9577-1FFFD133FBEE}" type="datetime1">
              <a:rPr lang="de-DE" smtClean="0"/>
              <a:t>27.05.2019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Thorben Schomacker &amp; Ferdinand Trendelenburg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1A2D-EDD7-41B5-B3C6-ADA4DCBFAA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0818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2C02-3394-418C-A330-C2248FAE5048}" type="datetime1">
              <a:rPr lang="de-DE" smtClean="0"/>
              <a:t>27.05.2019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Thorben Schomacker &amp; Ferdinand Trendelenburg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1A2D-EDD7-41B5-B3C6-ADA4DCBFAA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7167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6ED9C-5CCB-49E4-8E8B-E2F21E213F28}" type="datetime1">
              <a:rPr lang="de-DE" smtClean="0"/>
              <a:t>27.05.2019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Thorben Schomacker &amp; Ferdinand Trendelenburg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E1A2D-EDD7-41B5-B3C6-ADA4DCBFAA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1363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5E6C31-88D9-477B-87E8-B36DF2BA84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OLAP-Tools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B8B409A-D3B4-45A0-BD19-A13F405B88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Thorben Schomacker &amp; Ferdinand Trendelenburg</a:t>
            </a:r>
          </a:p>
          <a:p>
            <a:r>
              <a:rPr lang="de-DE"/>
              <a:t>Angewandte Informatik</a:t>
            </a:r>
            <a:endParaRPr lang="de-DE" dirty="0"/>
          </a:p>
          <a:p>
            <a:r>
              <a:rPr lang="de-DE" dirty="0"/>
              <a:t>Datawarehouse</a:t>
            </a:r>
          </a:p>
          <a:p>
            <a:r>
              <a:rPr lang="de-DE" dirty="0"/>
              <a:t>Prof. Dr. Wolfgang Gerken</a:t>
            </a:r>
          </a:p>
          <a:p>
            <a:r>
              <a:rPr lang="de-DE" dirty="0"/>
              <a:t>Hochschule für Angewandte Wissenschaften Hamburg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FE9167E-445A-46C2-8DDB-86CE84F87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Thorben Schomacker &amp; Ferdinand Trendelenburg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B3C72BE-DCDF-4A7E-975D-779FF8AE0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1A2D-EDD7-41B5-B3C6-ADA4DCBFAA2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481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997B6C-CB58-47D9-868D-165EBF267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Interaktives Diagramm: Umsatz pro Kunde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E3CDF9-DF76-49CD-BF41-67D1E40FE6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Tableau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2A8D77-640C-45DF-8AE7-247B53627A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Verbindung zur Oracle Datenbank problemlos möglich (Extra Treiber nötig)</a:t>
            </a:r>
          </a:p>
          <a:p>
            <a:r>
              <a:rPr lang="de-DE" dirty="0"/>
              <a:t>Automatisches erkennen des richtigen Namespaces</a:t>
            </a:r>
          </a:p>
          <a:p>
            <a:r>
              <a:rPr lang="de-DE" dirty="0"/>
              <a:t>Schlüsselbeziehungen korrekt erkannt</a:t>
            </a:r>
          </a:p>
          <a:p>
            <a:r>
              <a:rPr lang="de-DE" dirty="0"/>
              <a:t>Dimensionen und Fakten per Drag and Drop hinzufügbar</a:t>
            </a:r>
          </a:p>
          <a:p>
            <a:r>
              <a:rPr lang="de-DE" dirty="0"/>
              <a:t>Anforderungen für Diagramme einfach erkennbar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89F6C7D-4C51-44E6-81D2-817A4E05F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MicroStrategy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18881B2-E3F6-4057-99E7-F73CA6A4E1D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Verbindung zur Oracle Datenbank problemlos möglich (Extra Treiber nötig)</a:t>
            </a:r>
          </a:p>
          <a:p>
            <a:r>
              <a:rPr lang="de-DE" dirty="0"/>
              <a:t>-</a:t>
            </a:r>
          </a:p>
          <a:p>
            <a:r>
              <a:rPr lang="de-DE" dirty="0"/>
              <a:t>Schlüsselbeziehungen korrekt erkannt</a:t>
            </a:r>
          </a:p>
          <a:p>
            <a:r>
              <a:rPr lang="de-DE" dirty="0"/>
              <a:t>Dimensionen und Fakten per Drag and Drop hinzufügbar</a:t>
            </a:r>
          </a:p>
          <a:p>
            <a:r>
              <a:rPr lang="de-DE" dirty="0"/>
              <a:t>Anforderungen für Diagramme einfach erkennbar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DA36AAE-EC5F-4ACE-B87E-597CC585E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Thorben Schomacker &amp; Ferdinand Trendelenburg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889F81F-8158-4918-82BE-FB7BC324F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1A2D-EDD7-41B5-B3C6-ADA4DCBFAA23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6771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B138419-9ED6-46E7-809E-C3CF323F7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53" b="203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89F805-7F30-4DAF-8287-CD2BCD954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Thorben Schomacker &amp; Ferdinand Trendelenburg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544D7D7-181A-4098-BA98-E377BD3BD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11E1A2D-EDD7-41B5-B3C6-ADA4DCBFAA23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93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2CFFDAB6-8352-4703-9FD4-500AB181C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1E8D720-EAEF-4ADA-97DC-B983B1B8D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Thorben Schomacker &amp; Ferdinand Trendelenburg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67A8075-7543-43F4-A672-0D25B00E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11E1A2D-EDD7-41B5-B3C6-ADA4DCBFAA23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481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9B29D1D3-D864-4E9D-9304-71545F81C8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19621"/>
            <a:ext cx="5181600" cy="3563346"/>
          </a:xfrm>
        </p:spPr>
      </p:pic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3CAF4226-8DDA-442D-9E78-C2C73F4CB8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7F42DC-AE05-463C-9BFA-FA50B8164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Thorben Schomacker &amp; Ferdinand Trendelenburg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46500C1-46E9-4DA2-9E11-7626E8B3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1A2D-EDD7-41B5-B3C6-ADA4DCBFAA23}" type="slidenum">
              <a:rPr lang="de-DE" smtClean="0"/>
              <a:t>13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C88EED91-7CDA-487F-8132-709512156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Vergleich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6C8C4A0-50B8-46B0-BC46-C6FF2FA2A181}"/>
              </a:ext>
            </a:extLst>
          </p:cNvPr>
          <p:cNvSpPr txBox="1"/>
          <p:nvPr/>
        </p:nvSpPr>
        <p:spPr>
          <a:xfrm flipH="1">
            <a:off x="838200" y="5866547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http://www.lib.washington.edu/dataservices/images/Tableau_Software_logo.png/image_view_fullscreen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4D8491D-7391-433B-B3A3-E8DD3D53FAD0}"/>
              </a:ext>
            </a:extLst>
          </p:cNvPr>
          <p:cNvSpPr txBox="1"/>
          <p:nvPr/>
        </p:nvSpPr>
        <p:spPr>
          <a:xfrm flipH="1">
            <a:off x="6172202" y="5712659"/>
            <a:ext cx="518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https://is1-ssl.mzstatic.com/image/thumb/Purple118/v4/d4/39/0e/d4390eda-8301-11dd-14f5-01620b055552/iPadAppIcon-1x_U007emarketing-0-0-GLES2_U002c0-512MB-sRGB-0-0-0-85-220-0-0-0-5.png/1200x630bb.jpg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2A70397-77D9-4CCF-B381-ED23888FEF39}"/>
              </a:ext>
            </a:extLst>
          </p:cNvPr>
          <p:cNvSpPr txBox="1"/>
          <p:nvPr/>
        </p:nvSpPr>
        <p:spPr>
          <a:xfrm>
            <a:off x="2990295" y="1206709"/>
            <a:ext cx="8774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dirty="0"/>
              <a:t>2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112B90C-4797-4D90-A47A-0FD0BD074CDF}"/>
              </a:ext>
            </a:extLst>
          </p:cNvPr>
          <p:cNvSpPr txBox="1"/>
          <p:nvPr/>
        </p:nvSpPr>
        <p:spPr>
          <a:xfrm>
            <a:off x="8324295" y="1206709"/>
            <a:ext cx="8774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06202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170B52-4088-4336-92A2-9EBBC266E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Runde 3: Preis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03BB39-1F7C-4F43-9FA7-257060B076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B84CA1-4CDA-4243-B812-17A0EDF0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Thorben Schomacker &amp; Ferdinand Trendelenburg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2AC6686-15B6-4DE7-92BF-2B5AF931C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1A2D-EDD7-41B5-B3C6-ADA4DCBFAA23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1090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59B21B-8836-4A6A-83B0-E7CDAB884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Preis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F78157-150D-4D7A-BF01-961B3051F9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Tableau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DCFF580-D458-4D32-8274-3550CAFB1F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Creator $70 per </a:t>
            </a:r>
            <a:r>
              <a:rPr lang="de-DE" dirty="0" err="1"/>
              <a:t>user</a:t>
            </a:r>
            <a:r>
              <a:rPr lang="de-DE" dirty="0"/>
              <a:t>/</a:t>
            </a:r>
            <a:r>
              <a:rPr lang="de-DE" dirty="0" err="1"/>
              <a:t>month</a:t>
            </a:r>
            <a:endParaRPr lang="de-DE" dirty="0"/>
          </a:p>
          <a:p>
            <a:r>
              <a:rPr lang="de-DE" dirty="0"/>
              <a:t>Explorer $35 per </a:t>
            </a:r>
            <a:r>
              <a:rPr lang="de-DE" dirty="0" err="1"/>
              <a:t>user</a:t>
            </a:r>
            <a:r>
              <a:rPr lang="de-DE" dirty="0"/>
              <a:t>/</a:t>
            </a:r>
            <a:r>
              <a:rPr lang="de-DE" dirty="0" err="1"/>
              <a:t>month</a:t>
            </a:r>
            <a:endParaRPr lang="de-DE" dirty="0"/>
          </a:p>
          <a:p>
            <a:r>
              <a:rPr lang="de-DE" dirty="0"/>
              <a:t>Viewer 12$ per </a:t>
            </a:r>
            <a:r>
              <a:rPr lang="de-DE" dirty="0" err="1"/>
              <a:t>user</a:t>
            </a:r>
            <a:r>
              <a:rPr lang="de-DE" dirty="0"/>
              <a:t>/</a:t>
            </a:r>
            <a:r>
              <a:rPr lang="de-DE" dirty="0" err="1"/>
              <a:t>month</a:t>
            </a:r>
            <a:endParaRPr lang="de-DE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C1C501B-2ADE-4AB0-97E4-0B9728EC03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MicroStrategy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D0EAD33-BDA6-4F1D-A1EA-3D3B7D4492B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Web 600$ per User</a:t>
            </a:r>
          </a:p>
          <a:p>
            <a:r>
              <a:rPr lang="de-DE" dirty="0"/>
              <a:t>Mobile 600$ per User</a:t>
            </a:r>
          </a:p>
          <a:p>
            <a:r>
              <a:rPr lang="de-DE" dirty="0" err="1"/>
              <a:t>Architect</a:t>
            </a:r>
            <a:r>
              <a:rPr lang="de-DE" dirty="0"/>
              <a:t> 5000$ per User</a:t>
            </a:r>
          </a:p>
          <a:p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5B21B61-A463-4115-8453-43BCBBC18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Thorben Schomacker &amp; Ferdinand Trendelenburg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0C4DFDF5-20F3-4873-A148-159D72E32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1A2D-EDD7-41B5-B3C6-ADA4DCBFAA23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7931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9B29D1D3-D864-4E9D-9304-71545F81C8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19621"/>
            <a:ext cx="5181600" cy="3563346"/>
          </a:xfrm>
        </p:spPr>
      </p:pic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3CAF4226-8DDA-442D-9E78-C2C73F4CB8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7F42DC-AE05-463C-9BFA-FA50B8164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Thorben Schomacker &amp; Ferdinand Trendelenburg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46500C1-46E9-4DA2-9E11-7626E8B3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1A2D-EDD7-41B5-B3C6-ADA4DCBFAA23}" type="slidenum">
              <a:rPr lang="de-DE" smtClean="0"/>
              <a:t>16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C88EED91-7CDA-487F-8132-709512156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Vergleich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6C8C4A0-50B8-46B0-BC46-C6FF2FA2A181}"/>
              </a:ext>
            </a:extLst>
          </p:cNvPr>
          <p:cNvSpPr txBox="1"/>
          <p:nvPr/>
        </p:nvSpPr>
        <p:spPr>
          <a:xfrm flipH="1">
            <a:off x="838200" y="5866547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http://www.lib.washington.edu/dataservices/images/Tableau_Software_logo.png/image_view_fullscreen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4D8491D-7391-433B-B3A3-E8DD3D53FAD0}"/>
              </a:ext>
            </a:extLst>
          </p:cNvPr>
          <p:cNvSpPr txBox="1"/>
          <p:nvPr/>
        </p:nvSpPr>
        <p:spPr>
          <a:xfrm flipH="1">
            <a:off x="6172202" y="5712659"/>
            <a:ext cx="518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https://is1-ssl.mzstatic.com/image/thumb/Purple118/v4/d4/39/0e/d4390eda-8301-11dd-14f5-01620b055552/iPadAppIcon-1x_U007emarketing-0-0-GLES2_U002c0-512MB-sRGB-0-0-0-85-220-0-0-0-5.png/1200x630bb.jpg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2A70397-77D9-4CCF-B381-ED23888FEF39}"/>
              </a:ext>
            </a:extLst>
          </p:cNvPr>
          <p:cNvSpPr txBox="1"/>
          <p:nvPr/>
        </p:nvSpPr>
        <p:spPr>
          <a:xfrm>
            <a:off x="2990295" y="1206709"/>
            <a:ext cx="8774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dirty="0"/>
              <a:t>2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112B90C-4797-4D90-A47A-0FD0BD074CDF}"/>
              </a:ext>
            </a:extLst>
          </p:cNvPr>
          <p:cNvSpPr txBox="1"/>
          <p:nvPr/>
        </p:nvSpPr>
        <p:spPr>
          <a:xfrm>
            <a:off x="8324295" y="1206709"/>
            <a:ext cx="8774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86592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170B52-4088-4336-92A2-9EBBC266E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Runde 4: Support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03BB39-1F7C-4F43-9FA7-257060B076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B84CA1-4CDA-4243-B812-17A0EDF0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Thorben Schomacker &amp; Ferdinand Trendelenburg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2AC6686-15B6-4DE7-92BF-2B5AF931C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1A2D-EDD7-41B5-B3C6-ADA4DCBFAA23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4384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59B21B-8836-4A6A-83B0-E7CDAB884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Support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F78157-150D-4D7A-BF01-961B3051F9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Tableau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DCFF580-D458-4D32-8274-3550CAFB1F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Deutschsprach. Telefonsupport</a:t>
            </a:r>
          </a:p>
          <a:p>
            <a:r>
              <a:rPr lang="de-DE" dirty="0"/>
              <a:t>Deutschsprach. Anleitungsvideos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C1C501B-2ADE-4AB0-97E4-0B9728EC03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MicroStrategy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D0EAD33-BDA6-4F1D-A1EA-3D3B7D4492B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Deutschsprach. Telefonsupport</a:t>
            </a:r>
          </a:p>
          <a:p>
            <a:r>
              <a:rPr lang="de-DE" dirty="0"/>
              <a:t>Deutschsprach. Anleitungsvideos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5B21B61-A463-4115-8453-43BCBBC18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Thorben Schomacker &amp; Ferdinand Trendelenburg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0C4DFDF5-20F3-4873-A148-159D72E32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1A2D-EDD7-41B5-B3C6-ADA4DCBFAA23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153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9B29D1D3-D864-4E9D-9304-71545F81C8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19621"/>
            <a:ext cx="5181600" cy="3563346"/>
          </a:xfrm>
        </p:spPr>
      </p:pic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3CAF4226-8DDA-442D-9E78-C2C73F4CB8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7F42DC-AE05-463C-9BFA-FA50B8164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Thorben Schomacker &amp; Ferdinand Trendelenburg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46500C1-46E9-4DA2-9E11-7626E8B3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1A2D-EDD7-41B5-B3C6-ADA4DCBFAA23}" type="slidenum">
              <a:rPr lang="de-DE" smtClean="0"/>
              <a:t>19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C88EED91-7CDA-487F-8132-709512156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Vergleich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6C8C4A0-50B8-46B0-BC46-C6FF2FA2A181}"/>
              </a:ext>
            </a:extLst>
          </p:cNvPr>
          <p:cNvSpPr txBox="1"/>
          <p:nvPr/>
        </p:nvSpPr>
        <p:spPr>
          <a:xfrm flipH="1">
            <a:off x="838200" y="5866547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http://www.lib.washington.edu/dataservices/images/Tableau_Software_logo.png/image_view_fullscreen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4D8491D-7391-433B-B3A3-E8DD3D53FAD0}"/>
              </a:ext>
            </a:extLst>
          </p:cNvPr>
          <p:cNvSpPr txBox="1"/>
          <p:nvPr/>
        </p:nvSpPr>
        <p:spPr>
          <a:xfrm flipH="1">
            <a:off x="6172202" y="5712659"/>
            <a:ext cx="518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https://is1-ssl.mzstatic.com/image/thumb/Purple118/v4/d4/39/0e/d4390eda-8301-11dd-14f5-01620b055552/iPadAppIcon-1x_U007emarketing-0-0-GLES2_U002c0-512MB-sRGB-0-0-0-85-220-0-0-0-5.png/1200x630bb.jpg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2A70397-77D9-4CCF-B381-ED23888FEF39}"/>
              </a:ext>
            </a:extLst>
          </p:cNvPr>
          <p:cNvSpPr txBox="1"/>
          <p:nvPr/>
        </p:nvSpPr>
        <p:spPr>
          <a:xfrm>
            <a:off x="2990295" y="1206709"/>
            <a:ext cx="8774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dirty="0"/>
              <a:t>3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112B90C-4797-4D90-A47A-0FD0BD074CDF}"/>
              </a:ext>
            </a:extLst>
          </p:cNvPr>
          <p:cNvSpPr txBox="1"/>
          <p:nvPr/>
        </p:nvSpPr>
        <p:spPr>
          <a:xfrm>
            <a:off x="8324295" y="1206709"/>
            <a:ext cx="8774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86972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EF934D-2183-4072-A827-01DC583E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OLAP-Tool Kriterien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BB2E94-5AEE-4AAC-B87E-846445E28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Vorhandene Features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Generelle Handhabung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Preis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Support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Verbreitung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Persönlicher Eindruck der Anwender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435D720-413C-49DE-969F-D31E95240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Thorben Schomacker &amp; Ferdinand Trendelenburg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4101B8-FF23-4736-8175-51E532DE1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1A2D-EDD7-41B5-B3C6-ADA4DCBFAA2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8176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170B52-4088-4336-92A2-9EBBC266E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Runde 5: Verbreitung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03BB39-1F7C-4F43-9FA7-257060B076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B84CA1-4CDA-4243-B812-17A0EDF0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Thorben Schomacker &amp; Ferdinand Trendelenburg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2AC6686-15B6-4DE7-92BF-2B5AF931C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1A2D-EDD7-41B5-B3C6-ADA4DCBFAA23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534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F4CF9A5-91C7-4BE9-B2B4-6A66CDB6F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Thorben Schomacker &amp; Ferdinand Trendelenburg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3FB2FC6-C48D-4E17-A88A-6F3CA6A09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1A2D-EDD7-41B5-B3C6-ADA4DCBFAA23}" type="slidenum">
              <a:rPr lang="de-DE" smtClean="0"/>
              <a:t>21</a:t>
            </a:fld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F7FD5C6-DBFD-4CA5-823A-C3C20D951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734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9B29D1D3-D864-4E9D-9304-71545F81C8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19621"/>
            <a:ext cx="5181600" cy="3563346"/>
          </a:xfrm>
        </p:spPr>
      </p:pic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3CAF4226-8DDA-442D-9E78-C2C73F4CB8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7F42DC-AE05-463C-9BFA-FA50B8164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Thorben Schomacker &amp; Ferdinand Trendelenburg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46500C1-46E9-4DA2-9E11-7626E8B3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1A2D-EDD7-41B5-B3C6-ADA4DCBFAA23}" type="slidenum">
              <a:rPr lang="de-DE" smtClean="0"/>
              <a:t>22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C88EED91-7CDA-487F-8132-709512156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Vergleich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6C8C4A0-50B8-46B0-BC46-C6FF2FA2A181}"/>
              </a:ext>
            </a:extLst>
          </p:cNvPr>
          <p:cNvSpPr txBox="1"/>
          <p:nvPr/>
        </p:nvSpPr>
        <p:spPr>
          <a:xfrm flipH="1">
            <a:off x="838200" y="5866547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http://www.lib.washington.edu/dataservices/images/Tableau_Software_logo.png/image_view_fullscreen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4D8491D-7391-433B-B3A3-E8DD3D53FAD0}"/>
              </a:ext>
            </a:extLst>
          </p:cNvPr>
          <p:cNvSpPr txBox="1"/>
          <p:nvPr/>
        </p:nvSpPr>
        <p:spPr>
          <a:xfrm flipH="1">
            <a:off x="6172202" y="5712659"/>
            <a:ext cx="518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https://is1-ssl.mzstatic.com/image/thumb/Purple118/v4/d4/39/0e/d4390eda-8301-11dd-14f5-01620b055552/iPadAppIcon-1x_U007emarketing-0-0-GLES2_U002c0-512MB-sRGB-0-0-0-85-220-0-0-0-5.png/1200x630bb.jpg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2A70397-77D9-4CCF-B381-ED23888FEF39}"/>
              </a:ext>
            </a:extLst>
          </p:cNvPr>
          <p:cNvSpPr txBox="1"/>
          <p:nvPr/>
        </p:nvSpPr>
        <p:spPr>
          <a:xfrm>
            <a:off x="2990295" y="1206709"/>
            <a:ext cx="8774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dirty="0"/>
              <a:t>4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112B90C-4797-4D90-A47A-0FD0BD074CDF}"/>
              </a:ext>
            </a:extLst>
          </p:cNvPr>
          <p:cNvSpPr txBox="1"/>
          <p:nvPr/>
        </p:nvSpPr>
        <p:spPr>
          <a:xfrm>
            <a:off x="8324295" y="1206709"/>
            <a:ext cx="8774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98282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170B52-4088-4336-92A2-9EBBC266E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Runde 6: Persönlicher Eindruck der Anwender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03BB39-1F7C-4F43-9FA7-257060B076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B84CA1-4CDA-4243-B812-17A0EDF0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Thorben Schomacker &amp; Ferdinand Trendelenburg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2AC6686-15B6-4DE7-92BF-2B5AF931C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1A2D-EDD7-41B5-B3C6-ADA4DCBFAA23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59847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0298FA-A82D-4C18-845E-287A576D8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Persönlicher Eindruck der Anwender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DC0D89-D08B-4202-B512-BDB82325D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Beide sehr ähnlich in der Oberfläche und Bedienung</a:t>
            </a:r>
          </a:p>
          <a:p>
            <a:r>
              <a:rPr lang="de-DE" dirty="0"/>
              <a:t>Tableau hat das </a:t>
            </a:r>
            <a:r>
              <a:rPr lang="de-DE" dirty="0" err="1"/>
              <a:t>drag-and-drop</a:t>
            </a:r>
            <a:r>
              <a:rPr lang="de-DE" dirty="0"/>
              <a:t> etwas schöner gelöst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DBE401C-9606-4AE4-AC03-700B8F5AC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Thorben Schomacker &amp; Ferdinand Trendelenburg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5F8063C-33DB-4B0F-B658-C28EE5612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1A2D-EDD7-41B5-B3C6-ADA4DCBFAA23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44146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9B29D1D3-D864-4E9D-9304-71545F81C8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19621"/>
            <a:ext cx="5181600" cy="3563346"/>
          </a:xfrm>
        </p:spPr>
      </p:pic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3CAF4226-8DDA-442D-9E78-C2C73F4CB8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7F42DC-AE05-463C-9BFA-FA50B8164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Thorben Schomacker &amp; Ferdinand Trendelenburg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46500C1-46E9-4DA2-9E11-7626E8B3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1A2D-EDD7-41B5-B3C6-ADA4DCBFAA23}" type="slidenum">
              <a:rPr lang="de-DE" smtClean="0"/>
              <a:t>25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C88EED91-7CDA-487F-8132-709512156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Vergleich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6C8C4A0-50B8-46B0-BC46-C6FF2FA2A181}"/>
              </a:ext>
            </a:extLst>
          </p:cNvPr>
          <p:cNvSpPr txBox="1"/>
          <p:nvPr/>
        </p:nvSpPr>
        <p:spPr>
          <a:xfrm flipH="1">
            <a:off x="838200" y="5866547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http://www.lib.washington.edu/dataservices/images/Tableau_Software_logo.png/image_view_fullscreen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4D8491D-7391-433B-B3A3-E8DD3D53FAD0}"/>
              </a:ext>
            </a:extLst>
          </p:cNvPr>
          <p:cNvSpPr txBox="1"/>
          <p:nvPr/>
        </p:nvSpPr>
        <p:spPr>
          <a:xfrm flipH="1">
            <a:off x="6172202" y="5712659"/>
            <a:ext cx="518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https://is1-ssl.mzstatic.com/image/thumb/Purple118/v4/d4/39/0e/d4390eda-8301-11dd-14f5-01620b055552/iPadAppIcon-1x_U007emarketing-0-0-GLES2_U002c0-512MB-sRGB-0-0-0-85-220-0-0-0-5.png/1200x630bb.jpg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2A70397-77D9-4CCF-B381-ED23888FEF39}"/>
              </a:ext>
            </a:extLst>
          </p:cNvPr>
          <p:cNvSpPr txBox="1"/>
          <p:nvPr/>
        </p:nvSpPr>
        <p:spPr>
          <a:xfrm>
            <a:off x="2990295" y="1206709"/>
            <a:ext cx="8774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dirty="0"/>
              <a:t>5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112B90C-4797-4D90-A47A-0FD0BD074CDF}"/>
              </a:ext>
            </a:extLst>
          </p:cNvPr>
          <p:cNvSpPr txBox="1"/>
          <p:nvPr/>
        </p:nvSpPr>
        <p:spPr>
          <a:xfrm>
            <a:off x="8324295" y="1206709"/>
            <a:ext cx="8774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574266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59B21B-8836-4A6A-83B0-E7CDAB884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Endauswertung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F78157-150D-4D7A-BF01-961B3051F9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Tableau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DCFF580-D458-4D32-8274-3550CAFB1F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5/6 Runden 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de-DE" sz="4800" dirty="0">
                <a:sym typeface="Wingdings" panose="05000000000000000000" pitchFamily="2" charset="2"/>
              </a:rPr>
              <a:t>83%</a:t>
            </a:r>
            <a:endParaRPr lang="de-DE" sz="480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C1C501B-2ADE-4AB0-97E4-0B9728EC03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MicroStrategy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D0EAD33-BDA6-4F1D-A1EA-3D3B7D4492B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4/6 Runden 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de-DE" sz="4800" dirty="0">
                <a:sym typeface="Wingdings" panose="05000000000000000000" pitchFamily="2" charset="2"/>
              </a:rPr>
              <a:t>66%</a:t>
            </a:r>
            <a:endParaRPr lang="de-DE" sz="4800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5B21B61-A463-4115-8453-43BCBBC18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Thorben Schomacker &amp; Ferdinand Trendelenburg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0C4DFDF5-20F3-4873-A148-159D72E32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1A2D-EDD7-41B5-B3C6-ADA4DCBFAA23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7849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9B29D1D3-D864-4E9D-9304-71545F81C8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19621"/>
            <a:ext cx="5181600" cy="3563346"/>
          </a:xfrm>
        </p:spPr>
      </p:pic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3CAF4226-8DDA-442D-9E78-C2C73F4CB8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7F42DC-AE05-463C-9BFA-FA50B8164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Thorben Schomacker &amp; Ferdinand Trendelenburg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46500C1-46E9-4DA2-9E11-7626E8B3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1A2D-EDD7-41B5-B3C6-ADA4DCBFAA23}" type="slidenum">
              <a:rPr lang="de-DE" smtClean="0"/>
              <a:t>3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C88EED91-7CDA-487F-8132-709512156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Vergleich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6C8C4A0-50B8-46B0-BC46-C6FF2FA2A181}"/>
              </a:ext>
            </a:extLst>
          </p:cNvPr>
          <p:cNvSpPr txBox="1"/>
          <p:nvPr/>
        </p:nvSpPr>
        <p:spPr>
          <a:xfrm flipH="1">
            <a:off x="838200" y="5866547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http://www.lib.washington.edu/dataservices/images/Tableau_Software_logo.png/image_view_fullscreen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4D8491D-7391-433B-B3A3-E8DD3D53FAD0}"/>
              </a:ext>
            </a:extLst>
          </p:cNvPr>
          <p:cNvSpPr txBox="1"/>
          <p:nvPr/>
        </p:nvSpPr>
        <p:spPr>
          <a:xfrm flipH="1">
            <a:off x="6172202" y="5712659"/>
            <a:ext cx="518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https://is1-ssl.mzstatic.com/image/thumb/Purple118/v4/d4/39/0e/d4390eda-8301-11dd-14f5-01620b055552/iPadAppIcon-1x_U007emarketing-0-0-GLES2_U002c0-512MB-sRGB-0-0-0-85-220-0-0-0-5.png/1200x630bb.jpg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085DE3C-64E9-4313-8529-717046AFED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863" b="92295" l="1961" r="97876">
                        <a14:foregroundMark x1="5065" y1="55276" x2="5065" y2="55276"/>
                        <a14:foregroundMark x1="1961" y1="49246" x2="1961" y2="49246"/>
                        <a14:foregroundMark x1="93627" y1="50419" x2="93627" y2="50419"/>
                        <a14:foregroundMark x1="97876" y1="49581" x2="97876" y2="49581"/>
                        <a14:foregroundMark x1="59314" y1="13400" x2="59314" y2="13400"/>
                        <a14:foregroundMark x1="61275" y1="5863" x2="61275" y2="5863"/>
                        <a14:foregroundMark x1="45752" y1="92295" x2="45752" y2="922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661" y="2592354"/>
            <a:ext cx="2888680" cy="281787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E1C2BA14-423E-4F24-8C04-4E3F29486077}"/>
              </a:ext>
            </a:extLst>
          </p:cNvPr>
          <p:cNvSpPr txBox="1"/>
          <p:nvPr/>
        </p:nvSpPr>
        <p:spPr>
          <a:xfrm flipH="1">
            <a:off x="4040573" y="5276833"/>
            <a:ext cx="518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https://media.istockphoto.com/vectors/boxing-gloves-crushing-vector-id535517717?k=6&amp;m=535517717&amp;s=612x612&amp;w=0&amp;h=JQKAl1RYwmQ1N47Z77TnvWOvGBTrjoAsBEr0qS_sJqk=</a:t>
            </a:r>
          </a:p>
        </p:txBody>
      </p:sp>
    </p:spTree>
    <p:extLst>
      <p:ext uri="{BB962C8B-B14F-4D97-AF65-F5344CB8AC3E}">
        <p14:creationId xmlns:p14="http://schemas.microsoft.com/office/powerpoint/2010/main" val="3960773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7A6AAB-8AA0-4C7D-91BC-CC976FCD6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Runde 1: Vorhandene Features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45127E-CB7A-4760-B326-456E914D95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F252400-2568-4C66-B704-D2A6B8E12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Thorben Schomacker &amp; Ferdinand Trendelenburg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4F9D733-B67A-4385-BFF1-837314B5F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1A2D-EDD7-41B5-B3C6-ADA4DCBFAA2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1944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213381-938C-4B16-9611-D2AA3696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Vorhandene Features 1/3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1B81C6-6CE6-47AD-90F4-FC1AFAB63B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Tableau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75302E1-BD2F-4126-B8B1-30731A6D1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521710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Patentierte Standford-Technologie</a:t>
            </a:r>
          </a:p>
          <a:p>
            <a:r>
              <a:rPr lang="de-DE" dirty="0"/>
              <a:t>Auswahl per </a:t>
            </a:r>
            <a:r>
              <a:rPr lang="de-DE" dirty="0" err="1"/>
              <a:t>Toggle</a:t>
            </a:r>
            <a:r>
              <a:rPr lang="de-DE" dirty="0"/>
              <a:t> und </a:t>
            </a:r>
            <a:r>
              <a:rPr lang="de-DE" dirty="0" err="1"/>
              <a:t>drag-and-drop</a:t>
            </a:r>
            <a:endParaRPr lang="de-DE" dirty="0"/>
          </a:p>
          <a:p>
            <a:r>
              <a:rPr lang="de-DE" dirty="0"/>
              <a:t>Viele Native Konnektoren</a:t>
            </a:r>
          </a:p>
          <a:p>
            <a:r>
              <a:rPr lang="de-DE" dirty="0"/>
              <a:t>Hervorheben und Filtern von Daten</a:t>
            </a:r>
          </a:p>
          <a:p>
            <a:r>
              <a:rPr lang="de-DE" dirty="0"/>
              <a:t>Dashboards teilen</a:t>
            </a:r>
          </a:p>
          <a:p>
            <a:r>
              <a:rPr lang="de-DE" dirty="0" err="1"/>
              <a:t>Embeded</a:t>
            </a:r>
            <a:r>
              <a:rPr lang="de-DE" dirty="0"/>
              <a:t> Dashboards</a:t>
            </a:r>
          </a:p>
          <a:p>
            <a:r>
              <a:rPr lang="de-DE" dirty="0"/>
              <a:t>Dashboards für mobile Endgeräte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2ED5A55-05EF-4A41-8AB4-4D5FB8A13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MicroStrategy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B811DDE-587F-4BE5-8A39-2F7F3988CC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521710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Erweiterte und </a:t>
            </a:r>
            <a:r>
              <a:rPr lang="de-DE" dirty="0" err="1"/>
              <a:t>vorraussagende</a:t>
            </a:r>
            <a:r>
              <a:rPr lang="de-DE" dirty="0"/>
              <a:t> Analysen</a:t>
            </a:r>
          </a:p>
          <a:p>
            <a:r>
              <a:rPr lang="de-DE" dirty="0"/>
              <a:t>BI</a:t>
            </a:r>
          </a:p>
          <a:p>
            <a:r>
              <a:rPr lang="de-DE" dirty="0"/>
              <a:t>Cloud</a:t>
            </a:r>
          </a:p>
          <a:p>
            <a:r>
              <a:rPr lang="de-DE" dirty="0"/>
              <a:t>Einfach zu Nutzen und zu verwalten</a:t>
            </a:r>
          </a:p>
          <a:p>
            <a:r>
              <a:rPr lang="de-DE" dirty="0"/>
              <a:t>High-</a:t>
            </a:r>
            <a:r>
              <a:rPr lang="de-DE" dirty="0" err="1"/>
              <a:t>perfomance</a:t>
            </a:r>
            <a:r>
              <a:rPr lang="de-DE" dirty="0"/>
              <a:t> BI</a:t>
            </a:r>
          </a:p>
          <a:p>
            <a:r>
              <a:rPr lang="de-DE" dirty="0"/>
              <a:t>Selfbedienende Analysen</a:t>
            </a:r>
          </a:p>
          <a:p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4573278-85B6-4AFC-B909-9FF717AF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Thorben Schomacker &amp; Ferdinand Trendelenburg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1A792D8-13FD-43EB-831D-A8AB99317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1A2D-EDD7-41B5-B3C6-ADA4DCBFAA23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29FA12C-6C5B-4A22-B8D4-875C7049FB2D}"/>
              </a:ext>
            </a:extLst>
          </p:cNvPr>
          <p:cNvSpPr txBox="1"/>
          <p:nvPr/>
        </p:nvSpPr>
        <p:spPr>
          <a:xfrm flipH="1">
            <a:off x="838200" y="6026785"/>
            <a:ext cx="10514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https://comparisons.financesonline.com/microstrategy-vs-tableau-software</a:t>
            </a:r>
          </a:p>
        </p:txBody>
      </p:sp>
    </p:spTree>
    <p:extLst>
      <p:ext uri="{BB962C8B-B14F-4D97-AF65-F5344CB8AC3E}">
        <p14:creationId xmlns:p14="http://schemas.microsoft.com/office/powerpoint/2010/main" val="4069912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213381-938C-4B16-9611-D2AA3696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Vorhandene Features 2/3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1B81C6-6CE6-47AD-90F4-FC1AFAB63B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Tableau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75302E1-BD2F-4126-B8B1-30731A6D1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521710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Daten Benachrichtigung</a:t>
            </a:r>
          </a:p>
          <a:p>
            <a:r>
              <a:rPr lang="de-DE" dirty="0"/>
              <a:t>Tableau Dataleser für Datenanzeige</a:t>
            </a:r>
          </a:p>
          <a:p>
            <a:r>
              <a:rPr lang="de-DE" dirty="0"/>
              <a:t>Dashboard Kommentare</a:t>
            </a:r>
          </a:p>
          <a:p>
            <a:r>
              <a:rPr lang="de-DE" dirty="0"/>
              <a:t>„</a:t>
            </a:r>
            <a:r>
              <a:rPr lang="de-DE" dirty="0" err="1"/>
              <a:t>No</a:t>
            </a:r>
            <a:r>
              <a:rPr lang="de-DE" dirty="0"/>
              <a:t> Code“-Datenbankabfragen erstellen</a:t>
            </a:r>
          </a:p>
          <a:p>
            <a:r>
              <a:rPr lang="de-DE" dirty="0"/>
              <a:t>Datenbankabfragen in Visualisierungen umwandeln</a:t>
            </a:r>
          </a:p>
          <a:p>
            <a:r>
              <a:rPr lang="de-DE" dirty="0"/>
              <a:t>Importiere beliebig große Daten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2ED5A55-05EF-4A41-8AB4-4D5FB8A13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MicroStrategy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B811DDE-587F-4BE5-8A39-2F7F3988CC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521710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Big Data</a:t>
            </a:r>
          </a:p>
          <a:p>
            <a:r>
              <a:rPr lang="de-DE" dirty="0"/>
              <a:t>SaaS</a:t>
            </a:r>
          </a:p>
          <a:p>
            <a:r>
              <a:rPr lang="de-DE" dirty="0"/>
              <a:t>Echtzeit WYSIWYG Report Design</a:t>
            </a:r>
          </a:p>
          <a:p>
            <a:r>
              <a:rPr lang="de-DE" dirty="0" err="1"/>
              <a:t>Scorecards</a:t>
            </a:r>
            <a:r>
              <a:rPr lang="de-DE" dirty="0"/>
              <a:t> und </a:t>
            </a:r>
            <a:r>
              <a:rPr lang="de-DE" dirty="0" err="1"/>
              <a:t>dashbaords</a:t>
            </a:r>
            <a:endParaRPr lang="de-DE" dirty="0"/>
          </a:p>
          <a:p>
            <a:r>
              <a:rPr lang="de-DE" dirty="0"/>
              <a:t>Agile Analysen</a:t>
            </a:r>
          </a:p>
          <a:p>
            <a:r>
              <a:rPr lang="de-DE" dirty="0"/>
              <a:t>Unternehmensberichte</a:t>
            </a:r>
          </a:p>
          <a:p>
            <a:r>
              <a:rPr lang="de-DE" dirty="0"/>
              <a:t>Mobil</a:t>
            </a:r>
          </a:p>
          <a:p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4573278-85B6-4AFC-B909-9FF717AF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Thorben Schomacker &amp; Ferdinand Trendelenburg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1A792D8-13FD-43EB-831D-A8AB99317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1A2D-EDD7-41B5-B3C6-ADA4DCBFAA23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29FA12C-6C5B-4A22-B8D4-875C7049FB2D}"/>
              </a:ext>
            </a:extLst>
          </p:cNvPr>
          <p:cNvSpPr txBox="1"/>
          <p:nvPr/>
        </p:nvSpPr>
        <p:spPr>
          <a:xfrm flipH="1">
            <a:off x="838200" y="6026785"/>
            <a:ext cx="10514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https://comparisons.financesonline.com/microstrategy-vs-tableau-software</a:t>
            </a:r>
          </a:p>
        </p:txBody>
      </p:sp>
    </p:spTree>
    <p:extLst>
      <p:ext uri="{BB962C8B-B14F-4D97-AF65-F5344CB8AC3E}">
        <p14:creationId xmlns:p14="http://schemas.microsoft.com/office/powerpoint/2010/main" val="3563709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213381-938C-4B16-9611-D2AA3696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Vorhandene Features 3/3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1B81C6-6CE6-47AD-90F4-FC1AFAB63B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Tableau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75302E1-BD2F-4126-B8B1-30731A6D1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521710"/>
          </a:xfrm>
        </p:spPr>
        <p:txBody>
          <a:bodyPr>
            <a:normAutofit fontScale="92500"/>
          </a:bodyPr>
          <a:lstStyle/>
          <a:p>
            <a:r>
              <a:rPr lang="de-DE" dirty="0"/>
              <a:t>Interaktive Dashboards</a:t>
            </a:r>
          </a:p>
          <a:p>
            <a:r>
              <a:rPr lang="de-DE" dirty="0"/>
              <a:t>String </a:t>
            </a:r>
            <a:r>
              <a:rPr lang="de-DE" dirty="0" err="1"/>
              <a:t>insights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 </a:t>
            </a:r>
            <a:r>
              <a:rPr lang="de-DE" dirty="0" err="1"/>
              <a:t>guided</a:t>
            </a:r>
            <a:r>
              <a:rPr lang="de-DE" dirty="0"/>
              <a:t> </a:t>
            </a:r>
            <a:r>
              <a:rPr lang="de-DE" dirty="0" err="1"/>
              <a:t>story</a:t>
            </a:r>
            <a:endParaRPr lang="de-DE" dirty="0"/>
          </a:p>
          <a:p>
            <a:r>
              <a:rPr lang="de-DE" dirty="0"/>
              <a:t>Metadatenverwaltung</a:t>
            </a:r>
          </a:p>
          <a:p>
            <a:r>
              <a:rPr lang="de-DE" dirty="0"/>
              <a:t>Automatische Updates</a:t>
            </a:r>
          </a:p>
          <a:p>
            <a:r>
              <a:rPr lang="de-DE" dirty="0"/>
              <a:t>Verschiedene Sicherheitslevel</a:t>
            </a:r>
          </a:p>
          <a:p>
            <a:r>
              <a:rPr lang="de-DE" dirty="0"/>
              <a:t>Service für Datenteilen</a:t>
            </a:r>
          </a:p>
          <a:p>
            <a:r>
              <a:rPr lang="de-DE" dirty="0"/>
              <a:t>REST API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2ED5A55-05EF-4A41-8AB4-4D5FB8A13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MicroStrategy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B811DDE-587F-4BE5-8A39-2F7F3988CC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521710"/>
          </a:xfrm>
        </p:spPr>
        <p:txBody>
          <a:bodyPr>
            <a:normAutofit fontScale="92500"/>
          </a:bodyPr>
          <a:lstStyle/>
          <a:p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4573278-85B6-4AFC-B909-9FF717AF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Thorben Schomacker &amp; Ferdinand Trendelenburg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1A792D8-13FD-43EB-831D-A8AB99317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1A2D-EDD7-41B5-B3C6-ADA4DCBFAA23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29FA12C-6C5B-4A22-B8D4-875C7049FB2D}"/>
              </a:ext>
            </a:extLst>
          </p:cNvPr>
          <p:cNvSpPr txBox="1"/>
          <p:nvPr/>
        </p:nvSpPr>
        <p:spPr>
          <a:xfrm flipH="1">
            <a:off x="838200" y="6026785"/>
            <a:ext cx="10514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https://comparisons.financesonline.com/microstrategy-vs-tableau-software</a:t>
            </a:r>
          </a:p>
        </p:txBody>
      </p:sp>
    </p:spTree>
    <p:extLst>
      <p:ext uri="{BB962C8B-B14F-4D97-AF65-F5344CB8AC3E}">
        <p14:creationId xmlns:p14="http://schemas.microsoft.com/office/powerpoint/2010/main" val="96398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9B29D1D3-D864-4E9D-9304-71545F81C8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19621"/>
            <a:ext cx="5181600" cy="3563346"/>
          </a:xfrm>
        </p:spPr>
      </p:pic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3CAF4226-8DDA-442D-9E78-C2C73F4CB8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7F42DC-AE05-463C-9BFA-FA50B8164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Thorben Schomacker &amp; Ferdinand Trendelenburg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46500C1-46E9-4DA2-9E11-7626E8B3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1A2D-EDD7-41B5-B3C6-ADA4DCBFAA23}" type="slidenum">
              <a:rPr lang="de-DE" smtClean="0"/>
              <a:t>8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C88EED91-7CDA-487F-8132-709512156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Vergleich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6C8C4A0-50B8-46B0-BC46-C6FF2FA2A181}"/>
              </a:ext>
            </a:extLst>
          </p:cNvPr>
          <p:cNvSpPr txBox="1"/>
          <p:nvPr/>
        </p:nvSpPr>
        <p:spPr>
          <a:xfrm flipH="1">
            <a:off x="838200" y="5866547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http://www.lib.washington.edu/dataservices/images/Tableau_Software_logo.png/image_view_fullscreen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4D8491D-7391-433B-B3A3-E8DD3D53FAD0}"/>
              </a:ext>
            </a:extLst>
          </p:cNvPr>
          <p:cNvSpPr txBox="1"/>
          <p:nvPr/>
        </p:nvSpPr>
        <p:spPr>
          <a:xfrm flipH="1">
            <a:off x="6172202" y="5712659"/>
            <a:ext cx="518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https://is1-ssl.mzstatic.com/image/thumb/Purple118/v4/d4/39/0e/d4390eda-8301-11dd-14f5-01620b055552/iPadAppIcon-1x_U007emarketing-0-0-GLES2_U002c0-512MB-sRGB-0-0-0-85-220-0-0-0-5.png/1200x630bb.jpg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2A70397-77D9-4CCF-B381-ED23888FEF39}"/>
              </a:ext>
            </a:extLst>
          </p:cNvPr>
          <p:cNvSpPr txBox="1"/>
          <p:nvPr/>
        </p:nvSpPr>
        <p:spPr>
          <a:xfrm>
            <a:off x="2990295" y="1206709"/>
            <a:ext cx="8774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dirty="0"/>
              <a:t>1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112B90C-4797-4D90-A47A-0FD0BD074CDF}"/>
              </a:ext>
            </a:extLst>
          </p:cNvPr>
          <p:cNvSpPr txBox="1"/>
          <p:nvPr/>
        </p:nvSpPr>
        <p:spPr>
          <a:xfrm>
            <a:off x="8324295" y="1206709"/>
            <a:ext cx="8774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090999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C61E7D-AE6F-437E-8BE3-90648A9FA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Runde 2: Generelle Handhabung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262CB6-3D2A-4BD7-8D05-8B78E09B78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E187517-9799-47B4-88D6-A2A2A0D46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Thorben Schomacker &amp; Ferdinand Trendelenburg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36F5DD1-3C9B-4ABC-B91C-20CE6427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1A2D-EDD7-41B5-B3C6-ADA4DCBFAA2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788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AW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494B8"/>
      </a:accent1>
      <a:accent2>
        <a:srgbClr val="283365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971</Words>
  <Application>Microsoft Office PowerPoint</Application>
  <PresentationFormat>Breitbild</PresentationFormat>
  <Paragraphs>192</Paragraphs>
  <Slides>26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OLAP-Tools</vt:lpstr>
      <vt:lpstr>OLAP-Tool Kriterien</vt:lpstr>
      <vt:lpstr>Der Vergleich</vt:lpstr>
      <vt:lpstr>Runde 1: Vorhandene Features</vt:lpstr>
      <vt:lpstr>Vorhandene Features 1/3</vt:lpstr>
      <vt:lpstr>Vorhandene Features 2/3</vt:lpstr>
      <vt:lpstr>Vorhandene Features 3/3</vt:lpstr>
      <vt:lpstr>Der Vergleich</vt:lpstr>
      <vt:lpstr>Runde 2: Generelle Handhabung</vt:lpstr>
      <vt:lpstr>Interaktives Diagramm: Umsatz pro Kunde</vt:lpstr>
      <vt:lpstr>PowerPoint-Präsentation</vt:lpstr>
      <vt:lpstr>PowerPoint-Präsentation</vt:lpstr>
      <vt:lpstr>Der Vergleich</vt:lpstr>
      <vt:lpstr>Runde 3: Preis</vt:lpstr>
      <vt:lpstr>Preis</vt:lpstr>
      <vt:lpstr>Der Vergleich</vt:lpstr>
      <vt:lpstr>Runde 4: Support</vt:lpstr>
      <vt:lpstr>Support</vt:lpstr>
      <vt:lpstr>Der Vergleich</vt:lpstr>
      <vt:lpstr>Runde 5: Verbreitung</vt:lpstr>
      <vt:lpstr>PowerPoint-Präsentation</vt:lpstr>
      <vt:lpstr>Der Vergleich</vt:lpstr>
      <vt:lpstr>Runde 6: Persönlicher Eindruck der Anwender</vt:lpstr>
      <vt:lpstr>Persönlicher Eindruck der Anwender</vt:lpstr>
      <vt:lpstr>Der Vergleich</vt:lpstr>
      <vt:lpstr>Endauswertung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OLAP-Tools</dc:title>
  <dc:creator>Thorben</dc:creator>
  <cp:lastModifiedBy>Thorben</cp:lastModifiedBy>
  <cp:revision>10</cp:revision>
  <dcterms:created xsi:type="dcterms:W3CDTF">2019-05-14T10:59:34Z</dcterms:created>
  <dcterms:modified xsi:type="dcterms:W3CDTF">2019-05-27T17:05:23Z</dcterms:modified>
</cp:coreProperties>
</file>