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53ca0e6b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53ca0e6b0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3ca0e6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53ca0e6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53ca0e6b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253ca0e6b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2486025" y="914400"/>
            <a:ext cx="9016998" cy="308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Big Data Analysis</a:t>
            </a:r>
            <a:br>
              <a:rPr lang="en-US"/>
            </a:br>
            <a:r>
              <a:rPr lang="en-US"/>
              <a:t>World Happiness</a:t>
            </a:r>
            <a:br>
              <a:rPr lang="en-US"/>
            </a:br>
            <a:endParaRPr sz="50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602177" y="3567641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chemeClr val="dk1"/>
                </a:solidFill>
              </a:rPr>
              <a:t>TEAM OREO:</a:t>
            </a:r>
            <a:endParaRPr/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KOMILJON YULDASHEV - 12230144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BEGON ELIOTT - 12230078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COSTE FELIX - 12230200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JAFAR SAIDOV - 12194931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 and Conclusions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Sample of Countries with Overall Decreasing Happiness</a:t>
            </a:r>
            <a:endParaRPr b="1"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2293300"/>
            <a:ext cx="96297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 and Conclusions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Sample of Countries with Overall Increasing Happiness</a:t>
            </a:r>
            <a:endParaRPr b="1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25" y="2372350"/>
            <a:ext cx="96297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177275" y="-680700"/>
            <a:ext cx="108012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Findings and Conclusions. Analysis Example</a:t>
            </a:r>
            <a:endParaRPr sz="45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5" y="770100"/>
            <a:ext cx="5922574" cy="2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12" y="3716250"/>
            <a:ext cx="11740774" cy="31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085" y="770100"/>
            <a:ext cx="5870388" cy="2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Findings and Conclusions. Interpretation of Results</a:t>
            </a:r>
            <a:endParaRPr sz="3500"/>
          </a:p>
        </p:txBody>
      </p:sp>
      <p:sp>
        <p:nvSpPr>
          <p:cNvPr id="211" name="Google Shape;211;p25"/>
          <p:cNvSpPr txBox="1"/>
          <p:nvPr/>
        </p:nvSpPr>
        <p:spPr>
          <a:xfrm>
            <a:off x="181800" y="2697025"/>
            <a:ext cx="243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Correlations Table: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0" y="3216925"/>
            <a:ext cx="5280302" cy="14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050" y="2697025"/>
            <a:ext cx="6469950" cy="249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 and Conclusions. Observations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/>
              <a:t>Can the countries shift from one type to another?</a:t>
            </a:r>
            <a:endParaRPr sz="2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Strongly Correlated Variables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Factors that have little or no correlation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Multiple factors interaction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External variables and context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875" y="2502975"/>
            <a:ext cx="4595875" cy="3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0" y="2433600"/>
            <a:ext cx="121920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 Governments and Policymakers		Comparative researches		Worldwide advancement</a:t>
            </a:r>
            <a:endParaRPr b="1" dirty="0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50" y="3475375"/>
            <a:ext cx="3823176" cy="25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415" y="3475378"/>
            <a:ext cx="2553750" cy="25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50" y="3719725"/>
            <a:ext cx="3456150" cy="20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Faced Challenges. Tableau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Connection and Integration of Data Sources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Data Preparation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Designing Visualizations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Performance Optimization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❖"/>
            </a:pPr>
            <a:r>
              <a:rPr lang="en-US" sz="2500"/>
              <a:t>Sharing and Collaboration</a:t>
            </a:r>
            <a:endParaRPr sz="25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25" y="4038913"/>
            <a:ext cx="4502975" cy="17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 descr="Tableau Logo for website – Syby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7525" y="3526205"/>
            <a:ext cx="2576512" cy="2576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8"/>
          <p:cNvCxnSpPr/>
          <p:nvPr/>
        </p:nvCxnSpPr>
        <p:spPr>
          <a:xfrm rot="10800000" flipH="1">
            <a:off x="6100100" y="4902550"/>
            <a:ext cx="1879500" cy="20100"/>
          </a:xfrm>
          <a:prstGeom prst="straightConnector1">
            <a:avLst/>
          </a:pr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Summary. Flow Chart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5" y="2649535"/>
            <a:ext cx="11887201" cy="250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Methodology. Tools Applied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24" y="2538412"/>
            <a:ext cx="3562351" cy="19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 descr="Tableau Logo for website – Syby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8650" y="2246580"/>
            <a:ext cx="2576513" cy="257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 descr="NumPy logo refresh · Issue #37 · numpy/numpy.org · Git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5163" y="2246579"/>
            <a:ext cx="2576513" cy="257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 descr="Microsoft Excel logo vect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91676" y="246327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Methodology. Goals and Objectives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671513" y="1845734"/>
            <a:ext cx="109728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 dirty="0"/>
              <a:t>	Patterns		Factors	 	Longitudinal analysis 		Correlations				</a:t>
            </a:r>
            <a:endParaRPr b="1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500" y="2855475"/>
            <a:ext cx="4142025" cy="33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075" y="3047112"/>
            <a:ext cx="5587800" cy="29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3900" dirty="0"/>
              <a:t>Methodology. Data Evaluation and Visualization</a:t>
            </a:r>
            <a:endParaRPr sz="39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Time Series Analysis (analysis across years)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Clustering (grouping happiness trends of countries into specific types)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Descriptive Statistics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Tableau Dashboards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Excel Charts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3690350"/>
            <a:ext cx="2578625" cy="25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350" y="2636425"/>
            <a:ext cx="5745300" cy="3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Sources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00" y="2266037"/>
            <a:ext cx="3925644" cy="261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5527838" y="3251325"/>
            <a:ext cx="2067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2015-2019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5450" y="1940504"/>
            <a:ext cx="2617076" cy="261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5450" y="4760720"/>
            <a:ext cx="2617075" cy="4927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7"/>
          <p:cNvCxnSpPr/>
          <p:nvPr/>
        </p:nvCxnSpPr>
        <p:spPr>
          <a:xfrm rot="10800000">
            <a:off x="7453875" y="3572167"/>
            <a:ext cx="11916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>
            <a:stCxn id="133" idx="3"/>
          </p:cNvCxnSpPr>
          <p:nvPr/>
        </p:nvCxnSpPr>
        <p:spPr>
          <a:xfrm rot="10800000" flipH="1">
            <a:off x="4283144" y="3573375"/>
            <a:ext cx="12447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585032" y="4742861"/>
            <a:ext cx="1254900" cy="12549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GDP per capita</a:t>
            </a:r>
            <a:endParaRPr sz="1100"/>
          </a:p>
        </p:txBody>
      </p:sp>
      <p:sp>
        <p:nvSpPr>
          <p:cNvPr id="145" name="Google Shape;145;p18"/>
          <p:cNvSpPr/>
          <p:nvPr/>
        </p:nvSpPr>
        <p:spPr>
          <a:xfrm>
            <a:off x="2756300" y="1853691"/>
            <a:ext cx="1254900" cy="12549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Freedom</a:t>
            </a:r>
            <a:endParaRPr sz="1100"/>
          </a:p>
        </p:txBody>
      </p:sp>
      <p:sp>
        <p:nvSpPr>
          <p:cNvPr id="146" name="Google Shape;146;p18"/>
          <p:cNvSpPr/>
          <p:nvPr/>
        </p:nvSpPr>
        <p:spPr>
          <a:xfrm>
            <a:off x="1097265" y="1893829"/>
            <a:ext cx="1254900" cy="12549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Country</a:t>
            </a:r>
            <a:endParaRPr sz="1100"/>
          </a:p>
        </p:txBody>
      </p:sp>
      <p:sp>
        <p:nvSpPr>
          <p:cNvPr id="147" name="Google Shape;147;p18"/>
          <p:cNvSpPr/>
          <p:nvPr/>
        </p:nvSpPr>
        <p:spPr>
          <a:xfrm>
            <a:off x="2662250" y="3252288"/>
            <a:ext cx="1254900" cy="1254900"/>
          </a:xfrm>
          <a:prstGeom prst="ellipse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Region</a:t>
            </a:r>
            <a:endParaRPr sz="1100"/>
          </a:p>
        </p:txBody>
      </p:sp>
      <p:sp>
        <p:nvSpPr>
          <p:cNvPr id="148" name="Google Shape;148;p18"/>
          <p:cNvSpPr/>
          <p:nvPr/>
        </p:nvSpPr>
        <p:spPr>
          <a:xfrm>
            <a:off x="4030291" y="3305123"/>
            <a:ext cx="1254900" cy="12549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Trust</a:t>
            </a:r>
            <a:endParaRPr sz="1100"/>
          </a:p>
        </p:txBody>
      </p:sp>
      <p:sp>
        <p:nvSpPr>
          <p:cNvPr id="149" name="Google Shape;149;p18"/>
          <p:cNvSpPr/>
          <p:nvPr/>
        </p:nvSpPr>
        <p:spPr>
          <a:xfrm>
            <a:off x="4143455" y="4716423"/>
            <a:ext cx="1254900" cy="12549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Happiness score</a:t>
            </a:r>
            <a:endParaRPr sz="1100"/>
          </a:p>
        </p:txBody>
      </p:sp>
      <p:sp>
        <p:nvSpPr>
          <p:cNvPr id="150" name="Google Shape;150;p18"/>
          <p:cNvSpPr/>
          <p:nvPr/>
        </p:nvSpPr>
        <p:spPr>
          <a:xfrm>
            <a:off x="4256424" y="1893823"/>
            <a:ext cx="1254900" cy="12549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Health</a:t>
            </a:r>
            <a:endParaRPr sz="1100"/>
          </a:p>
        </p:txBody>
      </p:sp>
      <p:sp>
        <p:nvSpPr>
          <p:cNvPr id="151" name="Google Shape;151;p18"/>
          <p:cNvSpPr/>
          <p:nvPr/>
        </p:nvSpPr>
        <p:spPr>
          <a:xfrm>
            <a:off x="1026610" y="4742846"/>
            <a:ext cx="1254900" cy="12549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Family</a:t>
            </a:r>
            <a:endParaRPr sz="1100"/>
          </a:p>
        </p:txBody>
      </p:sp>
      <p:sp>
        <p:nvSpPr>
          <p:cNvPr id="152" name="Google Shape;152;p18"/>
          <p:cNvSpPr/>
          <p:nvPr/>
        </p:nvSpPr>
        <p:spPr>
          <a:xfrm>
            <a:off x="5398346" y="3305137"/>
            <a:ext cx="1254900" cy="12549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Generosity</a:t>
            </a:r>
            <a:endParaRPr sz="1100"/>
          </a:p>
        </p:txBody>
      </p:sp>
      <p:sp>
        <p:nvSpPr>
          <p:cNvPr id="153" name="Google Shape;153;p18"/>
          <p:cNvSpPr/>
          <p:nvPr/>
        </p:nvSpPr>
        <p:spPr>
          <a:xfrm>
            <a:off x="685250" y="3439625"/>
            <a:ext cx="1571400" cy="9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Dataset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925" y="2085474"/>
            <a:ext cx="5044200" cy="36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Analytical Strategies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44" y="2499114"/>
            <a:ext cx="2473856" cy="13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040" y="2398873"/>
            <a:ext cx="2579098" cy="1450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175" y="2569763"/>
            <a:ext cx="1344077" cy="1250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8987" y="2382380"/>
            <a:ext cx="1450702" cy="145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426300" y="4210500"/>
            <a:ext cx="2841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Trends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Patterns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Comparison analysis using side-by-side representations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538175" y="4303628"/>
            <a:ext cx="2841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Topic Modeling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Text Generation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816879" y="4286465"/>
            <a:ext cx="2841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Charts and tables based on Tableau visualizations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8924700" y="4303628"/>
            <a:ext cx="2841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Correlation coefficients using the “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corrcoef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()” function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 and Conclusions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997288" y="2023500"/>
            <a:ext cx="6618000" cy="3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Overall Happiness Trends	</a:t>
            </a:r>
            <a:r>
              <a:rPr lang="en-US"/>
              <a:t>									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087" y="2696500"/>
            <a:ext cx="6362425" cy="28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7615300" y="2122575"/>
            <a:ext cx="5158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Relatively Stable Happiness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Overall Decreasing Happiness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Overall Increasing Happiness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615300" y="3703025"/>
            <a:ext cx="4412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Main Factors impacting Happiness Rank: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GDP per Capita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Freedom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Health (Life Expectancy)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Generosity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Trust (Government Corruption)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Social Support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Findings and Conclusions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1097276" y="1845725"/>
            <a:ext cx="7422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Sample of Relatively Stable Ranking Countries</a:t>
            </a:r>
            <a:endParaRPr b="1" dirty="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50" y="2249675"/>
            <a:ext cx="9022781" cy="4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295</Words>
  <Application>Microsoft Office PowerPoint</Application>
  <PresentationFormat>Widescreen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Retrospect</vt:lpstr>
      <vt:lpstr>Big Data Analysis World Happiness </vt:lpstr>
      <vt:lpstr>Methodology. Tools Applied</vt:lpstr>
      <vt:lpstr>Methodology. Goals and Objectives</vt:lpstr>
      <vt:lpstr>Methodology. Data Evaluation and Visualization</vt:lpstr>
      <vt:lpstr>Data Sources</vt:lpstr>
      <vt:lpstr>Data Sources</vt:lpstr>
      <vt:lpstr>Analytical Strategies</vt:lpstr>
      <vt:lpstr>Findings and Conclusions</vt:lpstr>
      <vt:lpstr>Findings and Conclusions</vt:lpstr>
      <vt:lpstr>Findings and Conclusions</vt:lpstr>
      <vt:lpstr>Findings and Conclusions</vt:lpstr>
      <vt:lpstr>Findings and Conclusions. Analysis Example</vt:lpstr>
      <vt:lpstr>Findings and Conclusions. Interpretation of Results</vt:lpstr>
      <vt:lpstr>Findings and Conclusions. Observations</vt:lpstr>
      <vt:lpstr>Applications</vt:lpstr>
      <vt:lpstr>Faced Challenges. Tableau</vt:lpstr>
      <vt:lpstr>Summary.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World Happiness</dc:title>
  <dc:creator>Komiljon Yuldashev</dc:creator>
  <cp:lastModifiedBy>Komiljon Yuldashev</cp:lastModifiedBy>
  <cp:revision>4</cp:revision>
  <dcterms:modified xsi:type="dcterms:W3CDTF">2023-05-23T06:34:05Z</dcterms:modified>
</cp:coreProperties>
</file>