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0" r:id="rId3"/>
    <p:sldId id="257" r:id="rId4"/>
    <p:sldId id="261" r:id="rId5"/>
    <p:sldId id="264" r:id="rId6"/>
    <p:sldId id="265" r:id="rId7"/>
    <p:sldId id="266" r:id="rId8"/>
    <p:sldId id="267" r:id="rId9"/>
    <p:sldId id="268" r:id="rId10"/>
    <p:sldId id="258" r:id="rId11"/>
    <p:sldId id="259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714" autoAdjust="0"/>
  </p:normalViewPr>
  <p:slideViewPr>
    <p:cSldViewPr snapToGrid="0">
      <p:cViewPr varScale="1">
        <p:scale>
          <a:sx n="95" d="100"/>
          <a:sy n="95" d="100"/>
        </p:scale>
        <p:origin x="11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8AACB-A959-4879-9F8B-75BFE066701E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C9598-9199-4EA5-B2CF-195E2D6132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321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Note that this behavior is impossible to implement with a regular constructor since a constructor call </a:t>
            </a:r>
            <a:r>
              <a:rPr lang="en-US" b="1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must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 always return a new object by design.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C9598-9199-4EA5-B2CF-195E2D6132BE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7844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Abstract Factory - Shared interface but different implementations </a:t>
            </a:r>
          </a:p>
          <a:p>
            <a:r>
              <a:rPr lang="en-CA" dirty="0"/>
              <a:t>Factory Method – Creating methods in an abstract class – Defines Utility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C9598-9199-4EA5-B2CF-195E2D6132BE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7334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Separate Representation from Construction </a:t>
            </a:r>
          </a:p>
          <a:p>
            <a:r>
              <a:rPr lang="en-CA" dirty="0"/>
              <a:t>Leave responsibility to </a:t>
            </a:r>
            <a:r>
              <a:rPr lang="en-CA"/>
              <a:t>the Builder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C9598-9199-4EA5-B2CF-195E2D6132BE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482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Seems to differ from the Builder / Factory by cloning the state of any particular object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Kind of like a dynamic Director class that is the builder or a dynamic factory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C9598-9199-4EA5-B2CF-195E2D6132BE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6764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0908-2227-4E3D-8755-C4A70364E54E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7CE4-3331-4017-A731-42DDB821ED45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651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0908-2227-4E3D-8755-C4A70364E54E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7CE4-3331-4017-A731-42DDB821ED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0461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0908-2227-4E3D-8755-C4A70364E54E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7CE4-3331-4017-A731-42DDB821ED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2385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0908-2227-4E3D-8755-C4A70364E54E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7CE4-3331-4017-A731-42DDB821ED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5189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0908-2227-4E3D-8755-C4A70364E54E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7CE4-3331-4017-A731-42DDB821ED45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254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0908-2227-4E3D-8755-C4A70364E54E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7CE4-3331-4017-A731-42DDB821ED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8117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0908-2227-4E3D-8755-C4A70364E54E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7CE4-3331-4017-A731-42DDB821ED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6421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0908-2227-4E3D-8755-C4A70364E54E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7CE4-3331-4017-A731-42DDB821ED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8929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0908-2227-4E3D-8755-C4A70364E54E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7CE4-3331-4017-A731-42DDB821ED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8877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690908-2227-4E3D-8755-C4A70364E54E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8B7CE4-3331-4017-A731-42DDB821ED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8080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0908-2227-4E3D-8755-C4A70364E54E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7CE4-3331-4017-A731-42DDB821ED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324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D690908-2227-4E3D-8755-C4A70364E54E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8B7CE4-3331-4017-A731-42DDB821ED45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99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N7EFHU_rX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P76NM4qZh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qaoCDyxb1w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AF43C-AC25-4488-3B58-80BD04467F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Design Patterns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EEECDD0-C25F-85B6-74BB-3C379CCDD0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9101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7CD11-F3B5-BDD6-BD6E-B9C7805E0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Factories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EBA3A-7FD2-1532-87AF-FA3A8D08F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Factory</a:t>
            </a:r>
          </a:p>
          <a:p>
            <a:r>
              <a:rPr lang="en-CA" dirty="0"/>
              <a:t>Abstract Factory </a:t>
            </a:r>
          </a:p>
          <a:p>
            <a:r>
              <a:rPr lang="en-CA" dirty="0"/>
              <a:t>Factory Method</a:t>
            </a:r>
          </a:p>
          <a:p>
            <a:r>
              <a:rPr lang="en-US" dirty="0">
                <a:hlinkClick r:id="rId3"/>
              </a:rPr>
              <a:t>Factory, Abstract Factory, Factory Method - Design Pattern (C#)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13687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3D458-ED74-55BC-540C-A8100145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0B105-0401-5DBE-12AF-5D3E1A92F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Builder Design Pattern Explained in 10 Minutes</a:t>
            </a: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85733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6B4EA-A22F-4680-B357-ADFA28621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D4C64-16B4-44E6-BA6E-AECD245F6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3"/>
              </a:rPr>
              <a:t>https://www.youtube.com/watch?v=fqaoCDyxb1w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93510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A23CF-C9C6-4F34-C757-2727B637E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Creation Patterns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9D97F1-26D6-054F-B5ED-49E3742252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6313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18DBA-E4AD-75D9-FD91-84113670A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Singleton</a:t>
            </a:r>
          </a:p>
        </p:txBody>
      </p:sp>
      <p:pic>
        <p:nvPicPr>
          <p:cNvPr id="2050" name="Picture 2" descr="Singleton pattern">
            <a:extLst>
              <a:ext uri="{FF2B5EF4-FFF2-40B4-BE49-F238E27FC236}">
                <a16:creationId xmlns:a16="http://schemas.microsoft.com/office/drawing/2014/main" id="{EB39C5CC-284B-0E04-23FF-6E40EEFC71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163" y="1952625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885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C2C20-8215-6CD4-2EAC-578DC3826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14C69-092C-8EFF-BAFA-0D45CC0A4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0" dirty="0">
                <a:solidFill>
                  <a:srgbClr val="444444"/>
                </a:solidFill>
                <a:effectLst/>
                <a:latin typeface="PT Sans" panose="020F0502020204030204" pitchFamily="34" charset="0"/>
              </a:rPr>
              <a:t>Solves 2 Problems: </a:t>
            </a:r>
          </a:p>
          <a:p>
            <a:pPr marL="457200" indent="-457200">
              <a:buAutoNum type="arabicPeriod"/>
            </a:pPr>
            <a:r>
              <a:rPr lang="en-US" b="1" i="0" dirty="0">
                <a:solidFill>
                  <a:srgbClr val="444444"/>
                </a:solidFill>
                <a:effectLst/>
                <a:latin typeface="PT Sans" panose="020F0502020204030204" pitchFamily="34" charset="0"/>
              </a:rPr>
              <a:t>Ensure that a class has just a single instance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F0502020204030204" pitchFamily="34" charset="0"/>
              </a:rPr>
              <a:t>. </a:t>
            </a:r>
            <a:r>
              <a:rPr lang="en-US" dirty="0">
                <a:solidFill>
                  <a:srgbClr val="444444"/>
                </a:solidFill>
                <a:latin typeface="PT Sans" panose="020F0502020204030204" pitchFamily="34" charset="0"/>
              </a:rPr>
              <a:t>	</a:t>
            </a:r>
          </a:p>
          <a:p>
            <a:pPr marL="292608" lvl="1" indent="0">
              <a:buNone/>
            </a:pPr>
            <a:r>
              <a:rPr lang="en-US" dirty="0">
                <a:solidFill>
                  <a:srgbClr val="444444"/>
                </a:solidFill>
                <a:latin typeface="PT Sans" panose="020F0502020204030204" pitchFamily="34" charset="0"/>
              </a:rPr>
              <a:t>	e.g. Access to a single resource like a database or file</a:t>
            </a:r>
          </a:p>
          <a:p>
            <a:pPr marL="292608" lvl="1" indent="0">
              <a:buNone/>
            </a:pPr>
            <a:endParaRPr lang="en-US" dirty="0">
              <a:solidFill>
                <a:srgbClr val="444444"/>
              </a:solidFill>
              <a:latin typeface="PT Sans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Provide a global access point to that instance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. </a:t>
            </a:r>
          </a:p>
          <a:p>
            <a:pPr marL="0" indent="0">
              <a:buNone/>
            </a:pPr>
            <a:r>
              <a:rPr lang="en-US" dirty="0">
                <a:solidFill>
                  <a:srgbClr val="444444"/>
                </a:solidFill>
                <a:latin typeface="PT Sans" panose="020F0502020204030204" pitchFamily="34" charset="0"/>
              </a:rPr>
              <a:t>	Replace Global Variables</a:t>
            </a:r>
          </a:p>
          <a:p>
            <a:pPr marL="0" indent="0">
              <a:buNone/>
            </a:pPr>
            <a:r>
              <a:rPr lang="en-US" dirty="0">
                <a:solidFill>
                  <a:srgbClr val="444444"/>
                </a:solidFill>
                <a:latin typeface="PT Sans" panose="020F0502020204030204" pitchFamily="34" charset="0"/>
              </a:rPr>
              <a:t>	Access class anywhere in the application </a:t>
            </a:r>
          </a:p>
          <a:p>
            <a:pPr marL="457200" indent="-45720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49832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CFAF3-ADFB-E203-72BA-37997E322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01D94-50C2-96C7-DDD2-13DAB694E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- Make the default constructor private, to prevent other objects from using the new operator with the Singleton class</a:t>
            </a:r>
          </a:p>
          <a:p>
            <a:r>
              <a:rPr lang="en-US" sz="2800" dirty="0"/>
              <a:t>- Create a static creation method that acts as a constructor</a:t>
            </a:r>
          </a:p>
          <a:p>
            <a:pPr lvl="1"/>
            <a:r>
              <a:rPr lang="en-US" sz="2400" dirty="0"/>
              <a:t>Calls the private constructor to create an object and saves it in a static field. </a:t>
            </a:r>
          </a:p>
          <a:p>
            <a:pPr lvl="1"/>
            <a:r>
              <a:rPr lang="en-US" sz="2400" dirty="0"/>
              <a:t>All following calls to this method return the cached object.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4006102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28EB9-F4B5-86FA-2777-15218C263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Structure</a:t>
            </a:r>
          </a:p>
        </p:txBody>
      </p:sp>
      <p:pic>
        <p:nvPicPr>
          <p:cNvPr id="1026" name="Picture 2" descr="The structure of the Singleton pattern">
            <a:extLst>
              <a:ext uri="{FF2B5EF4-FFF2-40B4-BE49-F238E27FC236}">
                <a16:creationId xmlns:a16="http://schemas.microsoft.com/office/drawing/2014/main" id="{27A8DF48-E56D-E4D0-EB45-2C75FE55BC4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768" y="1955292"/>
            <a:ext cx="409575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C42925-62B5-04F6-FB10-C5FE236BA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704" y="3693461"/>
            <a:ext cx="3200847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330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A28B0-5B3B-FF12-E250-E2B7FCE89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Analogy</a:t>
            </a:r>
            <a:endParaRPr lang="en-CA" dirty="0"/>
          </a:p>
        </p:txBody>
      </p:sp>
      <p:pic>
        <p:nvPicPr>
          <p:cNvPr id="2052" name="Picture 4" descr="The global access to an object">
            <a:extLst>
              <a:ext uri="{FF2B5EF4-FFF2-40B4-BE49-F238E27FC236}">
                <a16:creationId xmlns:a16="http://schemas.microsoft.com/office/drawing/2014/main" id="{FBD899CD-0E15-3100-1208-17B87D8768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737360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0CBE13-4AC6-59AD-3306-85333882B46B}"/>
              </a:ext>
            </a:extLst>
          </p:cNvPr>
          <p:cNvSpPr txBox="1"/>
          <p:nvPr/>
        </p:nvSpPr>
        <p:spPr>
          <a:xfrm>
            <a:off x="1172718" y="4594860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999999"/>
                </a:solidFill>
                <a:effectLst/>
                <a:latin typeface="PT Sans" panose="020B0503020203020204" pitchFamily="34" charset="0"/>
              </a:rPr>
              <a:t>Clients may not even realize that they’re working with the same object all the time.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42296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161F0-260D-C5C8-7B67-8BD869709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Singleton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ED9B-4522-8D5F-4108-771EED796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Use the Singleton pattern when a class in your program should have just a single instance available to all clients</a:t>
            </a:r>
          </a:p>
          <a:p>
            <a:pPr lvl="1"/>
            <a:r>
              <a:rPr lang="en-US" sz="2400" b="1" dirty="0">
                <a:solidFill>
                  <a:srgbClr val="444444"/>
                </a:solidFill>
                <a:latin typeface="PT Sans" panose="020B0503020203020204" pitchFamily="34" charset="0"/>
              </a:rPr>
              <a:t>e.g.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 a single database object shared by different parts of the program.</a:t>
            </a:r>
          </a:p>
          <a:p>
            <a:endParaRPr lang="en-US" sz="2800" b="1" dirty="0">
              <a:solidFill>
                <a:srgbClr val="444444"/>
              </a:solidFill>
              <a:latin typeface="PT Sans" panose="020B0503020203020204" pitchFamily="34" charset="0"/>
            </a:endParaRPr>
          </a:p>
          <a:p>
            <a:r>
              <a:rPr lang="en-US" sz="2800" b="1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Use the Singleton pattern when you need stricter control over global variables.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226489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928BE-2B32-FC28-D869-D4B4F5AB7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8B4534-BC3C-7B34-8D5F-6BFF49217FF1}"/>
              </a:ext>
            </a:extLst>
          </p:cNvPr>
          <p:cNvSpPr/>
          <p:nvPr/>
        </p:nvSpPr>
        <p:spPr>
          <a:xfrm>
            <a:off x="1185672" y="1929384"/>
            <a:ext cx="4629912" cy="3840480"/>
          </a:xfrm>
          <a:prstGeom prst="rect">
            <a:avLst/>
          </a:prstGeom>
          <a:noFill/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/>
          <a:lstStyle/>
          <a:p>
            <a:r>
              <a:rPr lang="en-US" sz="2000" dirty="0"/>
              <a:t>Pros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You can be sure that a class has only a single instance.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You gain a global access point to that instance.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singleton object is initialized only when it’s requested for the first time.</a:t>
            </a:r>
            <a:endParaRPr lang="en-CA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E11127-AAC8-CDF4-7C7C-594FAB9B7FB3}"/>
              </a:ext>
            </a:extLst>
          </p:cNvPr>
          <p:cNvSpPr/>
          <p:nvPr/>
        </p:nvSpPr>
        <p:spPr>
          <a:xfrm>
            <a:off x="6376416" y="1929384"/>
            <a:ext cx="4629912" cy="3840480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/>
          <a:lstStyle/>
          <a:p>
            <a:r>
              <a:rPr lang="en-US" sz="2000" dirty="0"/>
              <a:t>Cons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Violates the Single Responsibility Principle. The pattern solves two problems at the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The Singleton pattern can mask bad design.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The pattern requires special treatment in a multithreaded environment so that multiple threads won’t create a singleton object several times.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It may be difficult to unit test the client code of the Singleton because many test frameworks rely on inheritance when producing mock objects. 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39917699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124</TotalTime>
  <Words>427</Words>
  <Application>Microsoft Office PowerPoint</Application>
  <PresentationFormat>Widescreen</PresentationFormat>
  <Paragraphs>61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Arial</vt:lpstr>
      <vt:lpstr>Calibri</vt:lpstr>
      <vt:lpstr>Calibri Light</vt:lpstr>
      <vt:lpstr>PT Sans</vt:lpstr>
      <vt:lpstr>Retrospect</vt:lpstr>
      <vt:lpstr>Design Patterns</vt:lpstr>
      <vt:lpstr>Creation Patterns</vt:lpstr>
      <vt:lpstr>Singleton</vt:lpstr>
      <vt:lpstr>Problem</vt:lpstr>
      <vt:lpstr>Solution</vt:lpstr>
      <vt:lpstr>Structure</vt:lpstr>
      <vt:lpstr>Analogy</vt:lpstr>
      <vt:lpstr>When to Use Singleton</vt:lpstr>
      <vt:lpstr>Pros and Cons</vt:lpstr>
      <vt:lpstr>Factories</vt:lpstr>
      <vt:lpstr>Builder</vt:lpstr>
      <vt:lpstr>Prototype</vt:lpstr>
    </vt:vector>
  </TitlesOfParts>
  <Company>Province of Nova Scotia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Smith, Andrew</dc:creator>
  <cp:lastModifiedBy>Smith, Andrew</cp:lastModifiedBy>
  <cp:revision>4</cp:revision>
  <dcterms:created xsi:type="dcterms:W3CDTF">2025-02-04T12:46:53Z</dcterms:created>
  <dcterms:modified xsi:type="dcterms:W3CDTF">2025-02-11T15:25:00Z</dcterms:modified>
</cp:coreProperties>
</file>