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400C-4A53-4D4E-AF1B-D228D4E23370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9D5F-7045-44DF-80B3-0A90332E3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Text or Graphical decorations (adding extra components to the objects at run time without affecting the base class)</a:t>
            </a:r>
          </a:p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27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9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05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57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74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3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69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41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8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95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7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61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6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6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2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3349-BCD0-4279-9212-6A0526462131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be.com/clip/UgkxC1eEQnFnlNsH6P5BQBcc8FLq4Siacpz_?si=YWjvbDJOZwwnpqQ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cL9KbHS5kE" TargetMode="External"/><Relationship Id="rId2" Type="http://schemas.openxmlformats.org/officeDocument/2006/relationships/hyperlink" Target="https://youtu.be/RDV0ioVTF4g?si=oUXGAUEXSIBwuu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xE7VK3Mj6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iUZZ8aBYY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iFOmujCE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sphOfVNWC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424-C9E0-5A50-7841-0491D1D1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5676-79F0-2D1B-3FE8-080DAAB0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Structural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348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lution suggested by the Composite pattern">
            <a:extLst>
              <a:ext uri="{FF2B5EF4-FFF2-40B4-BE49-F238E27FC236}">
                <a16:creationId xmlns:a16="http://schemas.microsoft.com/office/drawing/2014/main" id="{91981340-1ADB-E3AB-90DB-2B59F5DC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8" y="376504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89893-7D45-1785-35CA-5F34952B87D4}"/>
              </a:ext>
            </a:extLst>
          </p:cNvPr>
          <p:cNvSpPr txBox="1"/>
          <p:nvPr/>
        </p:nvSpPr>
        <p:spPr>
          <a:xfrm>
            <a:off x="2578608" y="870002"/>
            <a:ext cx="87050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Solution</a:t>
            </a:r>
          </a:p>
          <a:p>
            <a:endParaRPr lang="en-US" sz="2800" b="1" u="sng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Common Interface</a:t>
            </a:r>
          </a:p>
          <a:p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	- Declare Method for:</a:t>
            </a:r>
          </a:p>
          <a:p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		- Item Count</a:t>
            </a:r>
          </a:p>
          <a:p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		- Total Price</a:t>
            </a:r>
          </a:p>
          <a:p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	- Allows for Recursive c</a:t>
            </a:r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alculations</a:t>
            </a:r>
            <a:endParaRPr lang="en-US" sz="240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565C-B13C-7929-7548-5534A947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E9D4-6CDB-6DA7-F025-E53EB206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Facade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2386A-040B-CB57-DB27-CCD8D0EC121B}"/>
              </a:ext>
            </a:extLst>
          </p:cNvPr>
          <p:cNvSpPr txBox="1"/>
          <p:nvPr/>
        </p:nvSpPr>
        <p:spPr>
          <a:xfrm>
            <a:off x="1053084" y="5072512"/>
            <a:ext cx="10824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 façade is a class that provides a simple interface to a complex subsystem with lots of moving parts</a:t>
            </a:r>
          </a:p>
          <a:p>
            <a:r>
              <a:rPr lang="en-CA" dirty="0">
                <a:hlinkClick r:id="rId2"/>
              </a:rPr>
              <a:t>https://youtube.com/clip/UgkxC1eEQnFnlNsH6P5BQBcc8FLq4Siacpz_?si=YWjvbDJOZwwnpqQW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CA" dirty="0"/>
          </a:p>
        </p:txBody>
      </p:sp>
      <p:pic>
        <p:nvPicPr>
          <p:cNvPr id="7170" name="Picture 2" descr="Facade design pattern">
            <a:extLst>
              <a:ext uri="{FF2B5EF4-FFF2-40B4-BE49-F238E27FC236}">
                <a16:creationId xmlns:a16="http://schemas.microsoft.com/office/drawing/2014/main" id="{2B1A5E65-EE2B-D9C7-14E5-0BF497D5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1514856"/>
            <a:ext cx="522732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1018-C2C1-31CE-65AE-A2518B2B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Flyweight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C1DB-3222-D69B-E338-1AC66D30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152" y="1411224"/>
            <a:ext cx="9145460" cy="3777622"/>
          </a:xfrm>
        </p:spPr>
        <p:txBody>
          <a:bodyPr/>
          <a:lstStyle/>
          <a:p>
            <a:r>
              <a:rPr lang="en-CA" dirty="0"/>
              <a:t>Optimization Pattern – Reduce RAM</a:t>
            </a:r>
          </a:p>
          <a:p>
            <a:r>
              <a:rPr lang="en-CA" dirty="0"/>
              <a:t>Split State</a:t>
            </a:r>
          </a:p>
          <a:p>
            <a:pPr lvl="1"/>
            <a:r>
              <a:rPr lang="en-CA" dirty="0"/>
              <a:t>Intrinsic – Constant Data About the Object</a:t>
            </a:r>
          </a:p>
          <a:p>
            <a:pPr lvl="1"/>
            <a:r>
              <a:rPr lang="en-CA" dirty="0"/>
              <a:t>Extrinsic – Aspects of the Object Affected By the Outside</a:t>
            </a:r>
          </a:p>
          <a:p>
            <a:endParaRPr lang="en-CA" dirty="0">
              <a:hlinkClick r:id="rId2"/>
            </a:endParaRPr>
          </a:p>
          <a:p>
            <a:r>
              <a:rPr lang="en-CA" dirty="0">
                <a:hlinkClick r:id="rId2"/>
              </a:rPr>
              <a:t>https://youtu.be/RDV0ioVTF4g?si=oUXGAUEXSIBwuuSd</a:t>
            </a:r>
            <a:endParaRPr lang="en-CA" dirty="0"/>
          </a:p>
          <a:p>
            <a:r>
              <a:rPr lang="en-CA" dirty="0">
                <a:hlinkClick r:id="rId3"/>
              </a:rPr>
              <a:t>https://www.youtube.com/watch?v=8cL9KbHS5kE</a:t>
            </a:r>
            <a:endParaRPr lang="en-CA" dirty="0"/>
          </a:p>
          <a:p>
            <a:endParaRPr lang="en-CA" dirty="0"/>
          </a:p>
        </p:txBody>
      </p:sp>
      <p:pic>
        <p:nvPicPr>
          <p:cNvPr id="8194" name="Picture 2" descr="Flyweight design pattern">
            <a:extLst>
              <a:ext uri="{FF2B5EF4-FFF2-40B4-BE49-F238E27FC236}">
                <a16:creationId xmlns:a16="http://schemas.microsoft.com/office/drawing/2014/main" id="{A74503BF-DE37-05A6-4877-808974C8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28" y="277672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572B-93ED-45C8-9ECD-9A697C6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F46-AE4E-EE57-5955-CBF6014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791456"/>
            <a:ext cx="8915400" cy="1119766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Decorator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structural design pattern that lets you attach new behaviors to objects by placing these objects inside special wrapper objects that contain the behaviors.</a:t>
            </a:r>
            <a:endParaRPr lang="en-CA" dirty="0">
              <a:hlinkClick r:id="rId3"/>
            </a:endParaRPr>
          </a:p>
          <a:p>
            <a:r>
              <a:rPr lang="en-CA" dirty="0">
                <a:hlinkClick r:id="rId4"/>
              </a:rPr>
              <a:t>https://www.youtube.com/watch?v=iUZZ8aBYYtE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8" name="Picture 4" descr="Decorator design pattern">
            <a:extLst>
              <a:ext uri="{FF2B5EF4-FFF2-40B4-BE49-F238E27FC236}">
                <a16:creationId xmlns:a16="http://schemas.microsoft.com/office/drawing/2014/main" id="{A6296860-1479-9B47-30A9-FB064E3C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513588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4EF9-D5E4-7937-840F-D5B20A36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DFAB-5E05-37FB-D8BB-B0B1470E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123944"/>
            <a:ext cx="8915400" cy="17872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Imagine that you’re creating a stock market monitoring app. The app downloads the stock data from multiple sources in XML format and then displays nice-looking charts and diagrams for the user.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At some point, you decide to improve the app by integrating a smart 3rd-party analytics library. But there’s a catch: the analytics library only works with data in JSON format</a:t>
            </a:r>
            <a:endParaRPr lang="en-CA" dirty="0">
              <a:hlinkClick r:id="rId2"/>
            </a:endParaRPr>
          </a:p>
          <a:p>
            <a:r>
              <a:rPr lang="en-CA" dirty="0">
                <a:hlinkClick r:id="rId2"/>
              </a:rPr>
              <a:t>https://www.youtube.com/watch?v=HiFOmujCE8c</a:t>
            </a:r>
            <a:endParaRPr lang="en-CA" dirty="0"/>
          </a:p>
          <a:p>
            <a:endParaRPr lang="en-CA" dirty="0"/>
          </a:p>
        </p:txBody>
      </p:sp>
      <p:pic>
        <p:nvPicPr>
          <p:cNvPr id="2052" name="Picture 4" descr="The structure of the app before integration with the analytics library">
            <a:extLst>
              <a:ext uri="{FF2B5EF4-FFF2-40B4-BE49-F238E27FC236}">
                <a16:creationId xmlns:a16="http://schemas.microsoft.com/office/drawing/2014/main" id="{94800B65-FD1D-11D2-C9FD-6BBCB876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07" y="1905000"/>
            <a:ext cx="5048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5B0C-4AAC-7DEC-114F-B1E7831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Proxy Pattern</a:t>
            </a:r>
          </a:p>
        </p:txBody>
      </p:sp>
      <p:pic>
        <p:nvPicPr>
          <p:cNvPr id="4104" name="Picture 8" descr="Problem solved by Proxy pattern">
            <a:extLst>
              <a:ext uri="{FF2B5EF4-FFF2-40B4-BE49-F238E27FC236}">
                <a16:creationId xmlns:a16="http://schemas.microsoft.com/office/drawing/2014/main" id="{72CA7390-E7DE-156D-B3F9-4DFEBA593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3133238"/>
            <a:ext cx="48577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6C91E-BC18-219C-7BBA-9413F74476AE}"/>
              </a:ext>
            </a:extLst>
          </p:cNvPr>
          <p:cNvSpPr txBox="1"/>
          <p:nvPr/>
        </p:nvSpPr>
        <p:spPr>
          <a:xfrm>
            <a:off x="2498598" y="2039433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Y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ou have a massive object that consumes a vast amount of system resources. You need it from time to time, but not always.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2CCDF-7191-7DAA-5A33-76B2002A79CF}"/>
              </a:ext>
            </a:extLst>
          </p:cNvPr>
          <p:cNvSpPr txBox="1"/>
          <p:nvPr/>
        </p:nvSpPr>
        <p:spPr>
          <a:xfrm>
            <a:off x="2551176" y="4842847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Lazy Implementation: Create this object only when its actually needed. Allow clients to defer initialization until needed but with lots of code duplication.</a:t>
            </a:r>
          </a:p>
          <a:p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3</a:t>
            </a:r>
            <a:r>
              <a:rPr lang="en-US" baseline="30000" dirty="0">
                <a:solidFill>
                  <a:srgbClr val="444444"/>
                </a:solidFill>
                <a:latin typeface="PT Sans" panose="020B0503020203020204" pitchFamily="34" charset="0"/>
              </a:rPr>
              <a:t>rd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party code cant be embedded in your client.</a:t>
            </a:r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CA" dirty="0">
                <a:hlinkClick r:id="rId3"/>
              </a:rPr>
              <a:t>https://www.youtube.com/watch?v=IsphOfVNWCc</a:t>
            </a:r>
            <a:endParaRPr lang="en-CA" dirty="0"/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2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23A6-C20A-9080-DD5E-6EC59FAB0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0813-2DB1-832E-9997-17270E8D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Bridge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7BD0-A8A6-B42D-0F50-119ECFA3E144}"/>
              </a:ext>
            </a:extLst>
          </p:cNvPr>
          <p:cNvSpPr txBox="1"/>
          <p:nvPr/>
        </p:nvSpPr>
        <p:spPr>
          <a:xfrm>
            <a:off x="2551176" y="1558614"/>
            <a:ext cx="3966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Bridge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structural design pattern that lets you split a large class or a set of closely related classes into two separate hierarchies—abstraction and implementation—which can be developed independently of each other.</a:t>
            </a:r>
            <a:endParaRPr lang="en-CA" dirty="0"/>
          </a:p>
        </p:txBody>
      </p:sp>
      <p:pic>
        <p:nvPicPr>
          <p:cNvPr id="1026" name="Picture 2" descr="Bridge design pattern">
            <a:extLst>
              <a:ext uri="{FF2B5EF4-FFF2-40B4-BE49-F238E27FC236}">
                <a16:creationId xmlns:a16="http://schemas.microsoft.com/office/drawing/2014/main" id="{5C8DC693-90C9-8916-059E-A0280C89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44" y="1558615"/>
            <a:ext cx="4986528" cy="31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idge pattern problem">
            <a:extLst>
              <a:ext uri="{FF2B5EF4-FFF2-40B4-BE49-F238E27FC236}">
                <a16:creationId xmlns:a16="http://schemas.microsoft.com/office/drawing/2014/main" id="{F2086DC6-DF72-1BC3-A4A6-876BBAC6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76" y="767334"/>
            <a:ext cx="4572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CA186-2254-D2F3-4990-76B20BEEE69B}"/>
              </a:ext>
            </a:extLst>
          </p:cNvPr>
          <p:cNvSpPr txBox="1"/>
          <p:nvPr/>
        </p:nvSpPr>
        <p:spPr>
          <a:xfrm>
            <a:off x="7232904" y="870002"/>
            <a:ext cx="40507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Problem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Class: 		Shape</a:t>
            </a:r>
          </a:p>
          <a:p>
            <a:r>
              <a:rPr lang="en-CA" dirty="0"/>
              <a:t>Subclasses: 	Circle and Square</a:t>
            </a:r>
          </a:p>
          <a:p>
            <a:endParaRPr lang="en-CA" dirty="0"/>
          </a:p>
          <a:p>
            <a:r>
              <a:rPr lang="en-CA" dirty="0"/>
              <a:t>Want to add Colour so you create </a:t>
            </a:r>
            <a:r>
              <a:rPr lang="en-CA" dirty="0" err="1"/>
              <a:t>BlueCircle</a:t>
            </a:r>
            <a:r>
              <a:rPr lang="en-CA" dirty="0"/>
              <a:t> and </a:t>
            </a:r>
            <a:r>
              <a:rPr lang="en-CA" dirty="0" err="1"/>
              <a:t>RedSquare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This can go on Exponentially!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BE92B-D5E2-74F4-7B8A-8C972D748459}"/>
              </a:ext>
            </a:extLst>
          </p:cNvPr>
          <p:cNvSpPr txBox="1"/>
          <p:nvPr/>
        </p:nvSpPr>
        <p:spPr>
          <a:xfrm>
            <a:off x="2453576" y="4434946"/>
            <a:ext cx="7595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Trying to extend the shape classes in two independent dimensions: by form and by color. That’s a very common issue with class inheritance.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46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lution suggested by the Bridge pattern">
            <a:extLst>
              <a:ext uri="{FF2B5EF4-FFF2-40B4-BE49-F238E27FC236}">
                <a16:creationId xmlns:a16="http://schemas.microsoft.com/office/drawing/2014/main" id="{9C10312C-9AAE-8270-F7AC-04E01CD3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1" y="3556564"/>
            <a:ext cx="6207709" cy="269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2D50C-09AE-3A33-8B9A-2E6D24A5FC79}"/>
              </a:ext>
            </a:extLst>
          </p:cNvPr>
          <p:cNvSpPr txBox="1"/>
          <p:nvPr/>
        </p:nvSpPr>
        <p:spPr>
          <a:xfrm>
            <a:off x="2578608" y="870002"/>
            <a:ext cx="870508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Solution</a:t>
            </a:r>
          </a:p>
          <a:p>
            <a:endParaRPr lang="en-US" sz="2800" b="1" u="sng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Switch from Inheritance to object composition</a:t>
            </a:r>
          </a:p>
          <a:p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Create a new </a:t>
            </a:r>
            <a:r>
              <a:rPr lang="en-US" sz="2400" dirty="0" err="1">
                <a:solidFill>
                  <a:srgbClr val="444444"/>
                </a:solidFill>
                <a:latin typeface="PT Sans" panose="020B0503020203020204" pitchFamily="34" charset="0"/>
              </a:rPr>
              <a:t>Colour</a:t>
            </a:r>
            <a:r>
              <a:rPr lang="en-US" sz="2400" dirty="0">
                <a:solidFill>
                  <a:srgbClr val="444444"/>
                </a:solidFill>
                <a:latin typeface="PT Sans" panose="020B0503020203020204" pitchFamily="34" charset="0"/>
              </a:rPr>
              <a:t> Object </a:t>
            </a:r>
          </a:p>
          <a:p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Link to that 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Colour</a:t>
            </a:r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Object </a:t>
            </a:r>
          </a:p>
          <a:p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Delegate 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Colour</a:t>
            </a:r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related work to the 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Colour</a:t>
            </a:r>
            <a:r>
              <a:rPr lang="en-US" sz="240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1951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CD0F-A79E-5E16-9322-D570992D0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98BB-1D42-ABE2-73DB-3340C338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Composite Pattern</a:t>
            </a:r>
          </a:p>
        </p:txBody>
      </p:sp>
      <p:pic>
        <p:nvPicPr>
          <p:cNvPr id="4098" name="Picture 2" descr="Composite design pattern">
            <a:extLst>
              <a:ext uri="{FF2B5EF4-FFF2-40B4-BE49-F238E27FC236}">
                <a16:creationId xmlns:a16="http://schemas.microsoft.com/office/drawing/2014/main" id="{07F66E40-6239-640D-2CF2-AE2D87EB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93852-0AC3-2A6C-D8F6-FBC2328988A1}"/>
              </a:ext>
            </a:extLst>
          </p:cNvPr>
          <p:cNvSpPr txBox="1"/>
          <p:nvPr/>
        </p:nvSpPr>
        <p:spPr>
          <a:xfrm>
            <a:off x="1207008" y="5700846"/>
            <a:ext cx="992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Compose objects into tree structures and work with these structures like they are individual objects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7583-52EA-3C78-D302-829CBF68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28" y="1419986"/>
            <a:ext cx="3904867" cy="4633341"/>
          </a:xfrm>
        </p:spPr>
        <p:txBody>
          <a:bodyPr/>
          <a:lstStyle/>
          <a:p>
            <a:pPr marL="0" indent="0">
              <a:buNone/>
            </a:pPr>
            <a:r>
              <a:rPr lang="en-CA" sz="2000" b="1" dirty="0"/>
              <a:t>Problem </a:t>
            </a:r>
          </a:p>
          <a:p>
            <a:pPr marL="0" indent="0">
              <a:buNone/>
            </a:pPr>
            <a:r>
              <a:rPr lang="en-CA" b="1" dirty="0"/>
              <a:t>Complex Order</a:t>
            </a:r>
          </a:p>
          <a:p>
            <a:r>
              <a:rPr lang="en-CA" dirty="0"/>
              <a:t>Packages</a:t>
            </a:r>
          </a:p>
          <a:p>
            <a:pPr lvl="1"/>
            <a:r>
              <a:rPr lang="en-CA" dirty="0"/>
              <a:t>Other Packages</a:t>
            </a:r>
          </a:p>
          <a:p>
            <a:pPr lvl="1"/>
            <a:r>
              <a:rPr lang="en-CA" dirty="0"/>
              <a:t>Items </a:t>
            </a:r>
          </a:p>
          <a:p>
            <a:pPr marL="0" indent="0">
              <a:buNone/>
            </a:pPr>
            <a:r>
              <a:rPr lang="en-CA" b="1" dirty="0"/>
              <a:t>You Want</a:t>
            </a:r>
          </a:p>
          <a:p>
            <a:r>
              <a:rPr lang="en-CA" dirty="0"/>
              <a:t>Item Count</a:t>
            </a:r>
          </a:p>
          <a:p>
            <a:r>
              <a:rPr lang="en-CA" dirty="0"/>
              <a:t>Total Cost of Good</a:t>
            </a:r>
          </a:p>
          <a:p>
            <a:pPr marL="0" indent="0">
              <a:buNone/>
            </a:pPr>
            <a:r>
              <a:rPr lang="en-CA" b="1" dirty="0"/>
              <a:t>Solution</a:t>
            </a:r>
          </a:p>
          <a:p>
            <a:r>
              <a:rPr lang="en-CA" dirty="0"/>
              <a:t>Unpack Everything </a:t>
            </a:r>
          </a:p>
          <a:p>
            <a:r>
              <a:rPr lang="en-CA" dirty="0"/>
              <a:t>Loop Over Items and Count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122" name="Picture 2" descr="Structure of a complex order">
            <a:extLst>
              <a:ext uri="{FF2B5EF4-FFF2-40B4-BE49-F238E27FC236}">
                <a16:creationId xmlns:a16="http://schemas.microsoft.com/office/drawing/2014/main" id="{C3B56F51-0523-9F1A-B281-EEC4FD76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23" y="1419987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41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174</TotalTime>
  <Words>502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PT Sans</vt:lpstr>
      <vt:lpstr>Wingdings 3</vt:lpstr>
      <vt:lpstr>Wisp</vt:lpstr>
      <vt:lpstr>Design Patterns </vt:lpstr>
      <vt:lpstr>Decorator Pattern</vt:lpstr>
      <vt:lpstr>Adapter Pattern</vt:lpstr>
      <vt:lpstr>The Proxy Pattern</vt:lpstr>
      <vt:lpstr>The Bridge Pattern</vt:lpstr>
      <vt:lpstr>PowerPoint Presentation</vt:lpstr>
      <vt:lpstr>PowerPoint Presentation</vt:lpstr>
      <vt:lpstr>The Composite Pattern</vt:lpstr>
      <vt:lpstr>PowerPoint Presentation</vt:lpstr>
      <vt:lpstr>PowerPoint Presentation</vt:lpstr>
      <vt:lpstr>The Facade Pattern</vt:lpstr>
      <vt:lpstr>The Flyweight Pattern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2</cp:revision>
  <dcterms:created xsi:type="dcterms:W3CDTF">2025-02-11T15:25:11Z</dcterms:created>
  <dcterms:modified xsi:type="dcterms:W3CDTF">2025-02-18T14:05:06Z</dcterms:modified>
</cp:coreProperties>
</file>