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2400C-4A53-4D4E-AF1B-D228D4E23370}" type="datetimeFigureOut">
              <a:rPr lang="en-CA" smtClean="0"/>
              <a:t>2025-03-11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59D5F-7045-44DF-80B3-0A90332E32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1574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59D5F-7045-44DF-80B3-0A90332E320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0008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Transforming particular behaviors into stand-alone objects called </a:t>
            </a:r>
            <a:r>
              <a:rPr lang="en-US" b="0" i="1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handlers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. 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59D5F-7045-44DF-80B3-0A90332E320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1149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Start with a button &gt; Many buttons in an app &gt; Each button has its own code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59D5F-7045-44DF-80B3-0A90332E320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073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9E53349-BCD0-4279-9212-6A0526462131}" type="datetimeFigureOut">
              <a:rPr lang="en-CA" smtClean="0"/>
              <a:t>2025-03-11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897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3349-BCD0-4279-9212-6A0526462131}" type="datetimeFigureOut">
              <a:rPr lang="en-CA" smtClean="0"/>
              <a:t>2025-03-11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031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9E53349-BCD0-4279-9212-6A0526462131}" type="datetimeFigureOut">
              <a:rPr lang="en-CA" smtClean="0"/>
              <a:t>2025-03-11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111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3349-BCD0-4279-9212-6A0526462131}" type="datetimeFigureOut">
              <a:rPr lang="en-CA" smtClean="0"/>
              <a:t>2025-03-11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031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9E53349-BCD0-4279-9212-6A0526462131}" type="datetimeFigureOut">
              <a:rPr lang="en-CA" smtClean="0"/>
              <a:t>2025-03-11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469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9E53349-BCD0-4279-9212-6A0526462131}" type="datetimeFigureOut">
              <a:rPr lang="en-CA" smtClean="0"/>
              <a:t>2025-03-11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822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9E53349-BCD0-4279-9212-6A0526462131}" type="datetimeFigureOut">
              <a:rPr lang="en-CA" smtClean="0"/>
              <a:t>2025-03-11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904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3349-BCD0-4279-9212-6A0526462131}" type="datetimeFigureOut">
              <a:rPr lang="en-CA" smtClean="0"/>
              <a:t>2025-03-11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1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9E53349-BCD0-4279-9212-6A0526462131}" type="datetimeFigureOut">
              <a:rPr lang="en-CA" smtClean="0"/>
              <a:t>2025-03-11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48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3349-BCD0-4279-9212-6A0526462131}" type="datetimeFigureOut">
              <a:rPr lang="en-CA" smtClean="0"/>
              <a:t>2025-03-11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059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9E53349-BCD0-4279-9212-6A0526462131}" type="datetimeFigureOut">
              <a:rPr lang="en-CA" smtClean="0"/>
              <a:t>2025-03-11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447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53349-BCD0-4279-9212-6A0526462131}" type="datetimeFigureOut">
              <a:rPr lang="en-CA" smtClean="0"/>
              <a:t>2025-03-11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498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6424-C9E0-5A50-7841-0491D1D107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Design Patterns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75676-79F0-2D1B-3FE8-080DAAB07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Behavioural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334866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verting operations in the editor">
            <a:extLst>
              <a:ext uri="{FF2B5EF4-FFF2-40B4-BE49-F238E27FC236}">
                <a16:creationId xmlns:a16="http://schemas.microsoft.com/office/drawing/2014/main" id="{8C9FA23B-2098-016B-EFB2-8A1809CE8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881" y="1209294"/>
            <a:ext cx="4476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CC1661-7D07-7F2E-21CD-7867276B22CE}"/>
              </a:ext>
            </a:extLst>
          </p:cNvPr>
          <p:cNvSpPr txBox="1"/>
          <p:nvPr/>
        </p:nvSpPr>
        <p:spPr>
          <a:xfrm>
            <a:off x="4075938" y="753594"/>
            <a:ext cx="356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basic idea for a text editor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9D273-7914-B319-8DF6-AEC16E1AEFDB}"/>
              </a:ext>
            </a:extLst>
          </p:cNvPr>
          <p:cNvSpPr txBox="1"/>
          <p:nvPr/>
        </p:nvSpPr>
        <p:spPr>
          <a:xfrm>
            <a:off x="1302258" y="3429000"/>
            <a:ext cx="72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Problem: How would you create these snapshots?</a:t>
            </a:r>
          </a:p>
        </p:txBody>
      </p:sp>
    </p:spTree>
    <p:extLst>
      <p:ext uri="{BB962C8B-B14F-4D97-AF65-F5344CB8AC3E}">
        <p14:creationId xmlns:p14="http://schemas.microsoft.com/office/powerpoint/2010/main" val="4055602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492E4-6F55-2DEE-FF61-BE74EFFF3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743DAA-8789-A36C-8393-B714CFE8355A}"/>
              </a:ext>
            </a:extLst>
          </p:cNvPr>
          <p:cNvSpPr txBox="1"/>
          <p:nvPr/>
        </p:nvSpPr>
        <p:spPr>
          <a:xfrm>
            <a:off x="890778" y="941832"/>
            <a:ext cx="7293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Problem: How would you create these snapshots?</a:t>
            </a:r>
          </a:p>
          <a:p>
            <a:r>
              <a:rPr lang="en-CA" dirty="0"/>
              <a:t>From the outside you run into these problems:</a:t>
            </a:r>
          </a:p>
        </p:txBody>
      </p:sp>
      <p:pic>
        <p:nvPicPr>
          <p:cNvPr id="1028" name="Picture 4" descr="How to make a copy of the object's private state?">
            <a:extLst>
              <a:ext uri="{FF2B5EF4-FFF2-40B4-BE49-F238E27FC236}">
                <a16:creationId xmlns:a16="http://schemas.microsoft.com/office/drawing/2014/main" id="{E2A85028-5C0C-DDD6-D5CB-89FC76862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794" y="1667780"/>
            <a:ext cx="28575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893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A1BDA-1A52-F528-D95A-ADE00C4B4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AD07B5-E33C-D357-D81A-D39B13721594}"/>
              </a:ext>
            </a:extLst>
          </p:cNvPr>
          <p:cNvSpPr txBox="1"/>
          <p:nvPr/>
        </p:nvSpPr>
        <p:spPr>
          <a:xfrm>
            <a:off x="890778" y="941832"/>
            <a:ext cx="7293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Solution: </a:t>
            </a:r>
          </a:p>
          <a:p>
            <a:r>
              <a:rPr lang="en-CA" dirty="0"/>
              <a:t>Have the originator create the snapshot - Caretakers</a:t>
            </a:r>
          </a:p>
        </p:txBody>
      </p:sp>
      <p:pic>
        <p:nvPicPr>
          <p:cNvPr id="2050" name="Picture 2" descr="The originator has full access to the memento, whereas the caretaker can only access the metadata">
            <a:extLst>
              <a:ext uri="{FF2B5EF4-FFF2-40B4-BE49-F238E27FC236}">
                <a16:creationId xmlns:a16="http://schemas.microsoft.com/office/drawing/2014/main" id="{026F26F1-D74C-C71A-F1A3-0AC0B6ABA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35" y="1779651"/>
            <a:ext cx="5810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E3675B-519B-F860-B0EB-63686BB16316}"/>
              </a:ext>
            </a:extLst>
          </p:cNvPr>
          <p:cNvSpPr txBox="1"/>
          <p:nvPr/>
        </p:nvSpPr>
        <p:spPr>
          <a:xfrm>
            <a:off x="1136142" y="6065901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https://www.youtube.com/watch?v=29VQcHxWu7g</a:t>
            </a:r>
          </a:p>
        </p:txBody>
      </p:sp>
    </p:spTree>
    <p:extLst>
      <p:ext uri="{BB962C8B-B14F-4D97-AF65-F5344CB8AC3E}">
        <p14:creationId xmlns:p14="http://schemas.microsoft.com/office/powerpoint/2010/main" val="1453054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C3F9-74E0-A3E1-2C2F-118F1ED5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Observer</a:t>
            </a:r>
          </a:p>
        </p:txBody>
      </p:sp>
      <p:pic>
        <p:nvPicPr>
          <p:cNvPr id="4098" name="Picture 2" descr="Visiting store vs. sending spam">
            <a:extLst>
              <a:ext uri="{FF2B5EF4-FFF2-40B4-BE49-F238E27FC236}">
                <a16:creationId xmlns:a16="http://schemas.microsoft.com/office/drawing/2014/main" id="{EA9DE396-0FF5-B486-2173-6D85B05F6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052" y="1948867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9D3AFC-9DE8-7143-2592-D19D15E902D1}"/>
              </a:ext>
            </a:extLst>
          </p:cNvPr>
          <p:cNvSpPr txBox="1"/>
          <p:nvPr/>
        </p:nvSpPr>
        <p:spPr>
          <a:xfrm>
            <a:off x="5369052" y="1579535"/>
            <a:ext cx="125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Problem: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D8C7AF-7180-FB48-1830-B417B3CA8DDC}"/>
              </a:ext>
            </a:extLst>
          </p:cNvPr>
          <p:cNvSpPr txBox="1"/>
          <p:nvPr/>
        </p:nvSpPr>
        <p:spPr>
          <a:xfrm>
            <a:off x="5369052" y="4724468"/>
            <a:ext cx="5585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Checking Store 			  Spamming</a:t>
            </a:r>
          </a:p>
          <a:p>
            <a:r>
              <a:rPr lang="en-CA" dirty="0"/>
              <a:t>Every Day				  Emails</a:t>
            </a:r>
          </a:p>
        </p:txBody>
      </p:sp>
    </p:spTree>
    <p:extLst>
      <p:ext uri="{BB962C8B-B14F-4D97-AF65-F5344CB8AC3E}">
        <p14:creationId xmlns:p14="http://schemas.microsoft.com/office/powerpoint/2010/main" val="26721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D012B3-A7DC-D814-2916-6C020F6624EC}"/>
              </a:ext>
            </a:extLst>
          </p:cNvPr>
          <p:cNvSpPr txBox="1"/>
          <p:nvPr/>
        </p:nvSpPr>
        <p:spPr>
          <a:xfrm>
            <a:off x="3166110" y="602411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https://www.youtube.com/watch?v=8nICu7ZSPtE</a:t>
            </a:r>
          </a:p>
        </p:txBody>
      </p:sp>
      <p:pic>
        <p:nvPicPr>
          <p:cNvPr id="5122" name="Picture 2" descr="Subscription mechanism">
            <a:extLst>
              <a:ext uri="{FF2B5EF4-FFF2-40B4-BE49-F238E27FC236}">
                <a16:creationId xmlns:a16="http://schemas.microsoft.com/office/drawing/2014/main" id="{0E675511-FE01-37E2-FED5-5C8D8D118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73" y="1465326"/>
            <a:ext cx="4476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496F90-3443-EDB3-A502-EE0EE2B07499}"/>
              </a:ext>
            </a:extLst>
          </p:cNvPr>
          <p:cNvSpPr txBox="1"/>
          <p:nvPr/>
        </p:nvSpPr>
        <p:spPr>
          <a:xfrm>
            <a:off x="812672" y="857159"/>
            <a:ext cx="329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Hit that Subscribe button</a:t>
            </a:r>
          </a:p>
        </p:txBody>
      </p:sp>
      <p:pic>
        <p:nvPicPr>
          <p:cNvPr id="5124" name="Picture 4" descr="Notification methods">
            <a:extLst>
              <a:ext uri="{FF2B5EF4-FFF2-40B4-BE49-F238E27FC236}">
                <a16:creationId xmlns:a16="http://schemas.microsoft.com/office/drawing/2014/main" id="{83C1E047-ABE5-6B5B-2838-E356ACAA1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698" y="1041825"/>
            <a:ext cx="438150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094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FD82-E2FD-A041-33EB-824607C4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State</a:t>
            </a:r>
          </a:p>
        </p:txBody>
      </p:sp>
      <p:pic>
        <p:nvPicPr>
          <p:cNvPr id="6146" name="Picture 2" descr="Finite-State Machine">
            <a:extLst>
              <a:ext uri="{FF2B5EF4-FFF2-40B4-BE49-F238E27FC236}">
                <a16:creationId xmlns:a16="http://schemas.microsoft.com/office/drawing/2014/main" id="{5C3AE839-EEFB-38D0-C52F-F59DCED38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416" y="1256538"/>
            <a:ext cx="5559552" cy="382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193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AD3FDB-2D5C-83FE-76D7-D0875477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FSM States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BDE4A1-A999-746A-DF03-EE2177071B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Nir to explain the 5 states of a FSM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BA4DA-C27A-62A4-F81C-D629BC3D0D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Arthur to provide a proof of 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0D2B7E1-44F6-40B1-CCB1-A0E28E852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218" y="4269709"/>
            <a:ext cx="638470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A </a:t>
            </a:r>
            <a:r>
              <a:rPr lang="en-US" altLang="en-US" dirty="0">
                <a:solidFill>
                  <a:srgbClr val="0C0D0E"/>
                </a:solidFill>
                <a:latin typeface="Georgia" panose="02040502050405020303" pitchFamily="18" charset="0"/>
              </a:rPr>
              <a:t>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inite </a:t>
            </a:r>
            <a:r>
              <a:rPr lang="en-US" altLang="en-US" dirty="0">
                <a:solidFill>
                  <a:srgbClr val="0C0D0E"/>
                </a:solidFill>
                <a:latin typeface="Georgia" panose="02040502050405020303" pitchFamily="18" charset="0"/>
              </a:rPr>
              <a:t>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tate </a:t>
            </a:r>
            <a:r>
              <a:rPr lang="en-US" altLang="en-US" dirty="0">
                <a:solidFill>
                  <a:srgbClr val="0C0D0E"/>
                </a:solidFill>
                <a:latin typeface="Georgia" panose="02040502050405020303" pitchFamily="18" charset="0"/>
              </a:rPr>
              <a:t>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achine M such that if the number of states n&gt;=2, then there exits i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≡i=≡i+1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MathJax_Math-italic"/>
              </a:rPr>
              <a:t>i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MathJax_Math-italic"/>
              </a:rPr>
              <a:t>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equivalence class =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MathJax_Math-italic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MathJax_Main"/>
              </a:rPr>
              <a:t>+1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MathJax_Math-italic"/>
              </a:rPr>
              <a:t>th</a:t>
            </a:r>
            <a:r>
              <a:rPr kumimoji="0" lang="en-US" altLang="en-US" sz="1100" b="0" i="0" u="none" strike="noStrike" cap="none" normalizeH="0" dirty="0">
                <a:ln>
                  <a:noFill/>
                </a:ln>
                <a:solidFill>
                  <a:srgbClr val="0C0D0E"/>
                </a:solidFill>
                <a:effectLst/>
                <a:latin typeface="MathJax_Math-italic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equivalence class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037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0F75D9-C76C-B253-B758-723AB02D946B}"/>
              </a:ext>
            </a:extLst>
          </p:cNvPr>
          <p:cNvSpPr txBox="1"/>
          <p:nvPr/>
        </p:nvSpPr>
        <p:spPr>
          <a:xfrm>
            <a:off x="3048762" y="617041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https://www.youtube.com/watch?v=abX4xzaAsoc</a:t>
            </a:r>
          </a:p>
        </p:txBody>
      </p:sp>
      <p:pic>
        <p:nvPicPr>
          <p:cNvPr id="8194" name="Picture 2" descr="Possible states of a document object">
            <a:extLst>
              <a:ext uri="{FF2B5EF4-FFF2-40B4-BE49-F238E27FC236}">
                <a16:creationId xmlns:a16="http://schemas.microsoft.com/office/drawing/2014/main" id="{3A9020D6-C6EA-FC46-8BFA-2781E4BE4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762" y="318254"/>
            <a:ext cx="5334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9363C1-9CDE-7355-7A1C-AB835CF734F4}"/>
              </a:ext>
            </a:extLst>
          </p:cNvPr>
          <p:cNvSpPr txBox="1"/>
          <p:nvPr/>
        </p:nvSpPr>
        <p:spPr>
          <a:xfrm>
            <a:off x="3048762" y="4785836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This can become overly complex if more and more states are added.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464D0C-16F9-41F6-A22B-FB7A99AB5416}"/>
              </a:ext>
            </a:extLst>
          </p:cNvPr>
          <p:cNvSpPr txBox="1"/>
          <p:nvPr/>
        </p:nvSpPr>
        <p:spPr>
          <a:xfrm>
            <a:off x="1162050" y="59483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13078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572B-93ED-45C8-9ECD-9A697C63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Chain of Responsibility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4EF46-AE4E-EE57-5955-CBF60145B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268" y="5440680"/>
            <a:ext cx="10989628" cy="1119766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Transforming particular behaviors into stand-alone objects called </a:t>
            </a:r>
            <a:r>
              <a:rPr lang="en-US" b="0" i="1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handlers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. </a:t>
            </a:r>
            <a:endParaRPr lang="en-CA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r>
              <a:rPr lang="en-CA" dirty="0">
                <a:solidFill>
                  <a:srgbClr val="444444"/>
                </a:solidFill>
                <a:latin typeface="PT Sans" panose="020B0503020203020204" pitchFamily="34" charset="0"/>
              </a:rPr>
              <a:t>Each handler performs a function, has a link to the next function in the list and can decide to pass the request on</a:t>
            </a:r>
            <a:endParaRPr lang="en-CA" dirty="0"/>
          </a:p>
        </p:txBody>
      </p:sp>
      <p:pic>
        <p:nvPicPr>
          <p:cNvPr id="1026" name="Picture 2" descr="Chain of Responsibility design pattern">
            <a:extLst>
              <a:ext uri="{FF2B5EF4-FFF2-40B4-BE49-F238E27FC236}">
                <a16:creationId xmlns:a16="http://schemas.microsoft.com/office/drawing/2014/main" id="{AD7141C2-C740-6593-A7A6-8165909F4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75" y="856488"/>
            <a:ext cx="6319805" cy="394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2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alking with tech support can be hard">
            <a:extLst>
              <a:ext uri="{FF2B5EF4-FFF2-40B4-BE49-F238E27FC236}">
                <a16:creationId xmlns:a16="http://schemas.microsoft.com/office/drawing/2014/main" id="{C6DC7FB1-D3C0-B0FE-A0B1-032DC2750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526" y="2962894"/>
            <a:ext cx="5954268" cy="297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andlers are lined-up one by one, forming a chain">
            <a:extLst>
              <a:ext uri="{FF2B5EF4-FFF2-40B4-BE49-F238E27FC236}">
                <a16:creationId xmlns:a16="http://schemas.microsoft.com/office/drawing/2014/main" id="{609BC748-FD42-31F0-55E2-509903DBA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" y="429768"/>
            <a:ext cx="1024128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2BFE71-4017-8F83-7000-6FDC678A4690}"/>
              </a:ext>
            </a:extLst>
          </p:cNvPr>
          <p:cNvSpPr txBox="1"/>
          <p:nvPr/>
        </p:nvSpPr>
        <p:spPr>
          <a:xfrm>
            <a:off x="2614422" y="605890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https://www.youtube.com/watch?v=i_dEHmWsZdA</a:t>
            </a:r>
          </a:p>
        </p:txBody>
      </p:sp>
    </p:spTree>
    <p:extLst>
      <p:ext uri="{BB962C8B-B14F-4D97-AF65-F5344CB8AC3E}">
        <p14:creationId xmlns:p14="http://schemas.microsoft.com/office/powerpoint/2010/main" val="111269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21CD-C1C1-CADF-814B-484C2A0E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Command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0AB3D6-634B-CEFB-13F7-301E972C1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268" y="5440680"/>
            <a:ext cx="10989628" cy="1119766"/>
          </a:xfrm>
        </p:spPr>
        <p:txBody>
          <a:bodyPr>
            <a:normAutofit/>
          </a:bodyPr>
          <a:lstStyle/>
          <a:p>
            <a:r>
              <a:rPr lang="en-CA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Turns a request into a stand alone object that contains all the information about that request</a:t>
            </a:r>
          </a:p>
          <a:p>
            <a:r>
              <a:rPr lang="en-CA" dirty="0">
                <a:solidFill>
                  <a:srgbClr val="444444"/>
                </a:solidFill>
                <a:latin typeface="PT Sans" panose="020B0503020203020204" pitchFamily="34" charset="0"/>
              </a:rPr>
              <a:t>Allows you to pass it as an argument, queue it and create undo operations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721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ots of button subclasses">
            <a:extLst>
              <a:ext uri="{FF2B5EF4-FFF2-40B4-BE49-F238E27FC236}">
                <a16:creationId xmlns:a16="http://schemas.microsoft.com/office/drawing/2014/main" id="{247E18F2-518F-D5BB-9FE0-D7BC4E299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55515"/>
            <a:ext cx="381000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Problem solved by the Command pattern">
            <a:extLst>
              <a:ext uri="{FF2B5EF4-FFF2-40B4-BE49-F238E27FC236}">
                <a16:creationId xmlns:a16="http://schemas.microsoft.com/office/drawing/2014/main" id="{C2A23D12-CA29-FDB9-F8CD-FBE224B377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4100" name="Picture 4" descr="Problem solved by the Command pattern">
            <a:extLst>
              <a:ext uri="{FF2B5EF4-FFF2-40B4-BE49-F238E27FC236}">
                <a16:creationId xmlns:a16="http://schemas.microsoft.com/office/drawing/2014/main" id="{083A26C9-8F88-541C-0ECD-8F9D5836E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13" y="2038350"/>
            <a:ext cx="21907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everal classes implement the same functionality">
            <a:extLst>
              <a:ext uri="{FF2B5EF4-FFF2-40B4-BE49-F238E27FC236}">
                <a16:creationId xmlns:a16="http://schemas.microsoft.com/office/drawing/2014/main" id="{185AF3A4-CEF5-1E11-466A-7E20FF3C5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58880"/>
            <a:ext cx="45720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8936CC-FA0E-AC8E-610B-4637A0324FC2}"/>
              </a:ext>
            </a:extLst>
          </p:cNvPr>
          <p:cNvSpPr txBox="1"/>
          <p:nvPr/>
        </p:nvSpPr>
        <p:spPr>
          <a:xfrm>
            <a:off x="1362456" y="1586913"/>
            <a:ext cx="208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Button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04D2C-E517-8EA0-D63E-47E1DA2ED4DC}"/>
              </a:ext>
            </a:extLst>
          </p:cNvPr>
          <p:cNvSpPr txBox="1"/>
          <p:nvPr/>
        </p:nvSpPr>
        <p:spPr>
          <a:xfrm>
            <a:off x="4591812" y="976432"/>
            <a:ext cx="331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Your App has Many Buttons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FEF06-E8FF-77AA-80DD-D5F0D7127E4B}"/>
              </a:ext>
            </a:extLst>
          </p:cNvPr>
          <p:cNvSpPr txBox="1"/>
          <p:nvPr/>
        </p:nvSpPr>
        <p:spPr>
          <a:xfrm>
            <a:off x="6740749" y="4258079"/>
            <a:ext cx="3282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Each Button has its own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DEF1B9-832B-C911-AEBB-950AED768634}"/>
              </a:ext>
            </a:extLst>
          </p:cNvPr>
          <p:cNvSpPr txBox="1"/>
          <p:nvPr/>
        </p:nvSpPr>
        <p:spPr>
          <a:xfrm>
            <a:off x="3048762" y="5891523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https://www.youtube.com/watch?v=XW-gKMFbOyc</a:t>
            </a:r>
          </a:p>
        </p:txBody>
      </p:sp>
    </p:spTree>
    <p:extLst>
      <p:ext uri="{BB962C8B-B14F-4D97-AF65-F5344CB8AC3E}">
        <p14:creationId xmlns:p14="http://schemas.microsoft.com/office/powerpoint/2010/main" val="18263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28A5-79F3-844D-AA8A-1A761660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CDEF4-AD1C-BA70-A78C-1F8F160C0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5266944"/>
            <a:ext cx="10430349" cy="1106424"/>
          </a:xfrm>
        </p:spPr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lets you traverse elements of a collection without exposing its underlying representation (list, stack, tree, etc.).</a:t>
            </a:r>
            <a:endParaRPr lang="en-CA" dirty="0"/>
          </a:p>
        </p:txBody>
      </p:sp>
      <p:pic>
        <p:nvPicPr>
          <p:cNvPr id="6146" name="Picture 2" descr="Iterator design pattern">
            <a:extLst>
              <a:ext uri="{FF2B5EF4-FFF2-40B4-BE49-F238E27FC236}">
                <a16:creationId xmlns:a16="http://schemas.microsoft.com/office/drawing/2014/main" id="{762DA0D9-02C6-FD5E-2A1F-39B4C7E5C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0" y="728472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15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Various traversal algorithms">
            <a:extLst>
              <a:ext uri="{FF2B5EF4-FFF2-40B4-BE49-F238E27FC236}">
                <a16:creationId xmlns:a16="http://schemas.microsoft.com/office/drawing/2014/main" id="{95A7C8C6-665C-06CA-B5C7-4CDAEC54C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762" y="4139184"/>
            <a:ext cx="5715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F9BE37-24C1-9081-667C-796DC8D69AB7}"/>
              </a:ext>
            </a:extLst>
          </p:cNvPr>
          <p:cNvSpPr txBox="1"/>
          <p:nvPr/>
        </p:nvSpPr>
        <p:spPr>
          <a:xfrm>
            <a:off x="3048762" y="598753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https://www.youtube.com/watch?v=Gco6zF_ygSc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4C4677-67FD-78CA-F295-51C2B380D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823" y="1369814"/>
            <a:ext cx="4240475" cy="25316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F0741C-0A32-EFBE-48EF-B90FC01AD35B}"/>
              </a:ext>
            </a:extLst>
          </p:cNvPr>
          <p:cNvSpPr txBox="1"/>
          <p:nvPr/>
        </p:nvSpPr>
        <p:spPr>
          <a:xfrm>
            <a:off x="4438650" y="991338"/>
            <a:ext cx="293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How do you iterate a tree?</a:t>
            </a:r>
          </a:p>
        </p:txBody>
      </p:sp>
    </p:spTree>
    <p:extLst>
      <p:ext uri="{BB962C8B-B14F-4D97-AF65-F5344CB8AC3E}">
        <p14:creationId xmlns:p14="http://schemas.microsoft.com/office/powerpoint/2010/main" val="344019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8AEC-C197-C012-ED03-B8F5F226D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Mediator</a:t>
            </a:r>
          </a:p>
        </p:txBody>
      </p:sp>
      <p:pic>
        <p:nvPicPr>
          <p:cNvPr id="7170" name="Picture 2" descr="Air traffic control tower">
            <a:extLst>
              <a:ext uri="{FF2B5EF4-FFF2-40B4-BE49-F238E27FC236}">
                <a16:creationId xmlns:a16="http://schemas.microsoft.com/office/drawing/2014/main" id="{E40BB60E-6D00-DF0F-FF4B-AFDD07A93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47" y="2312237"/>
            <a:ext cx="3524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FC72F8-7BF6-9B31-682D-9CA8414DB3E9}"/>
              </a:ext>
            </a:extLst>
          </p:cNvPr>
          <p:cNvSpPr txBox="1"/>
          <p:nvPr/>
        </p:nvSpPr>
        <p:spPr>
          <a:xfrm>
            <a:off x="740664" y="5493758"/>
            <a:ext cx="11283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Reduces chaotic dependencies between objects by having them communicate through a mediator 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6DE1A0-F6BE-5225-6D0B-95B1E690263D}"/>
              </a:ext>
            </a:extLst>
          </p:cNvPr>
          <p:cNvSpPr txBox="1"/>
          <p:nvPr/>
        </p:nvSpPr>
        <p:spPr>
          <a:xfrm>
            <a:off x="2836926" y="6086255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https://www.youtube.com/watch?v=FDtPLhOpdQ8</a:t>
            </a:r>
          </a:p>
        </p:txBody>
      </p:sp>
    </p:spTree>
    <p:extLst>
      <p:ext uri="{BB962C8B-B14F-4D97-AF65-F5344CB8AC3E}">
        <p14:creationId xmlns:p14="http://schemas.microsoft.com/office/powerpoint/2010/main" val="2180726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452FB-30C0-817F-D552-02D70E9C4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71FF-9DF3-0D99-67BE-3DFE65491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Memento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4F7C2F-3C92-B435-E2C7-C1A3F3EC7269}"/>
              </a:ext>
            </a:extLst>
          </p:cNvPr>
          <p:cNvSpPr txBox="1"/>
          <p:nvPr/>
        </p:nvSpPr>
        <p:spPr>
          <a:xfrm>
            <a:off x="740664" y="5493758"/>
            <a:ext cx="11283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Similar to the Command pattern, this one looks to create period Save States allowing the user to undo actions.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34AACB-DF92-6874-5571-E05445444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697" y="1138703"/>
            <a:ext cx="2935224" cy="401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052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331</TotalTime>
  <Words>416</Words>
  <Application>Microsoft Office PowerPoint</Application>
  <PresentationFormat>Widescreen</PresentationFormat>
  <Paragraphs>53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Aptos</vt:lpstr>
      <vt:lpstr>Arial</vt:lpstr>
      <vt:lpstr>Calibri Light</vt:lpstr>
      <vt:lpstr>Georgia</vt:lpstr>
      <vt:lpstr>inherit</vt:lpstr>
      <vt:lpstr>MathJax_Main</vt:lpstr>
      <vt:lpstr>MathJax_Math-italic</vt:lpstr>
      <vt:lpstr>PT Sans</vt:lpstr>
      <vt:lpstr>Rockwell</vt:lpstr>
      <vt:lpstr>Wingdings</vt:lpstr>
      <vt:lpstr>Atlas</vt:lpstr>
      <vt:lpstr>Design Patterns </vt:lpstr>
      <vt:lpstr>Chain of Responsibility</vt:lpstr>
      <vt:lpstr>PowerPoint Presentation</vt:lpstr>
      <vt:lpstr>Command</vt:lpstr>
      <vt:lpstr>PowerPoint Presentation</vt:lpstr>
      <vt:lpstr>Iterator</vt:lpstr>
      <vt:lpstr>PowerPoint Presentation</vt:lpstr>
      <vt:lpstr>Mediator</vt:lpstr>
      <vt:lpstr>Memento</vt:lpstr>
      <vt:lpstr>PowerPoint Presentation</vt:lpstr>
      <vt:lpstr>PowerPoint Presentation</vt:lpstr>
      <vt:lpstr>PowerPoint Presentation</vt:lpstr>
      <vt:lpstr>Observer</vt:lpstr>
      <vt:lpstr>PowerPoint Presentation</vt:lpstr>
      <vt:lpstr>State</vt:lpstr>
      <vt:lpstr>FSM States</vt:lpstr>
      <vt:lpstr>PowerPoint Presentation</vt:lpstr>
    </vt:vector>
  </TitlesOfParts>
  <Company>Province of Nova Scotia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Smith, Andrew</dc:creator>
  <cp:lastModifiedBy>Smith, Andrew</cp:lastModifiedBy>
  <cp:revision>6</cp:revision>
  <dcterms:created xsi:type="dcterms:W3CDTF">2025-02-11T15:25:11Z</dcterms:created>
  <dcterms:modified xsi:type="dcterms:W3CDTF">2025-03-11T14:56:17Z</dcterms:modified>
</cp:coreProperties>
</file>