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400C-4A53-4D4E-AF1B-D228D4E23370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9D5F-7045-44DF-80B3-0A90332E32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5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0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14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Start with a button &gt; Many buttons in an app &gt; Each button has its own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3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3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1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31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0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5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6424-C9E0-5A50-7841-0491D1D1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 Patterns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5676-79F0-2D1B-3FE8-080DAAB07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Behavioural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348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erting operations in the editor">
            <a:extLst>
              <a:ext uri="{FF2B5EF4-FFF2-40B4-BE49-F238E27FC236}">
                <a16:creationId xmlns:a16="http://schemas.microsoft.com/office/drawing/2014/main" id="{8C9FA23B-2098-016B-EFB2-8A1809CE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81" y="1209294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C1661-7D07-7F2E-21CD-7867276B22CE}"/>
              </a:ext>
            </a:extLst>
          </p:cNvPr>
          <p:cNvSpPr txBox="1"/>
          <p:nvPr/>
        </p:nvSpPr>
        <p:spPr>
          <a:xfrm>
            <a:off x="4075938" y="753594"/>
            <a:ext cx="35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basic idea for a text editor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D273-7914-B319-8DF6-AEC16E1AEFDB}"/>
              </a:ext>
            </a:extLst>
          </p:cNvPr>
          <p:cNvSpPr txBox="1"/>
          <p:nvPr/>
        </p:nvSpPr>
        <p:spPr>
          <a:xfrm>
            <a:off x="1302258" y="3429000"/>
            <a:ext cx="72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Problem: How would you create these snapshots?</a:t>
            </a:r>
          </a:p>
        </p:txBody>
      </p:sp>
    </p:spTree>
    <p:extLst>
      <p:ext uri="{BB962C8B-B14F-4D97-AF65-F5344CB8AC3E}">
        <p14:creationId xmlns:p14="http://schemas.microsoft.com/office/powerpoint/2010/main" val="405560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92E4-6F55-2DEE-FF61-BE74EFFF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743DAA-8789-A36C-8393-B714CFE8355A}"/>
              </a:ext>
            </a:extLst>
          </p:cNvPr>
          <p:cNvSpPr txBox="1"/>
          <p:nvPr/>
        </p:nvSpPr>
        <p:spPr>
          <a:xfrm>
            <a:off x="890778" y="941832"/>
            <a:ext cx="72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Problem: How would you create these snapshots?</a:t>
            </a:r>
          </a:p>
          <a:p>
            <a:r>
              <a:rPr lang="en-CA" dirty="0"/>
              <a:t>From the outside you run into these problems:</a:t>
            </a:r>
          </a:p>
        </p:txBody>
      </p:sp>
      <p:pic>
        <p:nvPicPr>
          <p:cNvPr id="1028" name="Picture 4" descr="How to make a copy of the object's private state?">
            <a:extLst>
              <a:ext uri="{FF2B5EF4-FFF2-40B4-BE49-F238E27FC236}">
                <a16:creationId xmlns:a16="http://schemas.microsoft.com/office/drawing/2014/main" id="{E2A85028-5C0C-DDD6-D5CB-89FC7686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94" y="1667780"/>
            <a:ext cx="2857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9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1BDA-1A52-F528-D95A-ADE00C4B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AD07B5-E33C-D357-D81A-D39B13721594}"/>
              </a:ext>
            </a:extLst>
          </p:cNvPr>
          <p:cNvSpPr txBox="1"/>
          <p:nvPr/>
        </p:nvSpPr>
        <p:spPr>
          <a:xfrm>
            <a:off x="890778" y="941832"/>
            <a:ext cx="72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Solution: </a:t>
            </a:r>
          </a:p>
          <a:p>
            <a:r>
              <a:rPr lang="en-CA" dirty="0"/>
              <a:t>Have the originator create the snapshot - Caretakers</a:t>
            </a:r>
          </a:p>
        </p:txBody>
      </p:sp>
      <p:pic>
        <p:nvPicPr>
          <p:cNvPr id="2050" name="Picture 2" descr="The originator has full access to the memento, whereas the caretaker can only access the metadata">
            <a:extLst>
              <a:ext uri="{FF2B5EF4-FFF2-40B4-BE49-F238E27FC236}">
                <a16:creationId xmlns:a16="http://schemas.microsoft.com/office/drawing/2014/main" id="{026F26F1-D74C-C71A-F1A3-0AC0B6AB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" y="1779651"/>
            <a:ext cx="5810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3675B-519B-F860-B0EB-63686BB16316}"/>
              </a:ext>
            </a:extLst>
          </p:cNvPr>
          <p:cNvSpPr txBox="1"/>
          <p:nvPr/>
        </p:nvSpPr>
        <p:spPr>
          <a:xfrm>
            <a:off x="1136142" y="606590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https://www.youtube.com/watch?v=29VQcHxWu7g</a:t>
            </a:r>
          </a:p>
        </p:txBody>
      </p:sp>
    </p:spTree>
    <p:extLst>
      <p:ext uri="{BB962C8B-B14F-4D97-AF65-F5344CB8AC3E}">
        <p14:creationId xmlns:p14="http://schemas.microsoft.com/office/powerpoint/2010/main" val="14530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C3F9-74E0-A3E1-2C2F-118F1ED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Observer</a:t>
            </a:r>
          </a:p>
        </p:txBody>
      </p:sp>
      <p:pic>
        <p:nvPicPr>
          <p:cNvPr id="4098" name="Picture 2" descr="Visiting store vs. sending spam">
            <a:extLst>
              <a:ext uri="{FF2B5EF4-FFF2-40B4-BE49-F238E27FC236}">
                <a16:creationId xmlns:a16="http://schemas.microsoft.com/office/drawing/2014/main" id="{EA9DE396-0FF5-B486-2173-6D85B05F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52" y="194886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D3AFC-9DE8-7143-2592-D19D15E902D1}"/>
              </a:ext>
            </a:extLst>
          </p:cNvPr>
          <p:cNvSpPr txBox="1"/>
          <p:nvPr/>
        </p:nvSpPr>
        <p:spPr>
          <a:xfrm>
            <a:off x="5369052" y="1579535"/>
            <a:ext cx="125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8C7AF-7180-FB48-1830-B417B3CA8DDC}"/>
              </a:ext>
            </a:extLst>
          </p:cNvPr>
          <p:cNvSpPr txBox="1"/>
          <p:nvPr/>
        </p:nvSpPr>
        <p:spPr>
          <a:xfrm>
            <a:off x="5369052" y="4724468"/>
            <a:ext cx="55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Checking Store 			  Spamming</a:t>
            </a:r>
          </a:p>
          <a:p>
            <a:r>
              <a:rPr lang="en-CA" dirty="0"/>
              <a:t>Every Day				  Emails</a:t>
            </a:r>
          </a:p>
        </p:txBody>
      </p:sp>
    </p:spTree>
    <p:extLst>
      <p:ext uri="{BB962C8B-B14F-4D97-AF65-F5344CB8AC3E}">
        <p14:creationId xmlns:p14="http://schemas.microsoft.com/office/powerpoint/2010/main" val="2672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012B3-A7DC-D814-2916-6C020F6624EC}"/>
              </a:ext>
            </a:extLst>
          </p:cNvPr>
          <p:cNvSpPr txBox="1"/>
          <p:nvPr/>
        </p:nvSpPr>
        <p:spPr>
          <a:xfrm>
            <a:off x="3166110" y="60241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https://www.youtube.com/watch?v=8nICu7ZSPtE</a:t>
            </a:r>
          </a:p>
        </p:txBody>
      </p:sp>
      <p:pic>
        <p:nvPicPr>
          <p:cNvPr id="5122" name="Picture 2" descr="Subscription mechanism">
            <a:extLst>
              <a:ext uri="{FF2B5EF4-FFF2-40B4-BE49-F238E27FC236}">
                <a16:creationId xmlns:a16="http://schemas.microsoft.com/office/drawing/2014/main" id="{0E675511-FE01-37E2-FED5-5C8D8D11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3" y="1465326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96F90-3443-EDB3-A502-EE0EE2B07499}"/>
              </a:ext>
            </a:extLst>
          </p:cNvPr>
          <p:cNvSpPr txBox="1"/>
          <p:nvPr/>
        </p:nvSpPr>
        <p:spPr>
          <a:xfrm>
            <a:off x="812672" y="857159"/>
            <a:ext cx="32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Hit that Subscribe button</a:t>
            </a:r>
          </a:p>
        </p:txBody>
      </p:sp>
      <p:pic>
        <p:nvPicPr>
          <p:cNvPr id="5124" name="Picture 4" descr="Notification methods">
            <a:extLst>
              <a:ext uri="{FF2B5EF4-FFF2-40B4-BE49-F238E27FC236}">
                <a16:creationId xmlns:a16="http://schemas.microsoft.com/office/drawing/2014/main" id="{83C1E047-ABE5-6B5B-2838-E356ACAA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98" y="1041825"/>
            <a:ext cx="4381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9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FD82-E2FD-A041-33EB-824607C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pic>
        <p:nvPicPr>
          <p:cNvPr id="6146" name="Picture 2" descr="Finite-State Machine">
            <a:extLst>
              <a:ext uri="{FF2B5EF4-FFF2-40B4-BE49-F238E27FC236}">
                <a16:creationId xmlns:a16="http://schemas.microsoft.com/office/drawing/2014/main" id="{5C3AE839-EEFB-38D0-C52F-F59DCED3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1256538"/>
            <a:ext cx="5559552" cy="38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9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D3FDB-2D5C-83FE-76D7-D0875477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FSM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DE4A1-A999-746A-DF03-EE2177071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Nir to explain the 5 states of a FSM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BA4DA-C27A-62A4-F81C-D629BC3D0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Arthur to provide a proof of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0D2B7E1-44F6-40B1-CCB1-A0E28E85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218" y="4269709"/>
            <a:ext cx="638470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A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inite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tate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achine M such that if the number of states n&gt;=2, then there exits 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≡i=≡i+1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i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equivalence class 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th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equivalence class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3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0F75D9-C76C-B253-B758-723AB02D946B}"/>
              </a:ext>
            </a:extLst>
          </p:cNvPr>
          <p:cNvSpPr txBox="1"/>
          <p:nvPr/>
        </p:nvSpPr>
        <p:spPr>
          <a:xfrm>
            <a:off x="3048762" y="61704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https://www.youtube.com/watch?v=abX4xzaAsoc</a:t>
            </a:r>
          </a:p>
        </p:txBody>
      </p:sp>
      <p:pic>
        <p:nvPicPr>
          <p:cNvPr id="8194" name="Picture 2" descr="Possible states of a document object">
            <a:extLst>
              <a:ext uri="{FF2B5EF4-FFF2-40B4-BE49-F238E27FC236}">
                <a16:creationId xmlns:a16="http://schemas.microsoft.com/office/drawing/2014/main" id="{3A9020D6-C6EA-FC46-8BFA-2781E4B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318254"/>
            <a:ext cx="533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363C1-9CDE-7355-7A1C-AB835CF734F4}"/>
              </a:ext>
            </a:extLst>
          </p:cNvPr>
          <p:cNvSpPr txBox="1"/>
          <p:nvPr/>
        </p:nvSpPr>
        <p:spPr>
          <a:xfrm>
            <a:off x="3048762" y="478583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This can become overly complex if more and more states are added.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64D0C-16F9-41F6-A22B-FB7A99AB5416}"/>
              </a:ext>
            </a:extLst>
          </p:cNvPr>
          <p:cNvSpPr txBox="1"/>
          <p:nvPr/>
        </p:nvSpPr>
        <p:spPr>
          <a:xfrm>
            <a:off x="1162050" y="59483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3078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CCCD-5E79-C2BF-5234-FBAB48C3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0BF7-3376-AE83-2BDC-A966CAFC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005072"/>
            <a:ext cx="6281873" cy="2046736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Take a class that does something specific in a lot of different ways and extract all of these algorithms into separate classes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strategies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</a:t>
            </a:r>
            <a:endParaRPr lang="en-CA" dirty="0"/>
          </a:p>
        </p:txBody>
      </p:sp>
      <p:pic>
        <p:nvPicPr>
          <p:cNvPr id="1028" name="Picture 4" descr="Route planning strategies">
            <a:extLst>
              <a:ext uri="{FF2B5EF4-FFF2-40B4-BE49-F238E27FC236}">
                <a16:creationId xmlns:a16="http://schemas.microsoft.com/office/drawing/2014/main" id="{E107ED6E-B4BC-FF06-8D1C-CDD60E69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31" y="1338072"/>
            <a:ext cx="5429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EF9E1-C279-8616-2FD2-3F27567764F5}"/>
              </a:ext>
            </a:extLst>
          </p:cNvPr>
          <p:cNvSpPr txBox="1"/>
          <p:nvPr/>
        </p:nvSpPr>
        <p:spPr>
          <a:xfrm>
            <a:off x="2928366" y="61521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https://www.youtube.com/watch?v=E9-4uaoncVY</a:t>
            </a:r>
          </a:p>
        </p:txBody>
      </p:sp>
    </p:spTree>
    <p:extLst>
      <p:ext uri="{BB962C8B-B14F-4D97-AF65-F5344CB8AC3E}">
        <p14:creationId xmlns:p14="http://schemas.microsoft.com/office/powerpoint/2010/main" val="296981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4C1C-DC05-214F-B2B4-613D50CE5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C2A5-9096-864F-E5BE-14024F68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1662A-E67C-5E6B-9C27-81F8717CD20F}"/>
              </a:ext>
            </a:extLst>
          </p:cNvPr>
          <p:cNvSpPr txBox="1"/>
          <p:nvPr/>
        </p:nvSpPr>
        <p:spPr>
          <a:xfrm>
            <a:off x="5212080" y="1609344"/>
            <a:ext cx="461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Concept: </a:t>
            </a:r>
          </a:p>
          <a:p>
            <a:r>
              <a:rPr lang="en-CA" dirty="0"/>
              <a:t>- Create a skeleton superclass </a:t>
            </a:r>
          </a:p>
          <a:p>
            <a:r>
              <a:rPr lang="en-CA" dirty="0"/>
              <a:t>- Allow Subclasses override specific steps</a:t>
            </a:r>
          </a:p>
        </p:txBody>
      </p:sp>
      <p:pic>
        <p:nvPicPr>
          <p:cNvPr id="2050" name="Picture 2" descr="Data mining classes contained a lot of duplicate code">
            <a:extLst>
              <a:ext uri="{FF2B5EF4-FFF2-40B4-BE49-F238E27FC236}">
                <a16:creationId xmlns:a16="http://schemas.microsoft.com/office/drawing/2014/main" id="{0CEE4959-5470-D11F-B7E2-FEBE897F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66" y="2865881"/>
            <a:ext cx="5424678" cy="40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572B-93ED-45C8-9ECD-9A697C63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F46-AE4E-EE57-5955-CBF60145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Each handler performs a function, has a link to the next function in the list and can decide to pass the request on</a:t>
            </a:r>
            <a:endParaRPr lang="en-CA" dirty="0"/>
          </a:p>
        </p:txBody>
      </p:sp>
      <p:pic>
        <p:nvPicPr>
          <p:cNvPr id="1026" name="Picture 2" descr="Chain of Responsibility design pattern">
            <a:extLst>
              <a:ext uri="{FF2B5EF4-FFF2-40B4-BE49-F238E27FC236}">
                <a16:creationId xmlns:a16="http://schemas.microsoft.com/office/drawing/2014/main" id="{AD7141C2-C740-6593-A7A6-8165909F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75" y="856488"/>
            <a:ext cx="6319805" cy="39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1CA644-F90D-543E-C834-F6F4339DFB21}"/>
              </a:ext>
            </a:extLst>
          </p:cNvPr>
          <p:cNvSpPr/>
          <p:nvPr/>
        </p:nvSpPr>
        <p:spPr>
          <a:xfrm>
            <a:off x="905256" y="1444752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&lt;&lt;abstract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Yoshi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B90E2-4113-B238-0975-90A949F6334E}"/>
              </a:ext>
            </a:extLst>
          </p:cNvPr>
          <p:cNvSpPr/>
          <p:nvPr/>
        </p:nvSpPr>
        <p:spPr>
          <a:xfrm>
            <a:off x="905256" y="2157984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  +  Jump()</a:t>
            </a:r>
          </a:p>
          <a:p>
            <a:r>
              <a:rPr lang="en-CA" dirty="0">
                <a:solidFill>
                  <a:schemeClr val="tx1"/>
                </a:solidFill>
              </a:rPr>
              <a:t>  +  Move()</a:t>
            </a:r>
          </a:p>
          <a:p>
            <a:r>
              <a:rPr lang="en-CA" dirty="0">
                <a:solidFill>
                  <a:schemeClr val="tx1"/>
                </a:solidFill>
              </a:rPr>
              <a:t>  +  Eat()</a:t>
            </a:r>
          </a:p>
          <a:p>
            <a:r>
              <a:rPr lang="en-CA" dirty="0">
                <a:solidFill>
                  <a:schemeClr val="tx1"/>
                </a:solidFill>
              </a:rPr>
              <a:t>  #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4" name="Picture 2" descr="How to Draw Yoshi - Easy Drawing Art">
            <a:extLst>
              <a:ext uri="{FF2B5EF4-FFF2-40B4-BE49-F238E27FC236}">
                <a16:creationId xmlns:a16="http://schemas.microsoft.com/office/drawing/2014/main" id="{20BAB751-3275-7151-7CE0-F6A78A76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4447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8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BEBAD-BDF6-BEF3-A956-51C26A0B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B361B-AB0C-4D51-1B6F-3DCC94F0BD57}"/>
              </a:ext>
            </a:extLst>
          </p:cNvPr>
          <p:cNvSpPr/>
          <p:nvPr/>
        </p:nvSpPr>
        <p:spPr>
          <a:xfrm>
            <a:off x="475488" y="448056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&lt;&lt;abstract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Yoshi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0466B-1DC5-4306-D489-B30EA1DBCB02}"/>
              </a:ext>
            </a:extLst>
          </p:cNvPr>
          <p:cNvSpPr/>
          <p:nvPr/>
        </p:nvSpPr>
        <p:spPr>
          <a:xfrm>
            <a:off x="475488" y="1161288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  +  Jump()</a:t>
            </a:r>
          </a:p>
          <a:p>
            <a:r>
              <a:rPr lang="en-CA" dirty="0">
                <a:solidFill>
                  <a:schemeClr val="tx1"/>
                </a:solidFill>
              </a:rPr>
              <a:t>  +  Move()</a:t>
            </a:r>
          </a:p>
          <a:p>
            <a:r>
              <a:rPr lang="en-CA" dirty="0">
                <a:solidFill>
                  <a:schemeClr val="tx1"/>
                </a:solidFill>
              </a:rPr>
              <a:t>  +  Eat()</a:t>
            </a:r>
          </a:p>
          <a:p>
            <a:r>
              <a:rPr lang="en-CA" dirty="0">
                <a:solidFill>
                  <a:schemeClr val="tx1"/>
                </a:solidFill>
              </a:rPr>
              <a:t>  #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4" name="Picture 2" descr="How to Draw Yoshi - Easy Drawing Art">
            <a:extLst>
              <a:ext uri="{FF2B5EF4-FFF2-40B4-BE49-F238E27FC236}">
                <a16:creationId xmlns:a16="http://schemas.microsoft.com/office/drawing/2014/main" id="{0D48AB7B-8E4D-7CA5-F417-FB789575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69" y="448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1EF80F-DF3D-764B-0F6A-C3F5F4B5B986}"/>
              </a:ext>
            </a:extLst>
          </p:cNvPr>
          <p:cNvSpPr/>
          <p:nvPr/>
        </p:nvSpPr>
        <p:spPr>
          <a:xfrm>
            <a:off x="475488" y="3325368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&lt;&lt;concrete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Red Yoshi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F6C62-F308-80D3-1416-0ACB32EE2A98}"/>
              </a:ext>
            </a:extLst>
          </p:cNvPr>
          <p:cNvSpPr/>
          <p:nvPr/>
        </p:nvSpPr>
        <p:spPr>
          <a:xfrm>
            <a:off x="475488" y="4038600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+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102" name="Picture 6" descr="SMBX Red Yoshi by KoopshiKingGeoshi on ...">
            <a:extLst>
              <a:ext uri="{FF2B5EF4-FFF2-40B4-BE49-F238E27FC236}">
                <a16:creationId xmlns:a16="http://schemas.microsoft.com/office/drawing/2014/main" id="{1A1026A7-46D3-422B-36CE-C4CAD384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31" y="3578924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D8F16B-2E66-DC5F-0931-AB10D0FCB978}"/>
              </a:ext>
            </a:extLst>
          </p:cNvPr>
          <p:cNvCxnSpPr>
            <a:stCxn id="2" idx="0"/>
          </p:cNvCxnSpPr>
          <p:nvPr/>
        </p:nvCxnSpPr>
        <p:spPr>
          <a:xfrm flipV="1">
            <a:off x="2185416" y="2819400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Bubble Baby Yoshi | Yoshi Wiki | Fandom">
            <a:extLst>
              <a:ext uri="{FF2B5EF4-FFF2-40B4-BE49-F238E27FC236}">
                <a16:creationId xmlns:a16="http://schemas.microsoft.com/office/drawing/2014/main" id="{D926D928-81DA-D9C0-B08C-982B6724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80" y="1419225"/>
            <a:ext cx="22860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59E8BC-ABBB-3666-B948-16315586CAB2}"/>
              </a:ext>
            </a:extLst>
          </p:cNvPr>
          <p:cNvSpPr/>
          <p:nvPr/>
        </p:nvSpPr>
        <p:spPr>
          <a:xfrm>
            <a:off x="8296658" y="3325368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&lt;&lt;concrete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Blue Yoshi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F5745-FFC3-AC39-92B2-8B37C753DE86}"/>
              </a:ext>
            </a:extLst>
          </p:cNvPr>
          <p:cNvSpPr/>
          <p:nvPr/>
        </p:nvSpPr>
        <p:spPr>
          <a:xfrm>
            <a:off x="8296658" y="4038600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+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6C32C-D412-7DF0-3C5D-28F22BDC1D0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895344" y="2679192"/>
            <a:ext cx="6111242" cy="6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4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90CC-A325-8818-4DD3-71AB41A3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8839-0528-E282-274D-0CFCAFAD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90F10-A967-8E82-BBD9-0E358C811C1C}"/>
              </a:ext>
            </a:extLst>
          </p:cNvPr>
          <p:cNvSpPr txBox="1"/>
          <p:nvPr/>
        </p:nvSpPr>
        <p:spPr>
          <a:xfrm>
            <a:off x="5208893" y="224629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anose="020F0502020204030204" pitchFamily="2" charset="0"/>
              </a:rPr>
              <a:t>A</a:t>
            </a:r>
            <a:r>
              <a:rPr lang="en-US" b="0" i="0" dirty="0">
                <a:effectLst/>
                <a:latin typeface="Nunito" panose="020F0502020204030204" pitchFamily="2" charset="0"/>
              </a:rPr>
              <a:t>dd new operations to a group of related classes without modifying their structures.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396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rtoon Shopping Cart PNG Images &amp; PSDs ...">
            <a:extLst>
              <a:ext uri="{FF2B5EF4-FFF2-40B4-BE49-F238E27FC236}">
                <a16:creationId xmlns:a16="http://schemas.microsoft.com/office/drawing/2014/main" id="{220C4177-BC61-94AA-565D-AF358457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86" y="38993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-Bucks | Fortnite Wiki | Fandom">
            <a:extLst>
              <a:ext uri="{FF2B5EF4-FFF2-40B4-BE49-F238E27FC236}">
                <a16:creationId xmlns:a16="http://schemas.microsoft.com/office/drawing/2014/main" id="{C49603C1-2D26-F1CD-0CA8-B4AD2CE6E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21" y="1352975"/>
            <a:ext cx="888682" cy="8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oan, Chappell/The Rise And Fall Of A Midwest Princess [CD] – Taz Records">
            <a:extLst>
              <a:ext uri="{FF2B5EF4-FFF2-40B4-BE49-F238E27FC236}">
                <a16:creationId xmlns:a16="http://schemas.microsoft.com/office/drawing/2014/main" id="{13C5E51C-72A4-CA71-B1E6-8F58B2E0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2047">
            <a:off x="1129942" y="1992088"/>
            <a:ext cx="2069477" cy="9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exus: A Brief History of Information Networks from the Stone Age to AI">
            <a:extLst>
              <a:ext uri="{FF2B5EF4-FFF2-40B4-BE49-F238E27FC236}">
                <a16:creationId xmlns:a16="http://schemas.microsoft.com/office/drawing/2014/main" id="{BDAE875A-EB23-90A8-2287-25464B9F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8074">
            <a:off x="6655785" y="1076692"/>
            <a:ext cx="1251243" cy="19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25BEFE-E1CD-67D5-64C8-A1E27051FAF5}"/>
              </a:ext>
            </a:extLst>
          </p:cNvPr>
          <p:cNvCxnSpPr>
            <a:stCxn id="5126" idx="2"/>
          </p:cNvCxnSpPr>
          <p:nvPr/>
        </p:nvCxnSpPr>
        <p:spPr>
          <a:xfrm>
            <a:off x="2411654" y="2909559"/>
            <a:ext cx="2001593" cy="159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20690-9B78-74B5-0E05-7257614C2E4C}"/>
              </a:ext>
            </a:extLst>
          </p:cNvPr>
          <p:cNvCxnSpPr>
            <a:stCxn id="5124" idx="2"/>
          </p:cNvCxnSpPr>
          <p:nvPr/>
        </p:nvCxnSpPr>
        <p:spPr>
          <a:xfrm>
            <a:off x="4711162" y="2241657"/>
            <a:ext cx="235742" cy="196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130DC-A15F-6CF7-7BE6-11E400245491}"/>
              </a:ext>
            </a:extLst>
          </p:cNvPr>
          <p:cNvCxnSpPr/>
          <p:nvPr/>
        </p:nvCxnSpPr>
        <p:spPr>
          <a:xfrm flipH="1">
            <a:off x="5817844" y="3127248"/>
            <a:ext cx="1131596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Apple Gift Card - App Store, iTunes, iPhone, iPad, AirPods, MacBook, accessories and more">
            <a:extLst>
              <a:ext uri="{FF2B5EF4-FFF2-40B4-BE49-F238E27FC236}">
                <a16:creationId xmlns:a16="http://schemas.microsoft.com/office/drawing/2014/main" id="{651D0687-5A0F-8B12-BF7F-E2B874CE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327">
            <a:off x="8368058" y="3061270"/>
            <a:ext cx="927184" cy="13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8F9B9-2CC7-9D79-E75D-0E91E613866B}"/>
              </a:ext>
            </a:extLst>
          </p:cNvPr>
          <p:cNvCxnSpPr/>
          <p:nvPr/>
        </p:nvCxnSpPr>
        <p:spPr>
          <a:xfrm flipH="1">
            <a:off x="6200012" y="4133088"/>
            <a:ext cx="2002536" cy="4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7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10B6-9BF4-51D1-89BC-7773FB72E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DD489-0DB1-0787-8352-89E81AA3BCDE}"/>
              </a:ext>
            </a:extLst>
          </p:cNvPr>
          <p:cNvSpPr txBox="1"/>
          <p:nvPr/>
        </p:nvSpPr>
        <p:spPr>
          <a:xfrm>
            <a:off x="2946654" y="62892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https://www.youtube.com/watch?v=pL4mOUDi54o</a:t>
            </a:r>
          </a:p>
        </p:txBody>
      </p:sp>
      <p:pic>
        <p:nvPicPr>
          <p:cNvPr id="5122" name="Picture 2" descr="Cartoon Shopping Cart PNG Images &amp; PSDs ...">
            <a:extLst>
              <a:ext uri="{FF2B5EF4-FFF2-40B4-BE49-F238E27FC236}">
                <a16:creationId xmlns:a16="http://schemas.microsoft.com/office/drawing/2014/main" id="{A940DF4D-B0BE-0F8A-B493-EF75D246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86" y="38993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-Bucks | Fortnite Wiki | Fandom">
            <a:extLst>
              <a:ext uri="{FF2B5EF4-FFF2-40B4-BE49-F238E27FC236}">
                <a16:creationId xmlns:a16="http://schemas.microsoft.com/office/drawing/2014/main" id="{2BAC972C-D1C0-9EF2-45CC-184AB95C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21" y="1352975"/>
            <a:ext cx="888682" cy="8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oan, Chappell/The Rise And Fall Of A Midwest Princess [CD] – Taz Records">
            <a:extLst>
              <a:ext uri="{FF2B5EF4-FFF2-40B4-BE49-F238E27FC236}">
                <a16:creationId xmlns:a16="http://schemas.microsoft.com/office/drawing/2014/main" id="{610CEEC1-C7A3-4011-B60E-E097B347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2047">
            <a:off x="1129942" y="1992088"/>
            <a:ext cx="2069477" cy="9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exus: A Brief History of Information Networks from the Stone Age to AI">
            <a:extLst>
              <a:ext uri="{FF2B5EF4-FFF2-40B4-BE49-F238E27FC236}">
                <a16:creationId xmlns:a16="http://schemas.microsoft.com/office/drawing/2014/main" id="{CC6B864D-F4B6-4591-7F78-50137184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8074">
            <a:off x="6655785" y="1076692"/>
            <a:ext cx="1251243" cy="19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FC86D-6CE2-36B6-00BC-733EAF452464}"/>
              </a:ext>
            </a:extLst>
          </p:cNvPr>
          <p:cNvCxnSpPr>
            <a:stCxn id="5126" idx="2"/>
          </p:cNvCxnSpPr>
          <p:nvPr/>
        </p:nvCxnSpPr>
        <p:spPr>
          <a:xfrm>
            <a:off x="2411654" y="2909559"/>
            <a:ext cx="2001593" cy="159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F5B8B-986D-DBDC-08D2-A4B2AED7EE52}"/>
              </a:ext>
            </a:extLst>
          </p:cNvPr>
          <p:cNvCxnSpPr>
            <a:stCxn id="5124" idx="2"/>
          </p:cNvCxnSpPr>
          <p:nvPr/>
        </p:nvCxnSpPr>
        <p:spPr>
          <a:xfrm>
            <a:off x="4711162" y="2241657"/>
            <a:ext cx="235742" cy="196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5D0B7-8027-B048-3787-65145CD20D66}"/>
              </a:ext>
            </a:extLst>
          </p:cNvPr>
          <p:cNvCxnSpPr/>
          <p:nvPr/>
        </p:nvCxnSpPr>
        <p:spPr>
          <a:xfrm flipH="1">
            <a:off x="5817844" y="3127248"/>
            <a:ext cx="1131596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Apple Gift Card - App Store, iTunes, iPhone, iPad, AirPods, MacBook, accessories and more">
            <a:extLst>
              <a:ext uri="{FF2B5EF4-FFF2-40B4-BE49-F238E27FC236}">
                <a16:creationId xmlns:a16="http://schemas.microsoft.com/office/drawing/2014/main" id="{EB61C060-E845-4717-7D86-D77C306F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327">
            <a:off x="8368058" y="3061270"/>
            <a:ext cx="927184" cy="13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F6BAA2-E3BA-76E2-E5A6-52125DEA15F4}"/>
              </a:ext>
            </a:extLst>
          </p:cNvPr>
          <p:cNvCxnSpPr/>
          <p:nvPr/>
        </p:nvCxnSpPr>
        <p:spPr>
          <a:xfrm flipH="1">
            <a:off x="6200012" y="4133088"/>
            <a:ext cx="2002536" cy="4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F582CDF-CA1D-E811-073E-99B61CDC139C}"/>
              </a:ext>
            </a:extLst>
          </p:cNvPr>
          <p:cNvSpPr/>
          <p:nvPr/>
        </p:nvSpPr>
        <p:spPr>
          <a:xfrm>
            <a:off x="9272016" y="1038364"/>
            <a:ext cx="2283769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  +  Cost()</a:t>
            </a:r>
          </a:p>
          <a:p>
            <a:r>
              <a:rPr lang="en-CA" dirty="0">
                <a:solidFill>
                  <a:schemeClr val="tx1"/>
                </a:solidFill>
              </a:rPr>
              <a:t>  +  Name()</a:t>
            </a:r>
          </a:p>
          <a:p>
            <a:r>
              <a:rPr lang="en-CA" dirty="0">
                <a:solidFill>
                  <a:schemeClr val="tx1"/>
                </a:solidFill>
              </a:rPr>
              <a:t>  +  </a:t>
            </a:r>
            <a:r>
              <a:rPr lang="en-CA" dirty="0" err="1">
                <a:solidFill>
                  <a:schemeClr val="tx1"/>
                </a:solidFill>
              </a:rPr>
              <a:t>AddToCart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AC037-BDCB-C3A4-0AC6-9BD09871EECC}"/>
              </a:ext>
            </a:extLst>
          </p:cNvPr>
          <p:cNvSpPr/>
          <p:nvPr/>
        </p:nvSpPr>
        <p:spPr>
          <a:xfrm>
            <a:off x="9272015" y="284095"/>
            <a:ext cx="2283769" cy="7542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CA" dirty="0" err="1">
                <a:solidFill>
                  <a:schemeClr val="tx1"/>
                </a:solidFill>
              </a:rPr>
              <a:t>IAmazonItem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lking with tech support can be hard">
            <a:extLst>
              <a:ext uri="{FF2B5EF4-FFF2-40B4-BE49-F238E27FC236}">
                <a16:creationId xmlns:a16="http://schemas.microsoft.com/office/drawing/2014/main" id="{C6DC7FB1-D3C0-B0FE-A0B1-032DC275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26" y="2962894"/>
            <a:ext cx="5954268" cy="29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andlers are lined-up one by one, forming a chain">
            <a:extLst>
              <a:ext uri="{FF2B5EF4-FFF2-40B4-BE49-F238E27FC236}">
                <a16:creationId xmlns:a16="http://schemas.microsoft.com/office/drawing/2014/main" id="{609BC748-FD42-31F0-55E2-509903DB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429768"/>
            <a:ext cx="1024128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BFE71-4017-8F83-7000-6FDC678A4690}"/>
              </a:ext>
            </a:extLst>
          </p:cNvPr>
          <p:cNvSpPr txBox="1"/>
          <p:nvPr/>
        </p:nvSpPr>
        <p:spPr>
          <a:xfrm>
            <a:off x="2614422" y="60589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https://www.youtube.com/watch?v=i_dEHmWsZdA</a:t>
            </a:r>
          </a:p>
        </p:txBody>
      </p:sp>
    </p:spTree>
    <p:extLst>
      <p:ext uri="{BB962C8B-B14F-4D97-AF65-F5344CB8AC3E}">
        <p14:creationId xmlns:p14="http://schemas.microsoft.com/office/powerpoint/2010/main" val="11126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1CD-C1C1-CADF-814B-484C2A0E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AB3D6-634B-CEFB-13F7-301E972C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Turns a request into a stand alone object that contains all the information about that request</a:t>
            </a: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Allows you to pass it as an argument, queue it and create undo operations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72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ts of button subclasses">
            <a:extLst>
              <a:ext uri="{FF2B5EF4-FFF2-40B4-BE49-F238E27FC236}">
                <a16:creationId xmlns:a16="http://schemas.microsoft.com/office/drawing/2014/main" id="{247E18F2-518F-D5BB-9FE0-D7BC4E29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5515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Problem solved by the Command pattern">
            <a:extLst>
              <a:ext uri="{FF2B5EF4-FFF2-40B4-BE49-F238E27FC236}">
                <a16:creationId xmlns:a16="http://schemas.microsoft.com/office/drawing/2014/main" id="{C2A23D12-CA29-FDB9-F8CD-FBE224B37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0" name="Picture 4" descr="Problem solved by the Command pattern">
            <a:extLst>
              <a:ext uri="{FF2B5EF4-FFF2-40B4-BE49-F238E27FC236}">
                <a16:creationId xmlns:a16="http://schemas.microsoft.com/office/drawing/2014/main" id="{083A26C9-8F88-541C-0ECD-8F9D583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" y="2038350"/>
            <a:ext cx="2190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veral classes implement the same functionality">
            <a:extLst>
              <a:ext uri="{FF2B5EF4-FFF2-40B4-BE49-F238E27FC236}">
                <a16:creationId xmlns:a16="http://schemas.microsoft.com/office/drawing/2014/main" id="{185AF3A4-CEF5-1E11-466A-7E20FF3C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58880"/>
            <a:ext cx="4572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936CC-FA0E-AC8E-610B-4637A0324FC2}"/>
              </a:ext>
            </a:extLst>
          </p:cNvPr>
          <p:cNvSpPr txBox="1"/>
          <p:nvPr/>
        </p:nvSpPr>
        <p:spPr>
          <a:xfrm>
            <a:off x="1362456" y="1586913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4D2C-E517-8EA0-D63E-47E1DA2ED4DC}"/>
              </a:ext>
            </a:extLst>
          </p:cNvPr>
          <p:cNvSpPr txBox="1"/>
          <p:nvPr/>
        </p:nvSpPr>
        <p:spPr>
          <a:xfrm>
            <a:off x="4591812" y="976432"/>
            <a:ext cx="33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Your App has Many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EF06-E8FF-77AA-80DD-D5F0D7127E4B}"/>
              </a:ext>
            </a:extLst>
          </p:cNvPr>
          <p:cNvSpPr txBox="1"/>
          <p:nvPr/>
        </p:nvSpPr>
        <p:spPr>
          <a:xfrm>
            <a:off x="6740749" y="4258079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Each Button has its own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EF1B9-832B-C911-AEBB-950AED768634}"/>
              </a:ext>
            </a:extLst>
          </p:cNvPr>
          <p:cNvSpPr txBox="1"/>
          <p:nvPr/>
        </p:nvSpPr>
        <p:spPr>
          <a:xfrm>
            <a:off x="3048762" y="58915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https://www.youtube.com/watch?v=XW-gKMFbOyc</a:t>
            </a:r>
          </a:p>
        </p:txBody>
      </p:sp>
    </p:spTree>
    <p:extLst>
      <p:ext uri="{BB962C8B-B14F-4D97-AF65-F5344CB8AC3E}">
        <p14:creationId xmlns:p14="http://schemas.microsoft.com/office/powerpoint/2010/main" val="1826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28A5-79F3-844D-AA8A-1A761660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DEF4-AD1C-BA70-A78C-1F8F160C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5266944"/>
            <a:ext cx="10430349" cy="1106424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lets you traverse elements of a collection without exposing its underlying representation (list, stack, tree, etc.).</a:t>
            </a:r>
            <a:endParaRPr lang="en-CA" dirty="0"/>
          </a:p>
        </p:txBody>
      </p:sp>
      <p:pic>
        <p:nvPicPr>
          <p:cNvPr id="6146" name="Picture 2" descr="Iterator design pattern">
            <a:extLst>
              <a:ext uri="{FF2B5EF4-FFF2-40B4-BE49-F238E27FC236}">
                <a16:creationId xmlns:a16="http://schemas.microsoft.com/office/drawing/2014/main" id="{762DA0D9-02C6-FD5E-2A1F-39B4C7E5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72847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arious traversal algorithms">
            <a:extLst>
              <a:ext uri="{FF2B5EF4-FFF2-40B4-BE49-F238E27FC236}">
                <a16:creationId xmlns:a16="http://schemas.microsoft.com/office/drawing/2014/main" id="{95A7C8C6-665C-06CA-B5C7-4CDAEC54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4139184"/>
            <a:ext cx="571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9BE37-24C1-9081-667C-796DC8D69AB7}"/>
              </a:ext>
            </a:extLst>
          </p:cNvPr>
          <p:cNvSpPr txBox="1"/>
          <p:nvPr/>
        </p:nvSpPr>
        <p:spPr>
          <a:xfrm>
            <a:off x="3048762" y="59875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https://www.youtube.com/watch?v=Gco6zF_ygSc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C4677-67FD-78CA-F295-51C2B3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23" y="1369814"/>
            <a:ext cx="4240475" cy="2531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0741C-0A32-EFBE-48EF-B90FC01AD35B}"/>
              </a:ext>
            </a:extLst>
          </p:cNvPr>
          <p:cNvSpPr txBox="1"/>
          <p:nvPr/>
        </p:nvSpPr>
        <p:spPr>
          <a:xfrm>
            <a:off x="4438650" y="991338"/>
            <a:ext cx="29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 you iterate a tree?</a:t>
            </a:r>
          </a:p>
        </p:txBody>
      </p:sp>
    </p:spTree>
    <p:extLst>
      <p:ext uri="{BB962C8B-B14F-4D97-AF65-F5344CB8AC3E}">
        <p14:creationId xmlns:p14="http://schemas.microsoft.com/office/powerpoint/2010/main" val="34401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8AEC-C197-C012-ED03-B8F5F22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Mediator</a:t>
            </a:r>
          </a:p>
        </p:txBody>
      </p:sp>
      <p:pic>
        <p:nvPicPr>
          <p:cNvPr id="7170" name="Picture 2" descr="Air traffic control tower">
            <a:extLst>
              <a:ext uri="{FF2B5EF4-FFF2-40B4-BE49-F238E27FC236}">
                <a16:creationId xmlns:a16="http://schemas.microsoft.com/office/drawing/2014/main" id="{E40BB60E-6D00-DF0F-FF4B-AFDD07A9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47" y="2312237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C72F8-7BF6-9B31-682D-9CA8414DB3E9}"/>
              </a:ext>
            </a:extLst>
          </p:cNvPr>
          <p:cNvSpPr txBox="1"/>
          <p:nvPr/>
        </p:nvSpPr>
        <p:spPr>
          <a:xfrm>
            <a:off x="740664" y="5493758"/>
            <a:ext cx="11283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Reduces chaotic dependencies between objects by having them communicate through a mediator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DE1A0-F6BE-5225-6D0B-95B1E690263D}"/>
              </a:ext>
            </a:extLst>
          </p:cNvPr>
          <p:cNvSpPr txBox="1"/>
          <p:nvPr/>
        </p:nvSpPr>
        <p:spPr>
          <a:xfrm>
            <a:off x="2836926" y="60862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https://www.youtube.com/watch?v=FDtPLhOpdQ8</a:t>
            </a:r>
          </a:p>
        </p:txBody>
      </p:sp>
    </p:spTree>
    <p:extLst>
      <p:ext uri="{BB962C8B-B14F-4D97-AF65-F5344CB8AC3E}">
        <p14:creationId xmlns:p14="http://schemas.microsoft.com/office/powerpoint/2010/main" val="218072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52FB-30C0-817F-D552-02D70E9C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71FF-9DF3-0D99-67BE-3DFE654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F7C2F-3C92-B435-E2C7-C1A3F3EC7269}"/>
              </a:ext>
            </a:extLst>
          </p:cNvPr>
          <p:cNvSpPr txBox="1"/>
          <p:nvPr/>
        </p:nvSpPr>
        <p:spPr>
          <a:xfrm>
            <a:off x="740664" y="5493758"/>
            <a:ext cx="1128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Similar to the Command pattern, this one looks to create period Save States allowing the user to undo 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4AACB-DF92-6874-5571-E0544544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7" y="1138703"/>
            <a:ext cx="2935224" cy="40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5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438</TotalTime>
  <Words>575</Words>
  <Application>Microsoft Office PowerPoint</Application>
  <PresentationFormat>Widescreen</PresentationFormat>
  <Paragraphs>87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Aptos</vt:lpstr>
      <vt:lpstr>Arial</vt:lpstr>
      <vt:lpstr>Calibri Light</vt:lpstr>
      <vt:lpstr>Georgia</vt:lpstr>
      <vt:lpstr>inherit</vt:lpstr>
      <vt:lpstr>MathJax_Main</vt:lpstr>
      <vt:lpstr>MathJax_Math-italic</vt:lpstr>
      <vt:lpstr>Nunito</vt:lpstr>
      <vt:lpstr>PT Sans</vt:lpstr>
      <vt:lpstr>Rockwell</vt:lpstr>
      <vt:lpstr>Wingdings</vt:lpstr>
      <vt:lpstr>Atlas</vt:lpstr>
      <vt:lpstr>Design Patterns </vt:lpstr>
      <vt:lpstr>Chain of Responsibility</vt:lpstr>
      <vt:lpstr>PowerPoint Presentation</vt:lpstr>
      <vt:lpstr>Command</vt:lpstr>
      <vt:lpstr>PowerPoint Presentation</vt:lpstr>
      <vt:lpstr>Iterator</vt:lpstr>
      <vt:lpstr>PowerPoint Presentation</vt:lpstr>
      <vt:lpstr>Mediator</vt:lpstr>
      <vt:lpstr>Memento</vt:lpstr>
      <vt:lpstr>PowerPoint Presentation</vt:lpstr>
      <vt:lpstr>PowerPoint Presentation</vt:lpstr>
      <vt:lpstr>PowerPoint Presentation</vt:lpstr>
      <vt:lpstr>Observer</vt:lpstr>
      <vt:lpstr>PowerPoint Presentation</vt:lpstr>
      <vt:lpstr>State</vt:lpstr>
      <vt:lpstr>FSM States</vt:lpstr>
      <vt:lpstr>PowerPoint Presentation</vt:lpstr>
      <vt:lpstr>Strategy</vt:lpstr>
      <vt:lpstr>Template Method</vt:lpstr>
      <vt:lpstr>PowerPoint Presentation</vt:lpstr>
      <vt:lpstr>PowerPoint Presentation</vt:lpstr>
      <vt:lpstr>Visitor</vt:lpstr>
      <vt:lpstr>PowerPoint Presentation</vt:lpstr>
      <vt:lpstr>PowerPoint Presentation</vt:lpstr>
    </vt:vector>
  </TitlesOfParts>
  <Company>Province of Nova Scotia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Andrew</dc:creator>
  <cp:lastModifiedBy>Smith, Andrew</cp:lastModifiedBy>
  <cp:revision>7</cp:revision>
  <dcterms:created xsi:type="dcterms:W3CDTF">2025-02-11T15:25:11Z</dcterms:created>
  <dcterms:modified xsi:type="dcterms:W3CDTF">2025-03-25T13:57:38Z</dcterms:modified>
</cp:coreProperties>
</file>