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1"/>
  </p:normalViewPr>
  <p:slideViewPr>
    <p:cSldViewPr snapToGrid="0" snapToObjects="1">
      <p:cViewPr>
        <p:scale>
          <a:sx n="63" d="100"/>
          <a:sy n="63" d="100"/>
        </p:scale>
        <p:origin x="155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3594-EA37-2245-9D45-6B6D5D8BA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A421A-3780-B049-BB59-D7FBC628D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11C7E-DF0B-F449-9B24-25467516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A00C-9079-F541-819B-752758145436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78F21-ABFF-8044-8068-42C4C293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2738-4320-6A4B-8FC6-F879225B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563-6594-5845-B833-37333A40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2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3D2A-2497-B74C-973B-57D956BA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8EF00-9EF2-1045-B35D-B0AEC6572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58699-2109-E14D-AE44-705F15A3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A00C-9079-F541-819B-752758145436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8C87E-E205-0244-820C-049FBDF7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B64AA-A7E9-EA4B-99FA-3F8C8ACF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563-6594-5845-B833-37333A40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E579B-A740-AA41-8A23-AC91D718C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81BA0-3C43-1A47-A18C-D19A42227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38EC-CCBF-AF4D-8AF8-B44DD67D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A00C-9079-F541-819B-752758145436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FB4D-B28A-AA48-B3C7-F1CDFEBC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8E6A-D52E-D840-93DE-E94DFBA3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563-6594-5845-B833-37333A40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3535-99F4-9243-AA0C-CB1886F6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5637-9E21-374F-ACFF-6A4D4644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3B79-6208-4F47-AFB6-BE84B7C8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A00C-9079-F541-819B-752758145436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C5C2-D43F-BB4C-AD80-2CE3CCDB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A390-35E2-D04A-A232-A7B408D5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563-6594-5845-B833-37333A40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A5B9-B59A-CD44-A961-0A3AC133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FA4AE-98C5-CA4E-9D56-33EC06F89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636B-2F8D-014E-8057-477C8372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A00C-9079-F541-819B-752758145436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2ABA-DEA4-0340-B89A-AFEB04EE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ADF7-D8E5-5E44-AA61-BA57EC25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563-6594-5845-B833-37333A40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0F0B-C616-2A47-B10B-38D9CBE7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9336-3093-A84A-9F9F-9B427EA58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79E45-6DC3-FA49-B70F-84CCA9CA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2FFAD-3932-D64E-A827-39CF366D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A00C-9079-F541-819B-752758145436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C739B-EAED-D344-8385-D9267A2C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6CEE9-7AE1-3041-A45F-13CCCDCA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563-6594-5845-B833-37333A40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6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6757-E86F-DD49-A162-19687E80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4F9CC-F787-8842-8941-541EEBD8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3F5B0-E75D-AF4E-B841-2E6B7DEEE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F72DF-E3AE-D942-9932-D06E95B2C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59317-74C9-AF47-A9B3-B6CFF9B21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303E1-44BE-AD48-BE74-41EDA50A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A00C-9079-F541-819B-752758145436}" type="datetimeFigureOut">
              <a:rPr lang="en-US" smtClean="0"/>
              <a:t>6/18/22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309A0-0E51-9D48-8066-434C9CF4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68696-6045-A343-8FE9-FDE2C766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563-6594-5845-B833-37333A40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D1C1-4200-AA41-8217-4C7AF16D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78951-CD8F-FB49-99B3-DD885D14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A00C-9079-F541-819B-752758145436}" type="datetimeFigureOut">
              <a:rPr lang="en-US" smtClean="0"/>
              <a:t>6/18/22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117C3-D609-A449-B978-94D6F9A6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FE0D-EC35-4540-8171-2622369B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563-6594-5845-B833-37333A40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6A4D1-9742-EF47-8FDC-779202ED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A00C-9079-F541-819B-752758145436}" type="datetimeFigureOut">
              <a:rPr lang="en-US" smtClean="0"/>
              <a:t>6/18/22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07AA6-5160-ED41-B98D-FE86CB8F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A87AB-F988-014A-9605-39AFC1B8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563-6594-5845-B833-37333A40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7825-2325-CF4C-95FE-D8298E27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316A-D73B-4349-9B52-D03E1B97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49C64-1F99-254F-BA6C-CB396CA73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5926-8278-F140-AB2D-A8DD7B0D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A00C-9079-F541-819B-752758145436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443C5-E0E3-3242-9EF8-AACB4739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12AF0-D95A-764B-B5AD-9FF5A5DE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563-6594-5845-B833-37333A40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E13C-003A-4745-B672-1E7E2332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9C213-0599-1240-8161-FC1338317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EAA70-9A8A-D64C-983D-C98B50ED8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309DC-6081-9843-9060-179C1637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A00C-9079-F541-819B-752758145436}" type="datetimeFigureOut">
              <a:rPr lang="en-US" smtClean="0"/>
              <a:t>6/18/22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C5171-CD57-884D-B501-C4693913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8B27A-34FE-294E-AA14-87FFA86C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00563-6594-5845-B833-37333A40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4AA73-260A-F44D-AF89-EDD38E70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674-8B34-9C42-8110-3CCE9594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3F04-C425-B847-92B2-7933C89D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7A00C-9079-F541-819B-752758145436}" type="datetimeFigureOut">
              <a:rPr lang="en-US" smtClean="0"/>
              <a:t>6/18/22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1424-2DC1-8648-9B2B-682023F52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F43B6-96A3-A947-AA29-E94CAF874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00563-6594-5845-B833-37333A40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B507FD-C798-BC4C-8E9F-F6CF87379D00}"/>
              </a:ext>
            </a:extLst>
          </p:cNvPr>
          <p:cNvSpPr txBox="1"/>
          <p:nvPr/>
        </p:nvSpPr>
        <p:spPr>
          <a:xfrm>
            <a:off x="5779589" y="1367245"/>
            <a:ext cx="60089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  <a:r>
              <a:rPr lang="en-US" dirty="0" err="1"/>
              <a:t>scRNA</a:t>
            </a:r>
            <a:r>
              <a:rPr lang="en-US" dirty="0"/>
              <a:t> sequencing of </a:t>
            </a:r>
            <a:r>
              <a:rPr lang="en-US" dirty="0" err="1"/>
              <a:t>cKit</a:t>
            </a:r>
            <a:r>
              <a:rPr lang="en-US" dirty="0"/>
              <a:t>+ and </a:t>
            </a:r>
            <a:r>
              <a:rPr lang="en-US" dirty="0" err="1"/>
              <a:t>cKit</a:t>
            </a:r>
            <a:r>
              <a:rPr lang="en-US" dirty="0"/>
              <a:t>+ Sca1+ murine bone marrow cells </a:t>
            </a:r>
            <a:r>
              <a:rPr lang="en-US" dirty="0" err="1"/>
              <a:t>differentirated</a:t>
            </a:r>
            <a:r>
              <a:rPr lang="en-US" dirty="0"/>
              <a:t> in vitro. For each cluster we counted the number of cells belonging to each barcode to generate a barcoding count matrix that could be loaded into </a:t>
            </a:r>
            <a:r>
              <a:rPr lang="en-US" dirty="0" err="1"/>
              <a:t>CellDestiny</a:t>
            </a:r>
            <a:r>
              <a:rPr lang="en-US" dirty="0"/>
              <a:t>. (B) Heatmap showing the </a:t>
            </a:r>
            <a:r>
              <a:rPr lang="en-US" dirty="0" err="1"/>
              <a:t>arcsin</a:t>
            </a:r>
            <a:r>
              <a:rPr lang="en-US" dirty="0"/>
              <a:t>-transformed barcode </a:t>
            </a:r>
            <a:r>
              <a:rPr lang="en-US" dirty="0" err="1"/>
              <a:t>abyundancesfor</a:t>
            </a:r>
            <a:r>
              <a:rPr lang="en-US" dirty="0"/>
              <a:t> each cell type (C) Shannon diversity scores for the different myeloid lineages. Each </a:t>
            </a:r>
            <a:r>
              <a:rPr lang="en-US" dirty="0" err="1"/>
              <a:t>celltype</a:t>
            </a:r>
            <a:r>
              <a:rPr lang="en-US" dirty="0"/>
              <a:t> is represented by two data points – one for </a:t>
            </a:r>
            <a:r>
              <a:rPr lang="en-US" dirty="0" err="1"/>
              <a:t>cKit</a:t>
            </a:r>
            <a:r>
              <a:rPr lang="en-US" dirty="0"/>
              <a:t>+ cells and one for </a:t>
            </a:r>
            <a:r>
              <a:rPr lang="en-US" dirty="0" err="1"/>
              <a:t>cKit</a:t>
            </a:r>
            <a:r>
              <a:rPr lang="en-US" dirty="0"/>
              <a:t>+ Sca1+ cells (D) comparison of cumulative clone size distributions for monocytes and neutrophils (E ) </a:t>
            </a:r>
            <a:r>
              <a:rPr lang="en-US" dirty="0" err="1"/>
              <a:t>piechart</a:t>
            </a:r>
            <a:r>
              <a:rPr lang="en-US" dirty="0"/>
              <a:t> showing the percentage of barcodes that are unique to or shared between the neutrophil and monocyte clusters.  (F)Scatterplot comparing </a:t>
            </a:r>
            <a:r>
              <a:rPr lang="en-US" dirty="0" err="1"/>
              <a:t>arcsin</a:t>
            </a:r>
            <a:r>
              <a:rPr lang="en-US" dirty="0"/>
              <a:t> transformed barcode abundances for the monocyte and neutrophil clusters (G) barcode bias classification of monocyte and neutrophil associated barcodes using a 0%, 10% and 20% threshold.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6FF91-2546-8846-B263-C7BCEF4E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2" y="0"/>
            <a:ext cx="4756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6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2022-06-18T14:57:43Z</cp:lastPrinted>
  <dcterms:created xsi:type="dcterms:W3CDTF">2022-06-18T14:50:57Z</dcterms:created>
  <dcterms:modified xsi:type="dcterms:W3CDTF">2022-06-18T14:57:56Z</dcterms:modified>
</cp:coreProperties>
</file>