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removePersonalInfoOnSave="1" autoCompressPictures="0">
  <p:sldMasterIdLst>
    <p:sldMasterId id="2147483884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5" name="作者" initials="A" lastIdx="0" clrIdx="4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7122BE6-D220-400A-8156-72DE76DAD46A}" styleName="Generic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2">
                  <a:shade val="61000"/>
                  <a:satMod val="130000"/>
                </a:schemeClr>
              </a:gs>
              <a:gs pos="5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8441" autoAdjust="0"/>
    <p:restoredTop sz="95034" autoAdjust="0"/>
  </p:normalViewPr>
  <p:slideViewPr>
    <p:cSldViewPr snapToGrid="0" snapToObjects="1">
      <p:cViewPr varScale="1">
        <p:scale>
          <a:sx n="100" d="100"/>
          <a:sy n="100" d="100"/>
        </p:scale>
        <p:origin x="422" y="62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88" d="100"/>
          <a:sy n="88" d="100"/>
        </p:scale>
        <p:origin x="3816" y="9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commentAuthors" Target="commentAuthors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Microsoft YaHei UI"/>
                <a:ea typeface="Microsoft YaHei UI"/>
              </a:rPr>
              <a:t/>
            </a:r>
            <a:endParaRPr lang="ko-KR" altLang="en-US">
              <a:latin typeface="Microsoft YaHei UI"/>
              <a:ea typeface="Microsoft YaHei UI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F8ACAD5C-9DD7-465A-9AC3-B2BA9F6A76F0}" type="datetime1">
              <a:rPr lang="zh-CN" altLang="en-US">
                <a:latin typeface="Microsoft YaHei UI"/>
                <a:ea typeface="Microsoft YaHei UI"/>
              </a:rPr>
              <a:pPr rtl="0">
                <a:defRPr/>
              </a:pPr>
              <a:t>2021/06/24</a:t>
            </a:fld>
            <a:endParaRPr lang="zh-CN" altLang="en-US">
              <a:latin typeface="Microsoft YaHei UI"/>
              <a:ea typeface="Microsoft YaHei UI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Microsoft YaHei UI"/>
                <a:ea typeface="Microsoft YaHei UI"/>
              </a:rPr>
              <a:t/>
            </a:r>
            <a:endParaRPr lang="ko-KR" altLang="en-US">
              <a:latin typeface="Microsoft YaHei UI"/>
              <a:ea typeface="Microsoft YaHei U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8DA8A28B-0568-4092-BB1A-13C9B073E3A0}" type="slidenum">
              <a:rPr lang="en-US" altLang="zh-CN">
                <a:latin typeface="Microsoft YaHei UI"/>
                <a:ea typeface="Microsoft YaHei UI"/>
              </a:rPr>
              <a:pPr rtl="0">
                <a:defRPr/>
              </a:pPr>
              <a:t>‹#›</a:t>
            </a:fld>
            <a:endParaRPr lang="zh-CN" altLang="en-US">
              <a:latin typeface="Microsoft YaHei UI"/>
              <a:ea typeface="Microsoft YaHei U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fld id="{F698C878-ADD0-4F2E-BEDE-A333D493C3FA}" type="datetime1">
              <a:rPr lang="zh-CN" altLang="en-US"/>
              <a:pPr lvl="0">
                <a:defRPr/>
              </a:pPr>
              <a:t>2021/06/24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zh-CN" altLang="en-US"/>
              <a:t>编辑母版文本样式</a:t>
            </a:r>
            <a:endParaRPr lang="zh-CN" altLang="en-US"/>
          </a:p>
          <a:p>
            <a:pPr lvl="1" rtl="0"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 lvl="2" rtl="0"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 lvl="3" rtl="0"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 lvl="4" rtl="0"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fld id="{3CFA0038-7055-434C-B6C4-B8C69565C600}" type="slidenum">
              <a:rPr lang="en-US" altLang="zh-CN"/>
              <a:pPr lvl="0"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2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3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5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6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7</a:t>
            </a:fld>
            <a:endParaRPr lang="en-US" altLang="zh-CN">
              <a:ea typeface="Microsoft YaHei U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8</a:t>
            </a:fld>
            <a:endParaRPr lang="en-US" altLang="zh-CN">
              <a:ea typeface="Microsoft YaHei U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7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8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/>
              <a:t>议程</a:t>
            </a:r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 hasCustomPrompt="1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7" name="文本占位符 30"/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38" name="文本占位符 30"/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4</a:t>
            </a:r>
            <a:endParaRPr lang="zh-CN" altLang="en-US" noProof="0"/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5</a:t>
            </a:r>
            <a:endParaRPr lang="zh-CN" altLang="en-US" noProof="0"/>
          </a:p>
        </p:txBody>
      </p:sp>
      <p:sp>
        <p:nvSpPr>
          <p:cNvPr id="42" name="形状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2643" y="1691472"/>
            <a:ext cx="4385841" cy="1325563"/>
          </a:xfrm>
        </p:spPr>
        <p:txBody>
          <a:bodyPr rtlCol="0" anchor="b"/>
          <a:lstStyle>
            <a:lvl1pPr algn="r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500437"/>
            <a:ext cx="12192000" cy="3357563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569843" y="1690688"/>
            <a:ext cx="4155432" cy="1325562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7569843" y="1227698"/>
            <a:ext cx="4155432" cy="382749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0525" y="1193765"/>
            <a:ext cx="6322230" cy="1325563"/>
          </a:xfrm>
        </p:spPr>
        <p:txBody>
          <a:bodyPr lIns="0" rtlCol="0" anchor="b">
            <a:normAutofit/>
          </a:bodyPr>
          <a:lstStyle>
            <a:lvl1pPr algn="l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193765"/>
            <a:ext cx="5230788" cy="4796135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09009"/>
            <a:ext cx="3416928" cy="2884911"/>
          </a:xfrm>
        </p:spPr>
        <p:txBody>
          <a:bodyPr lIns="0" rtlCol="0" anchor="t">
            <a:normAutofit/>
          </a:bodyPr>
          <a:lstStyle>
            <a:lvl1pPr algn="r">
              <a:defRPr sz="40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510572" y="221329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452175" y="221329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r" rtl="0"/>
            <a:r>
              <a:rPr lang="zh-CN" altLang="en-US" noProof="0"/>
              <a:t>单击此处编辑母版标题 </a:t>
            </a:r>
            <a:br>
              <a:rPr lang="zh-CN" altLang="en-US" noProof="0"/>
            </a:br>
            <a:r>
              <a:rPr lang="zh-CN" altLang="en-US" noProof="0"/>
              <a:t>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568447" y="209137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452175" y="209137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形状 62"/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2"/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rtlCol="0" anchor="ctr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 </a:t>
            </a:r>
            <a:br>
              <a:rPr lang="zh-CN" altLang="en-US" noProof="0"/>
            </a:br>
            <a:r>
              <a:rPr lang="zh-CN" altLang="en-US" noProof="0"/>
              <a:t>母版标题样式</a:t>
            </a:r>
          </a:p>
        </p:txBody>
      </p:sp>
      <p:sp>
        <p:nvSpPr>
          <p:cNvPr id="11" name="标题 1"/>
          <p:cNvSpPr txBox="1"/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2" name="形状 62"/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7" hasCustomPrompt="1"/>
          </p:nvPr>
        </p:nvSpPr>
        <p:spPr>
          <a:xfrm>
            <a:off x="2214412" y="3805254"/>
            <a:ext cx="1935925" cy="185477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470816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769607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r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 </a:t>
            </a:r>
            <a:br>
              <a:rPr lang="zh-CN" altLang="en-US" noProof="0"/>
            </a:br>
            <a:r>
              <a:rPr lang="zh-CN" altLang="en-US" noProof="0"/>
              <a:t>添加标题</a:t>
            </a:r>
          </a:p>
        </p:txBody>
      </p:sp>
      <p:sp>
        <p:nvSpPr>
          <p:cNvPr id="6" name="形状 62"/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rtlCol="0" anchor="b"/>
          <a:lstStyle>
            <a:lvl1pPr algn="l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谢谢！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WWW.WEBSITENAME.COM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rtlCol="0" anchor="b"/>
          <a:lstStyle>
            <a:lvl1pPr algn="l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4745620" y="3428990"/>
            <a:ext cx="7446380" cy="3429009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rtlCol="0" anchor="t"/>
          <a:lstStyle>
            <a:lvl1pPr algn="l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 </a:t>
            </a:r>
            <a:br>
              <a:rPr lang="zh-CN" altLang="en-US" noProof="0"/>
            </a:br>
            <a:r>
              <a:rPr lang="zh-CN" altLang="en-US" noProof="0"/>
              <a:t>添加标题</a:t>
            </a:r>
          </a:p>
        </p:txBody>
      </p:sp>
      <p:sp>
        <p:nvSpPr>
          <p:cNvPr id="6" name="形状 62"/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2"/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1400" b="0" i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rtlCol="0" anchor="t">
            <a:normAutofit/>
          </a:bodyPr>
          <a:lstStyle>
            <a:lvl1pPr marL="0" indent="0"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8351371" y="987208"/>
            <a:ext cx="3501106" cy="1397178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0"/>
            <a:ext cx="11353800" cy="685800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 rtlCol="0">
            <a:normAutofit/>
          </a:bodyPr>
          <a:lstStyle>
            <a:lvl1pPr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 </a:t>
            </a:r>
            <a:br>
              <a:rPr lang="zh-CN" altLang="en-US" noProof="0"/>
            </a:br>
            <a:r>
              <a:rPr lang="zh-CN" altLang="en-US" noProof="0"/>
              <a:t>母版标题样式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0"/>
            <a:ext cx="11353800" cy="68580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aseline="0">
                <a:solidFill>
                  <a:schemeClr val="bg1">
                    <a:lumMod val="8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幻灯片标题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 rtlCol="0">
            <a:normAutofit/>
          </a:bodyPr>
          <a:lstStyle>
            <a:lvl1pPr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9797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97975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1"/>
            <a:ext cx="11353800" cy="55473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53441"/>
            <a:ext cx="11353800" cy="5151119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包含图像的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314208" y="339162"/>
            <a:ext cx="9563581" cy="823070"/>
          </a:xfrm>
          <a:noFill/>
        </p:spPr>
        <p:txBody>
          <a:bodyPr lIns="0" rtlCol="0">
            <a:normAutofit/>
          </a:bodyPr>
          <a:lstStyle>
            <a:lvl1pPr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 rtlCol="0">
            <a:normAutofit/>
          </a:bodyPr>
          <a:lstStyle>
            <a:lvl1pPr>
              <a:defRPr sz="6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 baseline="0">
                <a:solidFill>
                  <a:schemeClr val="bg1"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1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​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rtlCol="0" anchor="t">
            <a:noAutofit/>
          </a:bodyPr>
          <a:lstStyle>
            <a:lvl1pPr>
              <a:defRPr sz="6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 </a:t>
            </a:r>
            <a:br>
              <a:rPr lang="zh-CN" altLang="en-US" noProof="0"/>
            </a:br>
            <a:r>
              <a:rPr lang="zh-CN" altLang="en-US" noProof="0"/>
              <a:t>页眉</a:t>
            </a:r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 baseline="0">
                <a:solidFill>
                  <a:schemeClr val="bg1"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2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rtlCol="0" anchor="t">
            <a:normAutofit/>
          </a:bodyPr>
          <a:lstStyle>
            <a:lvl1pPr>
              <a:defRPr sz="6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 baseline="0">
                <a:solidFill>
                  <a:schemeClr val="bg1">
                    <a:lumMod val="85000"/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#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 baseline="0">
                <a:solidFill>
                  <a:srgbClr val="5DAAB0">
                    <a:alpha val="20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6" name="长方形 15"/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rtlCol="0" anchor="t">
            <a:normAutofit/>
          </a:bodyPr>
          <a:lstStyle>
            <a:lvl1pPr>
              <a:defRPr sz="6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rtlCol="0" anchor="b">
            <a:noAutofit/>
          </a:bodyPr>
          <a:lstStyle>
            <a:lvl1pPr algn="l">
              <a:defRPr sz="66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 baseline="0">
                <a:solidFill>
                  <a:srgbClr val="3B757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#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21" hasCustomPrompt="1"/>
          </p:nvPr>
        </p:nvSpPr>
        <p:spPr>
          <a:xfrm>
            <a:off x="841375" y="3097232"/>
            <a:ext cx="4008120" cy="2742196"/>
          </a:xfrm>
        </p:spPr>
        <p:txBody>
          <a:bodyPr rtlCol="0">
            <a:normAutofit/>
          </a:bodyPr>
          <a:lstStyle>
            <a:lvl1pPr>
              <a:defRPr sz="1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>
            <a:normAutofit/>
          </a:bodyPr>
          <a:lstStyle>
            <a:lvl1pPr>
              <a:defRPr sz="4000"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包含图像的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33730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201802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rtlCol="0" anchor="b"/>
          <a:lstStyle>
            <a:lvl1pPr>
              <a:defRPr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defRPr sz="8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 rtlCol="0"/>
          <a:lstStyle>
            <a:lvl1pPr>
              <a:defRPr baseline="0">
                <a:solidFill>
                  <a:srgbClr val="5DAAB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642770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8544956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6" name="形状 62"/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形 2"/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 rtlCol="0"/>
          <a:lstStyle>
            <a:lvl1pPr algn="ctr">
              <a:defRPr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504731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8241403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1504731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/>
          </p:nvPr>
        </p:nvSpPr>
        <p:spPr>
          <a:xfrm>
            <a:off x="8241403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7" name="椭圆形 16"/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椭圆形 17"/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椭圆形 18"/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392680"/>
            <a:ext cx="10719842" cy="416750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sz="quarter" idx="13" hasCustomPrompt="1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4" name="表格占位符 3"/>
          <p:cNvSpPr>
            <a:spLocks noGrp="1"/>
          </p:cNvSpPr>
          <p:nvPr>
            <p:ph type="tbl" sz="quarter" idx="13" hasCustomPrompt="1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单击图标以添加表格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长方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aseline="0">
                <a:ea typeface="Microsoft YaHei UI" panose="020B0503020204020204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6"/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aseline="0">
                <a:ea typeface="Microsoft YaHei UI" panose="020B0503020204020204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aseline="0">
                <a:ea typeface="Microsoft YaHei UI" panose="020B0503020204020204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rtlCol="0" anchor="t">
            <a:normAutofit/>
          </a:bodyPr>
          <a:lstStyle>
            <a:lvl1pPr algn="l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9" name="形状 62"/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分隔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10" name="形状 62"/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CCD9-8AE4-4759-A3B2-9F8CBBD572CA}" type="datetimeFigureOut">
              <a:rPr lang="ko-KR" altLang="en-US" smtClean="0"/>
              <a:t>2020-06-05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E3E6-24CB-462B-BF2C-314D2DEFD7B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包含图像的幻灯片分隔线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10" name="形状 62"/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幻灯片分隔线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rtlCol="0" anchor="t">
            <a:noAutofit/>
          </a:bodyPr>
          <a:lstStyle>
            <a:lvl1pPr algn="l"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8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9" name="形状 62"/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l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/>
              <a:t>议程</a:t>
            </a:r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 hasCustomPrompt="1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42" name="形状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/>
              <a:t>议程</a:t>
            </a:r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 hasCustomPrompt="1"/>
          </p:nvPr>
        </p:nvSpPr>
        <p:spPr>
          <a:xfrm>
            <a:off x="3778137" y="2225040"/>
            <a:ext cx="3557587" cy="3668025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42" name="形状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2"/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slideLayout" Target="../slideLayouts/slideLayout24.xml"  /><Relationship Id="rId25" Type="http://schemas.openxmlformats.org/officeDocument/2006/relationships/slideLayout" Target="../slideLayouts/slideLayout25.xml"  /><Relationship Id="rId26" Type="http://schemas.openxmlformats.org/officeDocument/2006/relationships/slideLayout" Target="../slideLayouts/slideLayout26.xml"  /><Relationship Id="rId27" Type="http://schemas.openxmlformats.org/officeDocument/2006/relationships/slideLayout" Target="../slideLayouts/slideLayout27.xml"  /><Relationship Id="rId28" Type="http://schemas.openxmlformats.org/officeDocument/2006/relationships/slideLayout" Target="../slideLayouts/slideLayout28.xml"  /><Relationship Id="rId29" Type="http://schemas.openxmlformats.org/officeDocument/2006/relationships/slideLayout" Target="../slideLayouts/slideLayout29.xml"  /><Relationship Id="rId3" Type="http://schemas.openxmlformats.org/officeDocument/2006/relationships/slideLayout" Target="../slideLayouts/slideLayout3.xml"  /><Relationship Id="rId30" Type="http://schemas.openxmlformats.org/officeDocument/2006/relationships/slideLayout" Target="../slideLayouts/slideLayout30.xml"  /><Relationship Id="rId31" Type="http://schemas.openxmlformats.org/officeDocument/2006/relationships/slideLayout" Target="../slideLayouts/slideLayout31.xml"  /><Relationship Id="rId32" Type="http://schemas.openxmlformats.org/officeDocument/2006/relationships/slideLayout" Target="../slideLayouts/slideLayout32.xml"  /><Relationship Id="rId33" Type="http://schemas.openxmlformats.org/officeDocument/2006/relationships/slideLayout" Target="../slideLayouts/slideLayout33.xml"  /><Relationship Id="rId34" Type="http://schemas.openxmlformats.org/officeDocument/2006/relationships/slideLayout" Target="../slideLayouts/slideLayout34.xml"  /><Relationship Id="rId35" Type="http://schemas.openxmlformats.org/officeDocument/2006/relationships/slideLayout" Target="../slideLayouts/slideLayout35.xml"  /><Relationship Id="rId36" Type="http://schemas.openxmlformats.org/officeDocument/2006/relationships/slideLayout" Target="../slideLayouts/slideLayout36.xml"  /><Relationship Id="rId37" Type="http://schemas.openxmlformats.org/officeDocument/2006/relationships/slideLayout" Target="../slideLayouts/slideLayout37.xml"  /><Relationship Id="rId38" Type="http://schemas.openxmlformats.org/officeDocument/2006/relationships/slideLayout" Target="../slideLayouts/slideLayout38.xml"  /><Relationship Id="rId39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.xml"  /><Relationship Id="rId40" Type="http://schemas.openxmlformats.org/officeDocument/2006/relationships/slideLayout" Target="../slideLayouts/slideLayout40.xml"  /><Relationship Id="rId41" Type="http://schemas.openxmlformats.org/officeDocument/2006/relationships/slideLayout" Target="../slideLayouts/slideLayout41.xml"  /><Relationship Id="rId42" Type="http://schemas.openxmlformats.org/officeDocument/2006/relationships/slideLayout" Target="../slideLayouts/slideLayout42.xml"  /><Relationship Id="rId43" Type="http://schemas.openxmlformats.org/officeDocument/2006/relationships/slideLayout" Target="../slideLayouts/slideLayout43.xml"  /><Relationship Id="rId44" Type="http://schemas.openxmlformats.org/officeDocument/2006/relationships/slideLayout" Target="../slideLayouts/slideLayout44.xml"  /><Relationship Id="rId45" Type="http://schemas.openxmlformats.org/officeDocument/2006/relationships/slideLayout" Target="../slideLayouts/slideLayout45.xml"  /><Relationship Id="rId46" Type="http://schemas.openxmlformats.org/officeDocument/2006/relationships/slideLayout" Target="../slideLayouts/slideLayout46.xml"  /><Relationship Id="rId47" Type="http://schemas.openxmlformats.org/officeDocument/2006/relationships/slideLayout" Target="../slideLayouts/slideLayout47.xml"  /><Relationship Id="rId48" Type="http://schemas.openxmlformats.org/officeDocument/2006/relationships/slideLayout" Target="../slideLayouts/slideLayout48.xml"  /><Relationship Id="rId49" Type="http://schemas.openxmlformats.org/officeDocument/2006/relationships/slideLayout" Target="../slideLayouts/slideLayout49.xml"  /><Relationship Id="rId5" Type="http://schemas.openxmlformats.org/officeDocument/2006/relationships/slideLayout" Target="../slideLayouts/slideLayout5.xml"  /><Relationship Id="rId50" Type="http://schemas.openxmlformats.org/officeDocument/2006/relationships/slideLayout" Target="../slideLayouts/slideLayout50.xml"  /><Relationship Id="rId51" Type="http://schemas.openxmlformats.org/officeDocument/2006/relationships/slideLayout" Target="../slideLayouts/slideLayout51.xml"  /><Relationship Id="rId52" Type="http://schemas.openxmlformats.org/officeDocument/2006/relationships/theme" Target="../theme/theme1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主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rtl="0">
              <a:defRPr/>
            </a:pP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 rtl="0">
              <a:defRPr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lvl="1" rtl="0"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 lvl="2" rtl="0"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 lvl="3" rtl="0"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 lvl="4" rtl="0"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  <p:sldLayoutId id="2147483825" r:id="rId22"/>
    <p:sldLayoutId id="2147483826" r:id="rId23"/>
    <p:sldLayoutId id="2147483827" r:id="rId24"/>
    <p:sldLayoutId id="2147483828" r:id="rId25"/>
    <p:sldLayoutId id="2147483829" r:id="rId26"/>
    <p:sldLayoutId id="2147483830" r:id="rId27"/>
    <p:sldLayoutId id="2147483831" r:id="rId28"/>
    <p:sldLayoutId id="2147483832" r:id="rId29"/>
    <p:sldLayoutId id="2147483833" r:id="rId30"/>
    <p:sldLayoutId id="2147483834" r:id="rId31"/>
    <p:sldLayoutId id="2147483835" r:id="rId32"/>
    <p:sldLayoutId id="2147483836" r:id="rId33"/>
    <p:sldLayoutId id="2147483837" r:id="rId34"/>
    <p:sldLayoutId id="2147483838" r:id="rId35"/>
    <p:sldLayoutId id="2147483839" r:id="rId36"/>
    <p:sldLayoutId id="2147483840" r:id="rId37"/>
    <p:sldLayoutId id="2147483841" r:id="rId38"/>
    <p:sldLayoutId id="2147483842" r:id="rId39"/>
    <p:sldLayoutId id="2147483843" r:id="rId40"/>
    <p:sldLayoutId id="2147483844" r:id="rId41"/>
    <p:sldLayoutId id="2147483845" r:id="rId42"/>
    <p:sldLayoutId id="2147483846" r:id="rId43"/>
    <p:sldLayoutId id="2147483847" r:id="rId44"/>
    <p:sldLayoutId id="2147483848" r:id="rId45"/>
    <p:sldLayoutId id="2147483849" r:id="rId46"/>
    <p:sldLayoutId id="2147483850" r:id="rId47"/>
    <p:sldLayoutId id="2147483851" r:id="rId48"/>
    <p:sldLayoutId id="2147483852" r:id="rId49"/>
    <p:sldLayoutId id="2147483853" r:id="rId50"/>
    <p:sldLayoutId id="2147483854" r:id="rId5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맑은 고딕"/>
          <a:ea typeface="굴림"/>
          <a:cs typeface="Gill San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 baseline="0">
          <a:solidFill>
            <a:schemeClr val="tx2"/>
          </a:solidFill>
          <a:latin typeface="맑은 고딕"/>
          <a:ea typeface="맑은 고딕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 baseline="0">
          <a:solidFill>
            <a:schemeClr val="tx2"/>
          </a:solidFill>
          <a:latin typeface="맑은 고딕"/>
          <a:ea typeface="맑은 고딕"/>
          <a:cs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 baseline="0">
          <a:solidFill>
            <a:schemeClr val="tx2"/>
          </a:solidFill>
          <a:latin typeface="맑은 고딕"/>
          <a:ea typeface="맑은 고딕"/>
          <a:cs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 baseline="0">
          <a:solidFill>
            <a:schemeClr val="tx2"/>
          </a:solidFill>
          <a:latin typeface="맑은 고딕"/>
          <a:ea typeface="맑은 고딕"/>
          <a:cs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 baseline="0">
          <a:solidFill>
            <a:schemeClr val="tx2"/>
          </a:solidFill>
          <a:latin typeface="맑은 고딕"/>
          <a:ea typeface="맑은 고딕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맑은 고딕"/>
          <a:ea typeface="맑은 고딕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맑은 고딕"/>
          <a:ea typeface="맑은 고딕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맑은 고딕"/>
          <a:ea typeface="맑은 고딕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맑은 고딕"/>
          <a:ea typeface="맑은 고딕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9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1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9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9.xml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9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9.xml" 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9.xml"  /><Relationship Id="rId3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5400">
                <a:solidFill>
                  <a:srgbClr val="000000"/>
                </a:solidFill>
                <a:latin typeface="인터파크고딕 B"/>
                <a:ea typeface="인터파크고딕 B"/>
              </a:rPr>
              <a:t>53</a:t>
            </a:r>
            <a:r>
              <a:rPr lang="ko-KR" altLang="en-US" sz="5400">
                <a:solidFill>
                  <a:srgbClr val="000000"/>
                </a:solidFill>
                <a:latin typeface="인터파크고딕 B"/>
                <a:ea typeface="인터파크고딕 B"/>
              </a:rPr>
              <a:t>조 </a:t>
            </a:r>
            <a:r>
              <a:rPr lang="en-US" altLang="ko-KR" sz="5400">
                <a:solidFill>
                  <a:srgbClr val="000000"/>
                </a:solidFill>
                <a:latin typeface="인터파크고딕 B"/>
                <a:ea typeface="인터파크고딕 B"/>
              </a:rPr>
              <a:t>(</a:t>
            </a:r>
            <a:r>
              <a:rPr lang="ko-KR" altLang="en-US" sz="5400">
                <a:solidFill>
                  <a:srgbClr val="000000"/>
                </a:solidFill>
                <a:latin typeface="인터파크고딕 B"/>
                <a:ea typeface="인터파크고딕 B"/>
              </a:rPr>
              <a:t>포네틱 코드</a:t>
            </a:r>
            <a:r>
              <a:rPr lang="en-US" altLang="ko-KR" sz="5400">
                <a:solidFill>
                  <a:srgbClr val="000000"/>
                </a:solidFill>
                <a:latin typeface="인터파크고딕 B"/>
                <a:ea typeface="인터파크고딕 B"/>
              </a:rPr>
              <a:t>)</a:t>
            </a:r>
            <a:endParaRPr lang="en-US" altLang="ko-KR" sz="5400">
              <a:solidFill>
                <a:srgbClr val="000000"/>
              </a:solidFill>
              <a:latin typeface="인터파크고딕 B"/>
              <a:ea typeface="인터파크고딕 B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838199" y="3090444"/>
            <a:ext cx="8073045" cy="2761716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3200">
                <a:latin typeface="인터파크고딕 B"/>
                <a:ea typeface="인터파크고딕 B"/>
              </a:rPr>
              <a:t>구성원</a:t>
            </a: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altLang="ko-KR" sz="3200">
                <a:latin typeface="인터파크고딕 B"/>
                <a:ea typeface="인터파크고딕 B"/>
              </a:rPr>
              <a:t>201524495</a:t>
            </a:r>
            <a:r>
              <a:rPr lang="ko-KR" altLang="en-US" sz="3200">
                <a:latin typeface="인터파크고딕 B"/>
                <a:ea typeface="인터파크고딕 B"/>
              </a:rPr>
              <a:t> 안준수</a:t>
            </a: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altLang="ko-KR" sz="3200">
                <a:latin typeface="인터파크고딕 B"/>
                <a:ea typeface="인터파크고딕 B"/>
              </a:rPr>
              <a:t>201661701 </a:t>
            </a:r>
            <a:r>
              <a:rPr lang="ko-KR" altLang="en-US" sz="3200">
                <a:latin typeface="인터파크고딕 B"/>
                <a:ea typeface="인터파크고딕 B"/>
              </a:rPr>
              <a:t>강동민</a:t>
            </a:r>
            <a:endParaRPr lang="ko-KR" altLang="en-US" sz="3200">
              <a:latin typeface="인터파크고딕 B"/>
              <a:ea typeface="인터파크고딕 B"/>
            </a:endParaRPr>
          </a:p>
          <a:p>
            <a:pPr rtl="0">
              <a:defRPr/>
            </a:pPr>
            <a:endParaRPr lang="zh-CN" altLang="en-US">
              <a:ea typeface="Microsoft YaHei UI"/>
            </a:endParaRPr>
          </a:p>
        </p:txBody>
      </p:sp>
      <p:pic>
        <p:nvPicPr>
          <p:cNvPr id="13" name="图片占位符 5" descr="建筑物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grayscl/>
          </a:blip>
          <a:srcRect t="7810" b="7810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9"/>
          <p:cNvSpPr txBox="1"/>
          <p:nvPr/>
        </p:nvSpPr>
        <p:spPr>
          <a:xfrm>
            <a:off x="1392000" y="2169000"/>
            <a:ext cx="10800000" cy="2520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  <a:defRPr/>
            </a:pPr>
            <a:r>
              <a:rPr lang="ko-KR" altLang="en-US" sz="2800"/>
              <a:t>소음 내성을 가진 학습 모델 제작</a:t>
            </a:r>
            <a:endParaRPr lang="ko-KR" altLang="en-US" sz="2800"/>
          </a:p>
          <a:p>
            <a:pPr marL="914400" lvl="1" indent="-457200">
              <a:buFont typeface="Arial"/>
              <a:buChar char="•"/>
              <a:defRPr/>
            </a:pPr>
            <a:r>
              <a:rPr lang="en-US" altLang="ko-KR" sz="2200"/>
              <a:t>Tensorflow</a:t>
            </a:r>
            <a:r>
              <a:rPr lang="ko-KR" altLang="en-US" sz="2200"/>
              <a:t>를 이용해 만들 예정</a:t>
            </a:r>
            <a:endParaRPr lang="ko-KR" altLang="en-US" sz="2800"/>
          </a:p>
          <a:p>
            <a:pPr marL="457200" indent="-457200">
              <a:buFont typeface="Arial"/>
              <a:buChar char="•"/>
              <a:defRPr/>
            </a:pPr>
            <a:r>
              <a:rPr lang="en-US" altLang="ko-KR" sz="2800"/>
              <a:t>Raspberry Pi </a:t>
            </a:r>
            <a:r>
              <a:rPr lang="ko-KR" altLang="en-US" sz="2800"/>
              <a:t>환경 적응</a:t>
            </a:r>
            <a:endParaRPr lang="ko-KR" altLang="en-US" sz="2800"/>
          </a:p>
          <a:p>
            <a:pPr marL="914400" lvl="1" indent="-457200">
              <a:buFont typeface="Arial"/>
              <a:buChar char="•"/>
              <a:defRPr/>
            </a:pPr>
            <a:r>
              <a:rPr lang="ko-KR" altLang="en-US" sz="2200"/>
              <a:t>임베디드</a:t>
            </a:r>
            <a:r>
              <a:rPr lang="en-US" altLang="ko-KR" sz="2200"/>
              <a:t> HW</a:t>
            </a:r>
            <a:r>
              <a:rPr lang="ko-KR" altLang="en-US" sz="2200"/>
              <a:t> 탑재 예정</a:t>
            </a:r>
            <a:endParaRPr lang="ko-KR" altLang="en-US" sz="2800"/>
          </a:p>
          <a:p>
            <a:pPr marL="457200" indent="-457200">
              <a:buFont typeface="Arial"/>
              <a:buChar char="•"/>
              <a:defRPr/>
            </a:pPr>
            <a:r>
              <a:rPr lang="ko-KR" altLang="en-US" sz="2800"/>
              <a:t>서버 환경 구축</a:t>
            </a:r>
            <a:endParaRPr lang="ko-KR" altLang="en-US" sz="2800"/>
          </a:p>
          <a:p>
            <a:pPr marL="914400" lvl="1" indent="-457200">
              <a:buFont typeface="Arial"/>
              <a:buChar char="•"/>
              <a:defRPr/>
            </a:pPr>
            <a:r>
              <a:rPr lang="en-US" altLang="ko-KR" sz="2200"/>
              <a:t>google colab </a:t>
            </a:r>
            <a:r>
              <a:rPr lang="ko-KR" altLang="en-US" sz="2200"/>
              <a:t>사용 예정</a:t>
            </a:r>
            <a:endParaRPr lang="ko-KR" altLang="en-US" sz="2200"/>
          </a:p>
        </p:txBody>
      </p:sp>
      <p:sp>
        <p:nvSpPr>
          <p:cNvPr id="7" name="标题 8"/>
          <p:cNvSpPr txBox="1"/>
          <p:nvPr/>
        </p:nvSpPr>
        <p:spPr>
          <a:xfrm>
            <a:off x="826624" y="4867539"/>
            <a:ext cx="7050435" cy="1633014"/>
          </a:xfrm>
          <a:prstGeom prst="rect">
            <a:avLst/>
          </a:prstGeom>
          <a:noFill/>
        </p:spPr>
        <p:txBody>
          <a:bodyPr vert="horz" lIns="0" tIns="45720" rIns="91440" bIns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b="1" i="0" kern="1200" spc="-150" baseline="0">
                <a:solidFill>
                  <a:schemeClr val="tx2"/>
                </a:solidFill>
                <a:latin typeface="Microsoft YaHei UI"/>
                <a:ea typeface="Microsoft YaHei UI"/>
                <a:cs typeface="Gill Sans"/>
              </a:defRPr>
            </a:lvl1pPr>
          </a:lstStyle>
          <a:p>
            <a:pPr lvl="0">
              <a:defRPr/>
            </a:pPr>
            <a:r>
              <a:rPr lang="ko-KR" altLang="en-US" sz="6000">
                <a:latin typeface="Microsoft YaHei"/>
                <a:ea typeface="Microsoft YaHei"/>
              </a:rPr>
              <a:t>진행 예정 사항</a:t>
            </a:r>
            <a:endParaRPr lang="zh-CN" altLang="en-US" sz="6000">
              <a:latin typeface="Microsoft YaHei"/>
              <a:ea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진행 일정</a:t>
            </a:r>
            <a:endParaRPr lang="ko-KR" alt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>
              <a:latin typeface="굴림"/>
              <a:ea typeface="굴림"/>
              <a:cs typeface="굴림"/>
            </a:endParaRPr>
          </a:p>
        </p:txBody>
      </p:sp>
      <p:sp>
        <p:nvSpPr>
          <p:cNvPr id="6" name="내용 개체 틀 2"/>
          <p:cNvSpPr txBox="1"/>
          <p:nvPr/>
        </p:nvSpPr>
        <p:spPr>
          <a:xfrm>
            <a:off x="1981200" y="1390328"/>
            <a:ext cx="8229600" cy="94197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/>
              <a:t>진행 계획 일정 표 첨부</a:t>
            </a:r>
            <a:endParaRPr lang="en-US" altLang="ko-KR"/>
          </a:p>
        </p:txBody>
      </p:sp>
      <p:graphicFrame>
        <p:nvGraphicFramePr>
          <p:cNvPr id="2052" name=""/>
          <p:cNvGraphicFramePr>
            <a:graphicFrameLocks noGrp="1"/>
          </p:cNvGraphicFramePr>
          <p:nvPr/>
        </p:nvGraphicFramePr>
        <p:xfrm>
          <a:off x="578220" y="2511408"/>
          <a:ext cx="11035560" cy="3227070"/>
        </p:xfrm>
        <a:graphic>
          <a:graphicData uri="http://schemas.openxmlformats.org/drawingml/2006/table">
            <a:tbl>
              <a:tblPr firstRow="1" bandRow="1"/>
              <a:tblGrid>
                <a:gridCol w="724890"/>
                <a:gridCol w="777922"/>
                <a:gridCol w="724890"/>
                <a:gridCol w="724890"/>
                <a:gridCol w="724890"/>
                <a:gridCol w="724890"/>
                <a:gridCol w="724890"/>
                <a:gridCol w="633450"/>
                <a:gridCol w="116840"/>
                <a:gridCol w="755899"/>
                <a:gridCol w="732792"/>
                <a:gridCol w="116840"/>
                <a:gridCol w="652000"/>
                <a:gridCol w="724890"/>
                <a:gridCol w="725805"/>
                <a:gridCol w="724890"/>
                <a:gridCol w="724890"/>
              </a:tblGrid>
              <a:tr h="37084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bfbfbf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bfbfbf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7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bfbfbf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9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bfbfbf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</a:tr>
              <a:tr h="191830">
                <a:tc gridSpan="10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소음 내성을 가진 학습 모델 제작</a:t>
                      </a: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17900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중간 보고서 준비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rgbClr val="ffff00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 gridSpan="8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서버 환경 구축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solidFill>
                      <a:srgbClr val="ffff00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79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8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정확도 평가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1831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6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테스트 및 디버깅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18447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최종 발표 및 보고서 준비</a:t>
                      </a: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26625" y="4867539"/>
            <a:ext cx="2727803" cy="1025525"/>
          </a:xfrm>
        </p:spPr>
        <p:txBody>
          <a:bodyPr rtlCol="0"/>
          <a:lstStyle/>
          <a:p>
            <a:r>
              <a:rPr lang="ko-KR" altLang="en-US" sz="6000" dirty="0">
                <a:latin typeface="微软雅黑" panose="020B0503020204020204" pitchFamily="34" charset="-122"/>
                <a:ea typeface="인터파크고딕 B" pitchFamily="2" charset="-127"/>
              </a:rPr>
              <a:t>목차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7559432" y="2055335"/>
            <a:ext cx="3805943" cy="3837730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1.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과제 목표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2.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지시 사항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3.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결과 보고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4.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진행 예정 사항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5.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진행 일정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과제 목표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1388673" y="2169000"/>
            <a:ext cx="10800000" cy="2520000"/>
          </a:xfrm>
        </p:spPr>
        <p:txBody>
          <a:bodyPr>
            <a:normAutofit/>
          </a:bodyPr>
          <a:lstStyle/>
          <a:p>
            <a:pPr marL="457200" indent="-457200">
              <a:buFont typeface="Wingdings"/>
              <a:buChar char="u"/>
              <a:defRPr/>
            </a:pPr>
            <a:r>
              <a:rPr lang="ko-KR" altLang="en-US" sz="3200" b="1"/>
              <a:t>소음 환경에 강한 내성을 가진 음성인식 모델 개발</a:t>
            </a:r>
            <a:endParaRPr lang="ko-KR" altLang="en-US" sz="3200" b="1"/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400"/>
              <a:t>어떤 환경에서 음성인식이 어려움을 겪는지 조사</a:t>
            </a:r>
            <a:endParaRPr lang="ko-KR" altLang="en-US" sz="2400"/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400"/>
              <a:t>실시간 음성인식 기술 학습</a:t>
            </a:r>
            <a:endParaRPr lang="ko-KR" altLang="en-US" sz="2400"/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400"/>
              <a:t>음성인식 모델을 임베디드 </a:t>
            </a:r>
            <a:r>
              <a:rPr lang="en-US" altLang="ko-KR" sz="2400"/>
              <a:t>H/W</a:t>
            </a:r>
            <a:r>
              <a:rPr lang="ko-KR" altLang="en-US" sz="2400"/>
              <a:t>에 탑재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>
            <a:spLocks noGrp="1"/>
          </p:cNvSpPr>
          <p:nvPr>
            <p:ph type="title" idx="0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ko-KR" altLang="en-US"/>
              <a:t>과제 목표</a:t>
            </a:r>
            <a:r>
              <a:rPr lang="en-US" altLang="ko-KR"/>
              <a:t>(System Diagram)</a:t>
            </a:r>
            <a:endParaRPr lang="ko-KR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19509" y="-1151862"/>
            <a:ext cx="2811559" cy="6247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61200" y="1126492"/>
            <a:ext cx="3600000" cy="546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2161200" y="827895"/>
            <a:ext cx="1800000" cy="720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1f1f26"/>
                </a:solidFill>
              </a:rPr>
              <a:t>Raspberry Pi</a:t>
            </a:r>
            <a:endParaRPr lang="en-US" altLang="ko-KR" sz="2000" b="1">
              <a:solidFill>
                <a:srgbClr val="1f1f2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21493" y="1126492"/>
            <a:ext cx="3600000" cy="546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사각형: 둥근 모서리 10"/>
          <p:cNvSpPr/>
          <p:nvPr/>
        </p:nvSpPr>
        <p:spPr>
          <a:xfrm>
            <a:off x="6708636" y="827894"/>
            <a:ext cx="1800000" cy="720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1f1f26"/>
                </a:solidFill>
              </a:rPr>
              <a:t>Server</a:t>
            </a:r>
            <a:endParaRPr lang="ko-KR" altLang="en-US" sz="2000" b="1">
              <a:solidFill>
                <a:srgbClr val="1f1f26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68636" y="5395830"/>
            <a:ext cx="2880000" cy="72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데이터 세트 수집</a:t>
            </a: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21200" y="2163614"/>
            <a:ext cx="2880000" cy="72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음성 파일</a:t>
            </a: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21200" y="4176733"/>
            <a:ext cx="2880000" cy="21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81200" y="3650329"/>
            <a:ext cx="2160000" cy="7210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음성 녹음</a:t>
            </a:r>
            <a:endParaRPr lang="en-US" altLang="ko-KR">
              <a:solidFill>
                <a:srgbClr val="1f1f26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37264" y="4636755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python</a:t>
            </a:r>
            <a:endParaRPr lang="en-US" altLang="ko-KR"/>
          </a:p>
        </p:txBody>
      </p:sp>
      <p:sp>
        <p:nvSpPr>
          <p:cNvPr id="36" name="직사각형 35"/>
          <p:cNvSpPr/>
          <p:nvPr/>
        </p:nvSpPr>
        <p:spPr>
          <a:xfrm>
            <a:off x="1837264" y="5551379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mic</a:t>
            </a:r>
            <a:endParaRPr lang="en-US" altLang="ko-KR"/>
          </a:p>
        </p:txBody>
      </p:sp>
      <p:cxnSp>
        <p:nvCxnSpPr>
          <p:cNvPr id="16" name="직선 화살표 연결선 15"/>
          <p:cNvCxnSpPr>
            <a:stCxn id="14" idx="0"/>
            <a:endCxn id="32" idx="2"/>
          </p:cNvCxnSpPr>
          <p:nvPr/>
        </p:nvCxnSpPr>
        <p:spPr>
          <a:xfrm rot="16200000">
            <a:off x="2677842" y="3266971"/>
            <a:ext cx="7667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/>
          <p:cNvCxnSpPr>
            <a:stCxn id="14" idx="3"/>
            <a:endCxn id="29" idx="1"/>
          </p:cNvCxnSpPr>
          <p:nvPr/>
        </p:nvCxnSpPr>
        <p:spPr>
          <a:xfrm>
            <a:off x="4141200" y="4010856"/>
            <a:ext cx="2027436" cy="174497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46"/>
          <p:cNvCxnSpPr>
            <a:stCxn id="32" idx="3"/>
            <a:endCxn id="53" idx="1"/>
          </p:cNvCxnSpPr>
          <p:nvPr/>
        </p:nvCxnSpPr>
        <p:spPr>
          <a:xfrm flipV="1">
            <a:off x="4501200" y="2286103"/>
            <a:ext cx="2027436" cy="23751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33"/>
          <p:cNvSpPr/>
          <p:nvPr/>
        </p:nvSpPr>
        <p:spPr>
          <a:xfrm>
            <a:off x="6168636" y="2372002"/>
            <a:ext cx="2880000" cy="2534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직사각형 13"/>
          <p:cNvSpPr/>
          <p:nvPr/>
        </p:nvSpPr>
        <p:spPr>
          <a:xfrm>
            <a:off x="6528636" y="1925576"/>
            <a:ext cx="2160000" cy="7210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소음에 학습된 모델</a:t>
            </a: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54" name="직사각형 34"/>
          <p:cNvSpPr/>
          <p:nvPr/>
        </p:nvSpPr>
        <p:spPr>
          <a:xfrm>
            <a:off x="6348636" y="2749973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TensorFlow</a:t>
            </a:r>
            <a:endParaRPr lang="en-US" altLang="ko-KR"/>
          </a:p>
        </p:txBody>
      </p:sp>
      <p:sp>
        <p:nvSpPr>
          <p:cNvPr id="55" name="직사각형 35"/>
          <p:cNvSpPr/>
          <p:nvPr/>
        </p:nvSpPr>
        <p:spPr>
          <a:xfrm>
            <a:off x="6348636" y="3461527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MFCC</a:t>
            </a:r>
            <a:endParaRPr lang="en-US" altLang="ko-KR"/>
          </a:p>
        </p:txBody>
      </p:sp>
      <p:sp>
        <p:nvSpPr>
          <p:cNvPr id="56" name="직사각형 35"/>
          <p:cNvSpPr/>
          <p:nvPr/>
        </p:nvSpPr>
        <p:spPr>
          <a:xfrm>
            <a:off x="6348636" y="4176733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DS-CNN</a:t>
            </a:r>
            <a:endParaRPr lang="en-US" altLang="ko-KR"/>
          </a:p>
        </p:txBody>
      </p:sp>
      <p:sp>
        <p:nvSpPr>
          <p:cNvPr id="57" name="직사각형 28"/>
          <p:cNvSpPr/>
          <p:nvPr/>
        </p:nvSpPr>
        <p:spPr>
          <a:xfrm>
            <a:off x="9593315" y="2709000"/>
            <a:ext cx="2373789" cy="719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텍스트 출력</a:t>
            </a:r>
            <a:endParaRPr lang="ko-KR" altLang="en-US">
              <a:solidFill>
                <a:srgbClr val="1f1f26"/>
              </a:solidFill>
            </a:endParaRPr>
          </a:p>
        </p:txBody>
      </p:sp>
      <p:cxnSp>
        <p:nvCxnSpPr>
          <p:cNvPr id="58" name="연결선: 꺾임 46"/>
          <p:cNvCxnSpPr>
            <a:stCxn id="53" idx="3"/>
            <a:endCxn id="57" idx="1"/>
          </p:cNvCxnSpPr>
          <p:nvPr/>
        </p:nvCxnSpPr>
        <p:spPr>
          <a:xfrm>
            <a:off x="8688636" y="2286103"/>
            <a:ext cx="904680" cy="78289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지시 사항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1392000" y="2169000"/>
            <a:ext cx="10800000" cy="25200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ko-KR" altLang="en-US" sz="2400"/>
              <a:t>음성 파일과 소음 파일 합성</a:t>
            </a:r>
            <a:endParaRPr lang="ko-KR" altLang="en-US" sz="2400"/>
          </a:p>
          <a:p>
            <a:pPr marL="457200" indent="-457200">
              <a:buFont typeface="Arial"/>
              <a:buChar char="•"/>
              <a:defRPr/>
            </a:pPr>
            <a:r>
              <a:rPr lang="en-US" altLang="ko-KR" sz="2400"/>
              <a:t>Cloud STT API</a:t>
            </a:r>
            <a:r>
              <a:rPr lang="ko-KR" altLang="en-US" sz="2400"/>
              <a:t>를 통해 음성 인식</a:t>
            </a:r>
            <a:endParaRPr lang="ko-KR" altLang="en-US" sz="2400"/>
          </a:p>
          <a:p>
            <a:pPr marL="457200" indent="-457200">
              <a:buFont typeface="Arial"/>
              <a:buChar char="•"/>
              <a:defRPr/>
            </a:pPr>
            <a:r>
              <a:rPr lang="en-US" altLang="ko-KR" sz="2400"/>
              <a:t>MFCC</a:t>
            </a:r>
            <a:r>
              <a:rPr lang="ko-KR" altLang="en-US" sz="2400"/>
              <a:t> 이해</a:t>
            </a:r>
            <a:endParaRPr lang="ko-KR" altLang="en-US" sz="2400"/>
          </a:p>
          <a:p>
            <a:pPr marL="457200" indent="-457200">
              <a:buFont typeface="Arial"/>
              <a:buChar char="•"/>
              <a:defRPr/>
            </a:pPr>
            <a:r>
              <a:rPr lang="en-US" altLang="ko-KR" sz="2400"/>
              <a:t>DS-CNN </a:t>
            </a:r>
            <a:r>
              <a:rPr lang="ko-KR" altLang="en-US" sz="2400"/>
              <a:t>모델 이해</a:t>
            </a:r>
            <a:endParaRPr lang="ko-KR" altLang="en-US" sz="2400"/>
          </a:p>
          <a:p>
            <a:pPr marL="457200" indent="-457200">
              <a:buFont typeface="Arial"/>
              <a:buChar char="•"/>
              <a:defRPr/>
            </a:pP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결과 보고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10238" y="2169000"/>
            <a:ext cx="10800000" cy="25200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ko-KR" altLang="en-US" sz="2800"/>
              <a:t>음성 파일과 소음 파일 합성</a:t>
            </a:r>
            <a:endParaRPr lang="ko-KR" altLang="en-US" sz="2800"/>
          </a:p>
          <a:p>
            <a:pPr marL="800100" lvl="1" indent="-342900">
              <a:buFont typeface="Arial"/>
              <a:buChar char="•"/>
              <a:defRPr/>
            </a:pPr>
            <a:endParaRPr lang="en-US" altLang="ko-KR" sz="2000"/>
          </a:p>
          <a:p>
            <a:pPr marL="800100" lvl="1" indent="-342900">
              <a:buFont typeface="Arial"/>
              <a:buChar char="•"/>
              <a:defRPr/>
            </a:pPr>
            <a:endParaRPr lang="en-US" altLang="ko-KR" sz="2000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05872" y="1921994"/>
            <a:ext cx="5534025" cy="3971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결과 보고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10238" y="2169000"/>
            <a:ext cx="10800000" cy="25200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 sz="2800"/>
              <a:t>Cloud STT API </a:t>
            </a:r>
            <a:r>
              <a:rPr lang="ko-KR" altLang="en-US" sz="2800"/>
              <a:t>통해 음성인식</a:t>
            </a:r>
            <a:endParaRPr lang="ko-KR" altLang="en-US" sz="2800"/>
          </a:p>
          <a:p>
            <a:pPr marL="800100" lvl="1" indent="-342900">
              <a:buFont typeface="Arial"/>
              <a:buChar char="•"/>
              <a:defRPr/>
            </a:pPr>
            <a:endParaRPr lang="en-US" altLang="ko-KR" sz="2000"/>
          </a:p>
          <a:p>
            <a:pPr marL="800100" lvl="1" indent="-342900">
              <a:buFont typeface="Arial"/>
              <a:buChar char="•"/>
              <a:defRPr/>
            </a:pP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결과 보고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10238" y="2169000"/>
            <a:ext cx="10800000" cy="25200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 sz="2800"/>
              <a:t>MFCC</a:t>
            </a:r>
            <a:r>
              <a:rPr lang="ko-KR" altLang="en-US" sz="2800"/>
              <a:t> 란</a:t>
            </a:r>
            <a:r>
              <a:rPr lang="en-US" altLang="ko-KR" sz="2800"/>
              <a:t>?</a:t>
            </a:r>
            <a:endParaRPr lang="en-US" altLang="ko-KR" sz="2800"/>
          </a:p>
          <a:p>
            <a:pPr marL="800100" lvl="1" indent="-342900">
              <a:buFont typeface="Arial"/>
              <a:buChar char="•"/>
              <a:defRPr/>
            </a:pPr>
            <a:r>
              <a:rPr lang="en-US" altLang="ko-KR" sz="2000"/>
              <a:t>Mel Frequency Cepstral Coefficient</a:t>
            </a:r>
            <a:endParaRPr lang="en-US" altLang="ko-KR" sz="2000"/>
          </a:p>
          <a:p>
            <a:pPr marL="800100" lvl="1" indent="-342900">
              <a:buFont typeface="Arial"/>
              <a:buChar char="•"/>
              <a:defRPr/>
            </a:pPr>
            <a:endParaRPr lang="en-US" altLang="ko-KR" sz="20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34013" y="2168682"/>
            <a:ext cx="6400800" cy="4143375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6963978" y="6312057"/>
            <a:ext cx="3783540" cy="3630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Block Diagram of MFCC</a:t>
            </a:r>
            <a:r>
              <a:rPr lang="ko-KR" altLang="en-US"/>
              <a:t> </a:t>
            </a:r>
            <a:r>
              <a:rPr lang="en-US" altLang="ko-KR"/>
              <a:t>Algorithm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결과 보고</a:t>
            </a:r>
            <a:endParaRPr lang="zh-CN" altLang="en-US" sz="6000">
              <a:latin typeface="굴림"/>
              <a:ea typeface="굴림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09638" y="2169000"/>
            <a:ext cx="10800000" cy="25200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 sz="2800"/>
              <a:t>DS - CNN</a:t>
            </a:r>
            <a:r>
              <a:rPr lang="ko-KR" altLang="en-US" sz="2800"/>
              <a:t> 이란</a:t>
            </a:r>
            <a:r>
              <a:rPr lang="en-US" altLang="ko-KR" sz="2800"/>
              <a:t>?</a:t>
            </a:r>
            <a:endParaRPr lang="en-US" altLang="ko-KR" sz="2800"/>
          </a:p>
          <a:p>
            <a:pPr marL="800100" lvl="1" indent="-342900">
              <a:buFont typeface="Arial"/>
              <a:buChar char="•"/>
              <a:defRPr/>
            </a:pPr>
            <a:r>
              <a:rPr lang="en-US" altLang="ko-KR" sz="2000"/>
              <a:t>Decoder-side Scalable CNN</a:t>
            </a:r>
            <a:endParaRPr lang="en-US" altLang="ko-KR" sz="2000"/>
          </a:p>
          <a:p>
            <a:pPr marL="800100" lvl="1" indent="-342900">
              <a:buFont typeface="Arial"/>
              <a:buChar char="•"/>
              <a:defRPr/>
            </a:pPr>
            <a:endParaRPr lang="en-US" altLang="ko-KR" sz="20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86306" y="2169000"/>
            <a:ext cx="4977694" cy="3924299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6445262" y="6316781"/>
            <a:ext cx="5278882" cy="367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>
                <a:latin typeface="맑은 고딕"/>
                <a:ea typeface="맑은 고딕"/>
              </a:defRPr>
            </a:pPr>
            <a:r>
              <a:rPr lang="en-US" altLang="ko-KR">
                <a:latin typeface="맑은 고딕"/>
                <a:ea typeface="맑은 고딕"/>
              </a:rPr>
              <a:t>An Example of Application Scenario of DS-CNN</a:t>
            </a:r>
            <a:endParaRPr lang="en-US" altLang="ko-KR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主题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254</ep:Words>
  <ep:PresentationFormat>宽屏</ep:PresentationFormat>
  <ep:Paragraphs>93</ep:Paragraphs>
  <ep:Slides>11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主题</vt:lpstr>
      <vt:lpstr>53조 (포네틱 코드)</vt:lpstr>
      <vt:lpstr>과제 목표</vt:lpstr>
      <vt:lpstr>과제 목표</vt:lpstr>
      <vt:lpstr>과제 목표(System Diagram)</vt:lpstr>
      <vt:lpstr>지시 사항</vt:lpstr>
      <vt:lpstr>결과 보고</vt:lpstr>
      <vt:lpstr>결과 보고</vt:lpstr>
      <vt:lpstr>결과 보고</vt:lpstr>
      <vt:lpstr>진행 일정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2020-06-01T08:22:00.000</dcterms:created>
  <cp:lastModifiedBy>AnJunSu</cp:lastModifiedBy>
  <dcterms:modified xsi:type="dcterms:W3CDTF">2021-06-24T10:11:40.048</dcterms:modified>
  <cp:revision>106</cp:revision>
  <cp:version>1000.0000.01</cp:version>
</cp:coreProperties>
</file>