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0" r:id="rId3"/>
    <p:sldId id="302" r:id="rId4"/>
    <p:sldId id="257" r:id="rId5"/>
    <p:sldId id="278" r:id="rId6"/>
    <p:sldId id="292" r:id="rId7"/>
    <p:sldId id="293" r:id="rId8"/>
    <p:sldId id="298" r:id="rId9"/>
    <p:sldId id="299" r:id="rId10"/>
    <p:sldId id="300" r:id="rId11"/>
    <p:sldId id="303" r:id="rId12"/>
    <p:sldId id="285" r:id="rId13"/>
    <p:sldId id="258" r:id="rId14"/>
  </p:sldIdLst>
  <p:sldSz cx="12192000" cy="6858000"/>
  <p:notesSz cx="6858000" cy="9144000"/>
  <p:embeddedFontLst>
    <p:embeddedFont>
      <p:font typeface="나눔바른고딕" panose="020B0600000101010101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pos="2615" userDrawn="1">
          <p15:clr>
            <a:srgbClr val="A4A3A4"/>
          </p15:clr>
        </p15:guide>
        <p15:guide id="5" pos="7219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orient="horz" pos="862" userDrawn="1">
          <p15:clr>
            <a:srgbClr val="A4A3A4"/>
          </p15:clr>
        </p15:guide>
        <p15:guide id="8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00"/>
    <a:srgbClr val="F2F2F2"/>
    <a:srgbClr val="00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0" y="102"/>
      </p:cViewPr>
      <p:guideLst>
        <p:guide orient="horz" pos="300"/>
        <p:guide pos="302"/>
        <p:guide pos="7378"/>
        <p:guide pos="2615"/>
        <p:guide pos="7219"/>
        <p:guide orient="horz" pos="4020"/>
        <p:guide orient="horz" pos="862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2021-08-21(Sat)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2021-08-21(Sat)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2021-08-21(Sat)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2021-08-21(Sat)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26187"/>
            <a:ext cx="3383280" cy="6866019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2021-08-21(Sat)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2021-08-21(Sat)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2021-08-21(Sat)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2021-08-21(Sat)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2021-08-21(Sat)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2021-08-21(Sat)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2021-08-21(Sat)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D12-E947-401E-BAC1-FD5DAC2FFF12}" type="datetimeFigureOut">
              <a:rPr lang="ko-KR" altLang="en-US" smtClean="0"/>
              <a:t>2021-08-21(Sat)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07989" y="2897513"/>
            <a:ext cx="5855109" cy="1155307"/>
            <a:chOff x="4000500" y="1741225"/>
            <a:chExt cx="4191000" cy="1155307"/>
          </a:xfrm>
        </p:grpSpPr>
        <p:sp>
          <p:nvSpPr>
            <p:cNvPr id="2" name="TextBox 1"/>
            <p:cNvSpPr txBox="1"/>
            <p:nvPr/>
          </p:nvSpPr>
          <p:spPr>
            <a:xfrm>
              <a:off x="4000500" y="2619533"/>
              <a:ext cx="419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소음환경에  강한 내성을 가진 음성인식 모델 개발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489" y="1741225"/>
              <a:ext cx="3869022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8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포네틱코드</a:t>
              </a:r>
              <a:endPara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2021 </a:t>
              </a:r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전기 졸업과제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31592" y="5471930"/>
            <a:ext cx="216063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53</a:t>
            </a:r>
            <a:r>
              <a:rPr lang="ko-KR" altLang="en-US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8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201524495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안준수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201661701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강동민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50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 descr="Freestanding Blade Kiosk inc. Personalised Content | O&amp;#39;Connors | Audio &amp;amp;  Visual">
            <a:extLst>
              <a:ext uri="{FF2B5EF4-FFF2-40B4-BE49-F238E27FC236}">
                <a16:creationId xmlns:a16="http://schemas.microsoft.com/office/drawing/2014/main" id="{915AEFC5-3DF0-441F-B984-17A55C79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1" y="3582164"/>
            <a:ext cx="2961096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E67AD9-5B7A-4F5D-A3D7-A8E80B09AB7A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한국어 </a:t>
            </a:r>
            <a:r>
              <a:rPr lang="en-US" altLang="ko-KR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종류</a:t>
            </a:r>
          </a:p>
        </p:txBody>
      </p:sp>
      <p:sp>
        <p:nvSpPr>
          <p:cNvPr id="25" name="Freeform 57">
            <a:extLst>
              <a:ext uri="{FF2B5EF4-FFF2-40B4-BE49-F238E27FC236}">
                <a16:creationId xmlns:a16="http://schemas.microsoft.com/office/drawing/2014/main" id="{6AD960F0-85C0-43D2-83AB-88124BDB14D6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2975561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18F2CE-B6C6-4D0F-BF99-6E6CC94C8F88}"/>
              </a:ext>
            </a:extLst>
          </p:cNvPr>
          <p:cNvSpPr txBox="1"/>
          <p:nvPr/>
        </p:nvSpPr>
        <p:spPr>
          <a:xfrm>
            <a:off x="4352817" y="2933038"/>
            <a:ext cx="72072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첫번째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아홉번째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유사 문구</a:t>
            </a:r>
          </a:p>
        </p:txBody>
      </p:sp>
      <p:sp>
        <p:nvSpPr>
          <p:cNvPr id="30" name="Freeform 57">
            <a:extLst>
              <a:ext uri="{FF2B5EF4-FFF2-40B4-BE49-F238E27FC236}">
                <a16:creationId xmlns:a16="http://schemas.microsoft.com/office/drawing/2014/main" id="{CBAD22B6-955A-4065-960F-D99387599B92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633763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F72280-75E6-4738-8FA3-74E6B141E6B0}"/>
              </a:ext>
            </a:extLst>
          </p:cNvPr>
          <p:cNvSpPr txBox="1"/>
          <p:nvPr/>
        </p:nvSpPr>
        <p:spPr>
          <a:xfrm>
            <a:off x="4352818" y="3591240"/>
            <a:ext cx="70729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아니오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</a:p>
        </p:txBody>
      </p:sp>
      <p:sp>
        <p:nvSpPr>
          <p:cNvPr id="40" name="Freeform 57">
            <a:extLst>
              <a:ext uri="{FF2B5EF4-FFF2-40B4-BE49-F238E27FC236}">
                <a16:creationId xmlns:a16="http://schemas.microsoft.com/office/drawing/2014/main" id="{65D2AE41-21A4-46AB-AF70-FB10F8708B1C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7902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AEB49-6E7A-49BE-BBA5-20ED1C311FE0}"/>
              </a:ext>
            </a:extLst>
          </p:cNvPr>
          <p:cNvSpPr txBox="1"/>
          <p:nvPr/>
        </p:nvSpPr>
        <p:spPr>
          <a:xfrm>
            <a:off x="4352818" y="4236505"/>
            <a:ext cx="55881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명령어 당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여종 목소리 수집</a:t>
            </a:r>
          </a:p>
        </p:txBody>
      </p:sp>
    </p:spTree>
    <p:extLst>
      <p:ext uri="{BB962C8B-B14F-4D97-AF65-F5344CB8AC3E}">
        <p14:creationId xmlns:p14="http://schemas.microsoft.com/office/powerpoint/2010/main" val="241327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 descr="Freestanding Blade Kiosk inc. Personalised Content | O&amp;#39;Connors | Audio &amp;amp;  Visual">
            <a:extLst>
              <a:ext uri="{FF2B5EF4-FFF2-40B4-BE49-F238E27FC236}">
                <a16:creationId xmlns:a16="http://schemas.microsoft.com/office/drawing/2014/main" id="{915AEFC5-3DF0-441F-B984-17A55C79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1" y="3582164"/>
            <a:ext cx="2961096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E67AD9-5B7A-4F5D-A3D7-A8E80B09AB7A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모델 테스트</a:t>
            </a:r>
          </a:p>
        </p:txBody>
      </p:sp>
      <p:sp>
        <p:nvSpPr>
          <p:cNvPr id="25" name="Freeform 57">
            <a:extLst>
              <a:ext uri="{FF2B5EF4-FFF2-40B4-BE49-F238E27FC236}">
                <a16:creationId xmlns:a16="http://schemas.microsoft.com/office/drawing/2014/main" id="{6AD960F0-85C0-43D2-83AB-88124BDB14D6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2975561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18F2CE-B6C6-4D0F-BF99-6E6CC94C8F88}"/>
              </a:ext>
            </a:extLst>
          </p:cNvPr>
          <p:cNvSpPr txBox="1"/>
          <p:nvPr/>
        </p:nvSpPr>
        <p:spPr>
          <a:xfrm>
            <a:off x="4352817" y="2933038"/>
            <a:ext cx="72072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‘yes’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녹음 및 모델 투입 테스트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8E4D60-554D-4DCD-B46A-9CC83D6A7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428" y="3330131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56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Scheduled Table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9425" y="2385035"/>
              <a:ext cx="539023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Scheduled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EDBA322-9570-4850-9C67-58D289AA9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0" y="4591711"/>
            <a:ext cx="2005351" cy="2050005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0D8FA44-C078-4D24-AD93-19F2C375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98" y="2840950"/>
            <a:ext cx="56197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9080" y="2869151"/>
            <a:ext cx="6593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20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0" y="3321278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4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142920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이유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Project Oracle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3" y="3093747"/>
            <a:ext cx="60152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음성인식의 기술 발전 및 수요 증가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54363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 환경 내성 음성인식 기술의 필요성 증가</a:t>
            </a:r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F67A5D25-D6C5-4248-94C9-CE6E02DE06C6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655681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16EC8-C1FB-476C-85FA-18A38974370E}"/>
              </a:ext>
            </a:extLst>
          </p:cNvPr>
          <p:cNvSpPr txBox="1"/>
          <p:nvPr/>
        </p:nvSpPr>
        <p:spPr>
          <a:xfrm>
            <a:off x="4512962" y="4631460"/>
            <a:ext cx="53189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소음 환경에서의 음성인식 활용 수요 존재</a:t>
            </a:r>
          </a:p>
        </p:txBody>
      </p:sp>
    </p:spTree>
    <p:extLst>
      <p:ext uri="{BB962C8B-B14F-4D97-AF65-F5344CB8AC3E}">
        <p14:creationId xmlns:p14="http://schemas.microsoft.com/office/powerpoint/2010/main" val="388753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687391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Project Object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2" y="3093747"/>
            <a:ext cx="69380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키오스크 등에서의 활용 시나리오에 적합하도록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54363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시나리오에 적합하도록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</a:t>
            </a:r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F67A5D25-D6C5-4248-94C9-CE6E02DE06C6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655681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16EC8-C1FB-476C-85FA-18A38974370E}"/>
              </a:ext>
            </a:extLst>
          </p:cNvPr>
          <p:cNvSpPr txBox="1"/>
          <p:nvPr/>
        </p:nvSpPr>
        <p:spPr>
          <a:xfrm>
            <a:off x="4512962" y="4631460"/>
            <a:ext cx="53189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시나리오에 적합하도록 모델을 임베디드에 탑재</a:t>
            </a:r>
          </a:p>
        </p:txBody>
      </p:sp>
    </p:spTree>
    <p:extLst>
      <p:ext uri="{BB962C8B-B14F-4D97-AF65-F5344CB8AC3E}">
        <p14:creationId xmlns:p14="http://schemas.microsoft.com/office/powerpoint/2010/main" val="273793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379187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 dirty="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40287" y="290844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352817" y="2865926"/>
            <a:ext cx="72072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지속적인 모델 구현 및 학습 진행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7">
            <a:extLst>
              <a:ext uri="{FF2B5EF4-FFF2-40B4-BE49-F238E27FC236}">
                <a16:creationId xmlns:a16="http://schemas.microsoft.com/office/drawing/2014/main" id="{1BA273C9-FACE-412F-9F80-8B8AF3FF2686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566651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18EA60-A677-4896-B716-D00828DB28CC}"/>
              </a:ext>
            </a:extLst>
          </p:cNvPr>
          <p:cNvSpPr txBox="1"/>
          <p:nvPr/>
        </p:nvSpPr>
        <p:spPr>
          <a:xfrm>
            <a:off x="4352818" y="3524128"/>
            <a:ext cx="70729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수집 진행</a:t>
            </a:r>
          </a:p>
        </p:txBody>
      </p:sp>
      <p:sp>
        <p:nvSpPr>
          <p:cNvPr id="22" name="Freeform 57">
            <a:extLst>
              <a:ext uri="{FF2B5EF4-FFF2-40B4-BE49-F238E27FC236}">
                <a16:creationId xmlns:a16="http://schemas.microsoft.com/office/drawing/2014/main" id="{C8E8E6DD-854C-42E3-8E53-36BA20CBF9CE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1191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A1624-42DD-4B2B-B58C-B3A4935A5921}"/>
              </a:ext>
            </a:extLst>
          </p:cNvPr>
          <p:cNvSpPr txBox="1"/>
          <p:nvPr/>
        </p:nvSpPr>
        <p:spPr>
          <a:xfrm>
            <a:off x="4352818" y="4169393"/>
            <a:ext cx="55881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모델 테스트</a:t>
            </a:r>
          </a:p>
        </p:txBody>
      </p:sp>
    </p:spTree>
    <p:extLst>
      <p:ext uri="{BB962C8B-B14F-4D97-AF65-F5344CB8AC3E}">
        <p14:creationId xmlns:p14="http://schemas.microsoft.com/office/powerpoint/2010/main" val="247831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34393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297993"/>
            <a:ext cx="73819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32000 Training Set, 4000 Validation Set, 4000 Test Set Size (8:1:1)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795700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3762849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 데이터 무작위 적용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2900496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2854552"/>
            <a:ext cx="6869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이용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Learning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 descr="Freestanding Blade Kiosk inc. Personalised Content | O&amp;#39;Connors | Audio &amp;amp;  Visual">
            <a:extLst>
              <a:ext uri="{FF2B5EF4-FFF2-40B4-BE49-F238E27FC236}">
                <a16:creationId xmlns:a16="http://schemas.microsoft.com/office/drawing/2014/main" id="{915AEFC5-3DF0-441F-B984-17A55C79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61" y="3582164"/>
            <a:ext cx="2961096" cy="29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0E67AD9-5B7A-4F5D-A3D7-A8E80B09AB7A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지속적인 </a:t>
            </a:r>
            <a:r>
              <a:rPr lang="ko-KR" altLang="en-US" sz="18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 및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진행</a:t>
            </a:r>
          </a:p>
        </p:txBody>
      </p:sp>
    </p:spTree>
    <p:extLst>
      <p:ext uri="{BB962C8B-B14F-4D97-AF65-F5344CB8AC3E}">
        <p14:creationId xmlns:p14="http://schemas.microsoft.com/office/powerpoint/2010/main" val="228674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7F1B37-9ECA-4E42-A038-E65F11A81410}"/>
              </a:ext>
            </a:extLst>
          </p:cNvPr>
          <p:cNvSpPr txBox="1"/>
          <p:nvPr/>
        </p:nvSpPr>
        <p:spPr>
          <a:xfrm>
            <a:off x="1061674" y="3076216"/>
            <a:ext cx="222681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Clean Voice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Source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2860F0-C236-40FE-81B4-F96D77AA6EB9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 결과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깨끗한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음성 파일 인식의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A46602-3205-4F18-BC89-D0AA56B0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39" y="2657823"/>
            <a:ext cx="3189169" cy="384822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C0631B8-5302-49E4-921F-021721A6B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5" y="3429000"/>
            <a:ext cx="4819650" cy="15049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CDDDAAB-FBBB-4C78-931C-1804625F4E83}"/>
              </a:ext>
            </a:extLst>
          </p:cNvPr>
          <p:cNvSpPr txBox="1"/>
          <p:nvPr/>
        </p:nvSpPr>
        <p:spPr>
          <a:xfrm>
            <a:off x="8773816" y="5072754"/>
            <a:ext cx="3189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94%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인식 성공률</a:t>
            </a:r>
          </a:p>
        </p:txBody>
      </p:sp>
    </p:spTree>
    <p:extLst>
      <p:ext uri="{BB962C8B-B14F-4D97-AF65-F5344CB8AC3E}">
        <p14:creationId xmlns:p14="http://schemas.microsoft.com/office/powerpoint/2010/main" val="353644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Voice with Noise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Source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A147F9-3DBB-41B9-87CC-F2FD5992E7D4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 결과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 합성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파일 인식의 경우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4669F7B-7D9C-48BF-AAC1-C7F5F8414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25" y="2657823"/>
            <a:ext cx="3189169" cy="3894737"/>
          </a:xfrm>
          <a:prstGeom prst="rect">
            <a:avLst/>
          </a:prstGeom>
        </p:spPr>
      </p:pic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9B1FF8FD-3842-460E-B05D-BD4ABAC06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5" y="3429000"/>
            <a:ext cx="4819650" cy="153492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BE23555-0E35-41E6-BBFD-58E72D6A3159}"/>
              </a:ext>
            </a:extLst>
          </p:cNvPr>
          <p:cNvSpPr txBox="1"/>
          <p:nvPr/>
        </p:nvSpPr>
        <p:spPr>
          <a:xfrm>
            <a:off x="8773816" y="5072754"/>
            <a:ext cx="3189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92%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인식 성공률</a:t>
            </a:r>
          </a:p>
        </p:txBody>
      </p:sp>
    </p:spTree>
    <p:extLst>
      <p:ext uri="{BB962C8B-B14F-4D97-AF65-F5344CB8AC3E}">
        <p14:creationId xmlns:p14="http://schemas.microsoft.com/office/powerpoint/2010/main" val="40847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Constitution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Layers</a:t>
            </a:r>
            <a:endParaRPr lang="ko-KR" altLang="en-US" sz="20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8B248-36A8-450C-8F18-DB6F445F1AF7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구성 </a:t>
            </a:r>
            <a:r>
              <a:rPr lang="ko-KR" altLang="en-US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레이어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C767D7-9A35-4AFD-9D1C-C8D4E04F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959" y="204003"/>
            <a:ext cx="2891564" cy="644999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309F83-A243-44B5-9B59-BEDDA2EF6335}"/>
              </a:ext>
            </a:extLst>
          </p:cNvPr>
          <p:cNvSpPr txBox="1"/>
          <p:nvPr/>
        </p:nvSpPr>
        <p:spPr>
          <a:xfrm>
            <a:off x="6264822" y="4352546"/>
            <a:ext cx="14271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Layer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6BEB967-4CCA-4ED4-91EE-2F6BE3CE726D}"/>
              </a:ext>
            </a:extLst>
          </p:cNvPr>
          <p:cNvCxnSpPr>
            <a:cxnSpLocks/>
          </p:cNvCxnSpPr>
          <p:nvPr/>
        </p:nvCxnSpPr>
        <p:spPr>
          <a:xfrm flipV="1">
            <a:off x="6786694" y="3479701"/>
            <a:ext cx="0" cy="782272"/>
          </a:xfrm>
          <a:prstGeom prst="line">
            <a:avLst/>
          </a:prstGeom>
          <a:ln>
            <a:solidFill>
              <a:srgbClr val="00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74D7FF-BDA1-43B9-907B-33CABCD62ABB}"/>
              </a:ext>
            </a:extLst>
          </p:cNvPr>
          <p:cNvCxnSpPr>
            <a:cxnSpLocks/>
          </p:cNvCxnSpPr>
          <p:nvPr/>
        </p:nvCxnSpPr>
        <p:spPr>
          <a:xfrm>
            <a:off x="6786694" y="3479700"/>
            <a:ext cx="1812022" cy="1"/>
          </a:xfrm>
          <a:prstGeom prst="straightConnector1">
            <a:avLst/>
          </a:prstGeom>
          <a:ln>
            <a:solidFill>
              <a:srgbClr val="00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2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  /  10</a:t>
              </a:r>
              <a:endParaRPr lang="ko-KR" altLang="en-US" sz="13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090760-B1BD-46F3-8096-27D1251ECCD8}"/>
              </a:ext>
            </a:extLst>
          </p:cNvPr>
          <p:cNvSpPr txBox="1"/>
          <p:nvPr/>
        </p:nvSpPr>
        <p:spPr>
          <a:xfrm>
            <a:off x="1061674" y="2657823"/>
            <a:ext cx="2044263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</a:t>
            </a:r>
            <a:endParaRPr lang="ko-KR" altLang="en-US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11181-4CB1-403B-90F4-672186370FC6}"/>
              </a:ext>
            </a:extLst>
          </p:cNvPr>
          <p:cNvSpPr txBox="1"/>
          <p:nvPr/>
        </p:nvSpPr>
        <p:spPr>
          <a:xfrm>
            <a:off x="1061674" y="3076216"/>
            <a:ext cx="2044263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>
              <a:lnSpc>
                <a:spcPct val="80000"/>
              </a:lnSpc>
            </a:pPr>
            <a:r>
              <a:rPr lang="en-US" altLang="ko-KR" sz="20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8B248-36A8-450C-8F18-DB6F445F1AF7}"/>
              </a:ext>
            </a:extLst>
          </p:cNvPr>
          <p:cNvSpPr txBox="1"/>
          <p:nvPr/>
        </p:nvSpPr>
        <p:spPr>
          <a:xfrm>
            <a:off x="4124701" y="2319029"/>
            <a:ext cx="77457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800" dirty="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Data-Set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및 수집 진행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011DFEE-A214-453D-9EBC-B38B5F89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27" y="3191093"/>
            <a:ext cx="2368797" cy="97834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8D1A685-A018-4718-9444-21D0DF978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968" y="3120363"/>
            <a:ext cx="2529581" cy="1166920"/>
          </a:xfrm>
          <a:prstGeom prst="rect">
            <a:avLst/>
          </a:prstGeom>
        </p:spPr>
      </p:pic>
      <p:pic>
        <p:nvPicPr>
          <p:cNvPr id="1026" name="Picture 2" descr="네이버, 플리토와 손잡고 파파고 번역 AI 고도화">
            <a:extLst>
              <a:ext uri="{FF2B5EF4-FFF2-40B4-BE49-F238E27FC236}">
                <a16:creationId xmlns:a16="http://schemas.microsoft.com/office/drawing/2014/main" id="{B52A67CA-AB8D-4B8D-B553-E358644B0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678" y="3076359"/>
            <a:ext cx="1230236" cy="123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479671-D29E-4BB1-B07C-D6E26D989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054" y="4892140"/>
            <a:ext cx="2299343" cy="419824"/>
          </a:xfrm>
          <a:prstGeom prst="rect">
            <a:avLst/>
          </a:prstGeom>
        </p:spPr>
      </p:pic>
      <p:pic>
        <p:nvPicPr>
          <p:cNvPr id="1028" name="Picture 4" descr="타입캐스트 – FASTFIVE">
            <a:extLst>
              <a:ext uri="{FF2B5EF4-FFF2-40B4-BE49-F238E27FC236}">
                <a16:creationId xmlns:a16="http://schemas.microsoft.com/office/drawing/2014/main" id="{95953F45-837D-4F90-84C8-DA5FA9AE5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914" y="4128873"/>
            <a:ext cx="2335630" cy="194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15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5209</TotalTime>
  <Words>318</Words>
  <Application>Microsoft Office PowerPoint</Application>
  <PresentationFormat>와이드스크린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나눔바른고딕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T21595</cp:lastModifiedBy>
  <cp:revision>368</cp:revision>
  <dcterms:created xsi:type="dcterms:W3CDTF">2018-01-30T21:50:11Z</dcterms:created>
  <dcterms:modified xsi:type="dcterms:W3CDTF">2021-08-21T07:38:36Z</dcterms:modified>
</cp:coreProperties>
</file>