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27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00" y="102"/>
      </p:cViewPr>
      <p:guideLst>
        <p:guide orient="horz" pos="298"/>
        <p:guide orient="horz" pos="4018"/>
        <p:guide orient="horz" pos="860"/>
        <p:guide orient="horz" pos="980"/>
        <p:guide pos="300"/>
        <p:guide pos="7378"/>
        <p:guide pos="2614"/>
        <p:guide pos="72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2021-06-25(Fri)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61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2021-06-25(Fri)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69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2021-06-25(Fri)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19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2021-06-25(Fri)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-26187"/>
            <a:ext cx="3383280" cy="6866019"/>
          </a:xfrm>
          <a:prstGeom prst="rect">
            <a:avLst/>
          </a:prstGeom>
          <a:solidFill>
            <a:srgbClr val="00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71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2021-06-25(Fri)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66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2021-06-25(Fri)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8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2021-06-25(Fri)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62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2021-06-25(Fri)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9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2021-06-25(Fri)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58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2021-06-25(Fri)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33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2021-06-25(Fri)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7889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FDD12-E947-401E-BAC1-FD5DAC2FFF12}" type="datetimeFigureOut">
              <a:rPr lang="ko-KR" altLang="en-US" smtClean="0"/>
              <a:t>2021-06-25(Fri)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34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microsoft.com/office/2007/relationships/media" Target="../media/audio1.wav"  /><Relationship Id="rId2" Type="http://schemas.openxmlformats.org/officeDocument/2006/relationships/audio" Target="../media/audio1.wav"  /><Relationship Id="rId3" Type="http://schemas.openxmlformats.org/officeDocument/2006/relationships/slideLayout" Target="../slideLayouts/slideLayout2.xml"  /><Relationship Id="rId4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07989" y="2897513"/>
            <a:ext cx="5855109" cy="1155307"/>
            <a:chOff x="4000500" y="1741225"/>
            <a:chExt cx="4191000" cy="1155307"/>
          </a:xfrm>
        </p:grpSpPr>
        <p:sp>
          <p:nvSpPr>
            <p:cNvPr id="2" name="TextBox 1"/>
            <p:cNvSpPr txBox="1"/>
            <p:nvPr/>
          </p:nvSpPr>
          <p:spPr>
            <a:xfrm>
              <a:off x="4000500" y="2619533"/>
              <a:ext cx="4191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소음환경에  강한 내성을 가진 음성인식 모델 개발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61489" y="1741225"/>
              <a:ext cx="3869022" cy="8002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28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포네틱코드</a:t>
              </a:r>
              <a:endParaRPr lang="en-US" altLang="ko-KR" sz="28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24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2021 </a:t>
              </a:r>
              <a:r>
                <a:rPr lang="ko-KR" altLang="en-US" sz="24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전기 졸업과제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431592" y="5471930"/>
            <a:ext cx="216063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28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53</a:t>
            </a:r>
            <a:r>
              <a:rPr lang="ko-KR" altLang="en-US" sz="28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</a:t>
            </a:r>
            <a:endParaRPr lang="en-US" altLang="ko-KR" sz="28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201524495 </a:t>
            </a:r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안준수</a:t>
            </a:r>
            <a:endParaRPr lang="en-US" altLang="ko-KR" sz="16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201661701 </a:t>
            </a:r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강동민</a:t>
            </a:r>
            <a:endParaRPr lang="en-US" altLang="ko-KR" sz="16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4507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2233189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일정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Scheduled Table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9  /  9</a:t>
              </a:r>
              <a:endParaRPr lang="ko-KR" altLang="en-US" sz="13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Scheduled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Table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241BDD73-7167-4D12-920E-1F587AD52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366909"/>
              </p:ext>
            </p:extLst>
          </p:nvPr>
        </p:nvGraphicFramePr>
        <p:xfrm>
          <a:off x="3607148" y="2751594"/>
          <a:ext cx="8435657" cy="2865120"/>
        </p:xfrm>
        <a:graphic>
          <a:graphicData uri="http://schemas.openxmlformats.org/drawingml/2006/table">
            <a:tbl>
              <a:tblPr firstRow="1" bandRow="1"/>
              <a:tblGrid>
                <a:gridCol w="549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4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13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33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8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13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452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050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69121"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85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858">
                <a:tc gridSpan="10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소음 내성을 가진 학습 모델 제작</a:t>
                      </a: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85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중간 보고서 준비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85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</a:tcPr>
                </a:tc>
                <a:tc gridSpan="8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 환경 구축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85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정확도 평가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85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테스트 및 디버깅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002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 발표 및 </a:t>
                      </a:r>
                      <a:endParaRPr lang="en-US" altLang="ko-KR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보고서 준비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5EDBA322-9570-4850-9C67-58D289AA96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90" y="4591711"/>
            <a:ext cx="2005351" cy="205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32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99080" y="2869151"/>
            <a:ext cx="65938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 &amp; A</a:t>
            </a:r>
            <a:endParaRPr lang="ko-KR" altLang="en-US" sz="20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500" y="3321278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014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1379187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 List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 /  9</a:t>
              </a:r>
              <a:endParaRPr lang="ko-KR" altLang="en-US" sz="13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7" name="Freeform 57"/>
          <p:cNvSpPr>
            <a:spLocks noEditPoints="1"/>
          </p:cNvSpPr>
          <p:nvPr/>
        </p:nvSpPr>
        <p:spPr bwMode="auto">
          <a:xfrm>
            <a:off x="4140287" y="2925227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2D402EE-F0AF-44B1-8B24-135786D93C66}"/>
              </a:ext>
            </a:extLst>
          </p:cNvPr>
          <p:cNvSpPr txBox="1"/>
          <p:nvPr/>
        </p:nvSpPr>
        <p:spPr>
          <a:xfrm>
            <a:off x="4352818" y="2882704"/>
            <a:ext cx="13225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목표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Freeform 57">
            <a:extLst>
              <a:ext uri="{FF2B5EF4-FFF2-40B4-BE49-F238E27FC236}">
                <a16:creationId xmlns:a16="http://schemas.microsoft.com/office/drawing/2014/main" id="{74F3C65B-9FA6-4069-9EE4-F87ADD742C77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329829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186E2E-028A-46AF-8D0A-9A6976F805DE}"/>
              </a:ext>
            </a:extLst>
          </p:cNvPr>
          <p:cNvSpPr txBox="1"/>
          <p:nvPr/>
        </p:nvSpPr>
        <p:spPr>
          <a:xfrm>
            <a:off x="4352819" y="3287306"/>
            <a:ext cx="16873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지시 사항</a:t>
            </a:r>
          </a:p>
        </p:txBody>
      </p:sp>
      <p:sp>
        <p:nvSpPr>
          <p:cNvPr id="48" name="Freeform 57">
            <a:extLst>
              <a:ext uri="{FF2B5EF4-FFF2-40B4-BE49-F238E27FC236}">
                <a16:creationId xmlns:a16="http://schemas.microsoft.com/office/drawing/2014/main" id="{1BA273C9-FACE-412F-9F80-8B8AF3FF2686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734431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218EA60-A677-4896-B716-D00828DB28CC}"/>
              </a:ext>
            </a:extLst>
          </p:cNvPr>
          <p:cNvSpPr txBox="1"/>
          <p:nvPr/>
        </p:nvSpPr>
        <p:spPr>
          <a:xfrm>
            <a:off x="4352818" y="3691908"/>
            <a:ext cx="22369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보고</a:t>
            </a:r>
          </a:p>
        </p:txBody>
      </p:sp>
      <p:sp>
        <p:nvSpPr>
          <p:cNvPr id="54" name="Freeform 57">
            <a:extLst>
              <a:ext uri="{FF2B5EF4-FFF2-40B4-BE49-F238E27FC236}">
                <a16:creationId xmlns:a16="http://schemas.microsoft.com/office/drawing/2014/main" id="{CDC98E98-99F4-4838-BD48-7C501C1E2610}"/>
              </a:ext>
            </a:extLst>
          </p:cNvPr>
          <p:cNvSpPr>
            <a:spLocks noEditPoints="1"/>
          </p:cNvSpPr>
          <p:nvPr/>
        </p:nvSpPr>
        <p:spPr bwMode="auto">
          <a:xfrm>
            <a:off x="4140286" y="4117075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6F6308-ECB6-49DA-9E09-EF15E1EE6A15}"/>
              </a:ext>
            </a:extLst>
          </p:cNvPr>
          <p:cNvSpPr txBox="1"/>
          <p:nvPr/>
        </p:nvSpPr>
        <p:spPr>
          <a:xfrm>
            <a:off x="4352817" y="4074552"/>
            <a:ext cx="21008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예정 사항</a:t>
            </a:r>
          </a:p>
        </p:txBody>
      </p:sp>
      <p:sp>
        <p:nvSpPr>
          <p:cNvPr id="57" name="Freeform 57">
            <a:extLst>
              <a:ext uri="{FF2B5EF4-FFF2-40B4-BE49-F238E27FC236}">
                <a16:creationId xmlns:a16="http://schemas.microsoft.com/office/drawing/2014/main" id="{71847C5C-0148-4390-A300-760F4C048958}"/>
              </a:ext>
            </a:extLst>
          </p:cNvPr>
          <p:cNvSpPr>
            <a:spLocks noEditPoints="1"/>
          </p:cNvSpPr>
          <p:nvPr/>
        </p:nvSpPr>
        <p:spPr bwMode="auto">
          <a:xfrm>
            <a:off x="4140286" y="4521677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06F3A6-59BC-4072-BEE6-C367344AAB16}"/>
              </a:ext>
            </a:extLst>
          </p:cNvPr>
          <p:cNvSpPr txBox="1"/>
          <p:nvPr/>
        </p:nvSpPr>
        <p:spPr>
          <a:xfrm>
            <a:off x="4352817" y="4479154"/>
            <a:ext cx="235026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일정</a:t>
            </a:r>
          </a:p>
        </p:txBody>
      </p:sp>
    </p:spTree>
    <p:extLst>
      <p:ext uri="{BB962C8B-B14F-4D97-AF65-F5344CB8AC3E}">
        <p14:creationId xmlns:p14="http://schemas.microsoft.com/office/powerpoint/2010/main" val="247831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1968245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목표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Object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  /  9</a:t>
              </a:r>
              <a:endParaRPr lang="ko-KR" altLang="en-US" sz="13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2FBF31D-81FB-442F-BA7D-F068CBE94524}"/>
              </a:ext>
            </a:extLst>
          </p:cNvPr>
          <p:cNvSpPr txBox="1"/>
          <p:nvPr/>
        </p:nvSpPr>
        <p:spPr>
          <a:xfrm>
            <a:off x="4124702" y="2797202"/>
            <a:ext cx="486675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소음환경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강한 내성을 가진 </a:t>
            </a:r>
            <a:r>
              <a:rPr lang="ko-KR" altLang="en-US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음성인식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모델 개발</a:t>
            </a:r>
          </a:p>
        </p:txBody>
      </p:sp>
      <p:sp>
        <p:nvSpPr>
          <p:cNvPr id="31" name="Freeform 57">
            <a:extLst>
              <a:ext uri="{FF2B5EF4-FFF2-40B4-BE49-F238E27FC236}">
                <a16:creationId xmlns:a16="http://schemas.microsoft.com/office/drawing/2014/main" id="{466258F2-FD37-469F-938D-472FA746C805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830499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3DF0FC-816F-4AB2-B461-7107D5154A86}"/>
              </a:ext>
            </a:extLst>
          </p:cNvPr>
          <p:cNvSpPr txBox="1"/>
          <p:nvPr/>
        </p:nvSpPr>
        <p:spPr>
          <a:xfrm>
            <a:off x="4352817" y="3784555"/>
            <a:ext cx="40098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음성인식 기술 학습</a:t>
            </a:r>
          </a:p>
        </p:txBody>
      </p:sp>
      <p:sp>
        <p:nvSpPr>
          <p:cNvPr id="33" name="Freeform 57">
            <a:extLst>
              <a:ext uri="{FF2B5EF4-FFF2-40B4-BE49-F238E27FC236}">
                <a16:creationId xmlns:a16="http://schemas.microsoft.com/office/drawing/2014/main" id="{209155CD-BE7F-4947-A2CB-8EE0AEE58371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4282262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8EC170-AD1F-4A6B-BF09-A50D0A593065}"/>
              </a:ext>
            </a:extLst>
          </p:cNvPr>
          <p:cNvSpPr txBox="1"/>
          <p:nvPr/>
        </p:nvSpPr>
        <p:spPr>
          <a:xfrm>
            <a:off x="4352817" y="4249411"/>
            <a:ext cx="44105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음성인식 모델을 </a:t>
            </a:r>
            <a:r>
              <a:rPr lang="ko-KR" altLang="en-US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임베디드 </a:t>
            </a:r>
            <a:r>
              <a:rPr lang="en-US" altLang="ko-KR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H/W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탑재</a:t>
            </a:r>
          </a:p>
        </p:txBody>
      </p:sp>
      <p:sp>
        <p:nvSpPr>
          <p:cNvPr id="35" name="Freeform 57">
            <a:extLst>
              <a:ext uri="{FF2B5EF4-FFF2-40B4-BE49-F238E27FC236}">
                <a16:creationId xmlns:a16="http://schemas.microsoft.com/office/drawing/2014/main" id="{7665FC6F-68B1-4A34-9926-985A61CF004F}"/>
              </a:ext>
            </a:extLst>
          </p:cNvPr>
          <p:cNvSpPr>
            <a:spLocks noEditPoints="1"/>
          </p:cNvSpPr>
          <p:nvPr/>
        </p:nvSpPr>
        <p:spPr bwMode="auto">
          <a:xfrm>
            <a:off x="4134019" y="3387058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9ABADB-20D2-4DF3-AD73-E3A74709EEBD}"/>
              </a:ext>
            </a:extLst>
          </p:cNvPr>
          <p:cNvSpPr txBox="1"/>
          <p:nvPr/>
        </p:nvSpPr>
        <p:spPr>
          <a:xfrm>
            <a:off x="4346549" y="3341114"/>
            <a:ext cx="40098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환경에서 음성인식이 어려움을 겪는지 조사</a:t>
            </a:r>
          </a:p>
        </p:txBody>
      </p:sp>
    </p:spTree>
    <p:extLst>
      <p:ext uri="{BB962C8B-B14F-4D97-AF65-F5344CB8AC3E}">
        <p14:creationId xmlns:p14="http://schemas.microsoft.com/office/powerpoint/2010/main" val="228674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62D3975-068B-428D-B5ED-9ACE27D5263F}"/>
              </a:ext>
            </a:extLst>
          </p:cNvPr>
          <p:cNvSpPr/>
          <p:nvPr/>
        </p:nvSpPr>
        <p:spPr>
          <a:xfrm>
            <a:off x="4408863" y="3076216"/>
            <a:ext cx="1617454" cy="2884988"/>
          </a:xfrm>
          <a:prstGeom prst="roundRect">
            <a:avLst/>
          </a:prstGeom>
          <a:solidFill>
            <a:srgbClr val="00C300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1588536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목표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229074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Object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  /  9</a:t>
              </a:r>
              <a:endParaRPr lang="ko-KR" altLang="en-US" sz="13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5D39A11-5C4A-4A8F-838E-1D534E0074A9}"/>
              </a:ext>
            </a:extLst>
          </p:cNvPr>
          <p:cNvSpPr/>
          <p:nvPr/>
        </p:nvSpPr>
        <p:spPr>
          <a:xfrm>
            <a:off x="4527996" y="3338525"/>
            <a:ext cx="1379188" cy="319919"/>
          </a:xfrm>
          <a:prstGeom prst="rect">
            <a:avLst/>
          </a:prstGeom>
          <a:solidFill>
            <a:schemeClr val="bg1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pc="-1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Rasberry Pi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476474-4307-4B12-B384-33AABC860575}"/>
              </a:ext>
            </a:extLst>
          </p:cNvPr>
          <p:cNvSpPr/>
          <p:nvPr/>
        </p:nvSpPr>
        <p:spPr>
          <a:xfrm>
            <a:off x="4527996" y="3944998"/>
            <a:ext cx="1379188" cy="350961"/>
          </a:xfrm>
          <a:prstGeom prst="rect">
            <a:avLst/>
          </a:prstGeom>
          <a:solidFill>
            <a:schemeClr val="bg1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ko-KR" altLang="en-US" spc="-1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  파일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46A7A06-F23F-42E3-987E-447556233976}"/>
              </a:ext>
            </a:extLst>
          </p:cNvPr>
          <p:cNvCxnSpPr>
            <a:cxnSpLocks/>
          </p:cNvCxnSpPr>
          <p:nvPr/>
        </p:nvCxnSpPr>
        <p:spPr>
          <a:xfrm flipV="1">
            <a:off x="5217590" y="4346131"/>
            <a:ext cx="0" cy="263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291862-4F3F-49CA-B8BD-BB442F31146E}"/>
              </a:ext>
            </a:extLst>
          </p:cNvPr>
          <p:cNvSpPr/>
          <p:nvPr/>
        </p:nvSpPr>
        <p:spPr>
          <a:xfrm>
            <a:off x="4527996" y="4690414"/>
            <a:ext cx="1379188" cy="350961"/>
          </a:xfrm>
          <a:prstGeom prst="rect">
            <a:avLst/>
          </a:prstGeom>
          <a:solidFill>
            <a:schemeClr val="bg1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ko-KR" altLang="en-US" spc="-1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  녹음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B4AAEB5-0846-4AC8-AB61-5AF0D1FC0A60}"/>
              </a:ext>
            </a:extLst>
          </p:cNvPr>
          <p:cNvSpPr/>
          <p:nvPr/>
        </p:nvSpPr>
        <p:spPr>
          <a:xfrm>
            <a:off x="4526658" y="5041375"/>
            <a:ext cx="1380526" cy="762420"/>
          </a:xfrm>
          <a:prstGeom prst="rect">
            <a:avLst/>
          </a:prstGeom>
          <a:solidFill>
            <a:schemeClr val="bg1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555B58-A576-4E29-ACB0-FF9B04346F78}"/>
              </a:ext>
            </a:extLst>
          </p:cNvPr>
          <p:cNvSpPr/>
          <p:nvPr/>
        </p:nvSpPr>
        <p:spPr>
          <a:xfrm>
            <a:off x="4603566" y="5130618"/>
            <a:ext cx="1230457" cy="268379"/>
          </a:xfrm>
          <a:prstGeom prst="rect">
            <a:avLst/>
          </a:prstGeom>
          <a:solidFill>
            <a:srgbClr val="00C300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endParaRPr lang="ko-KR" altLang="en-US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1481D6-56B5-4B71-A944-7EA5576B7439}"/>
              </a:ext>
            </a:extLst>
          </p:cNvPr>
          <p:cNvSpPr/>
          <p:nvPr/>
        </p:nvSpPr>
        <p:spPr>
          <a:xfrm>
            <a:off x="4601692" y="5460397"/>
            <a:ext cx="1230457" cy="268379"/>
          </a:xfrm>
          <a:prstGeom prst="rect">
            <a:avLst/>
          </a:prstGeom>
          <a:solidFill>
            <a:srgbClr val="00C300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mic</a:t>
            </a:r>
            <a:endParaRPr lang="ko-KR" altLang="en-US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1F1BDC0-D348-4D04-B2FD-9A6B99ECB466}"/>
              </a:ext>
            </a:extLst>
          </p:cNvPr>
          <p:cNvSpPr/>
          <p:nvPr/>
        </p:nvSpPr>
        <p:spPr>
          <a:xfrm>
            <a:off x="7765442" y="3076216"/>
            <a:ext cx="1617454" cy="2884988"/>
          </a:xfrm>
          <a:prstGeom prst="roundRect">
            <a:avLst/>
          </a:prstGeom>
          <a:solidFill>
            <a:srgbClr val="00C300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AE00AB7-BCD0-428A-9675-52F7D87C7663}"/>
              </a:ext>
            </a:extLst>
          </p:cNvPr>
          <p:cNvSpPr/>
          <p:nvPr/>
        </p:nvSpPr>
        <p:spPr>
          <a:xfrm>
            <a:off x="7884575" y="3338525"/>
            <a:ext cx="1379188" cy="319919"/>
          </a:xfrm>
          <a:prstGeom prst="rect">
            <a:avLst/>
          </a:prstGeom>
          <a:solidFill>
            <a:schemeClr val="bg1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pc="-1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Server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DF44F35-4BF6-4133-946E-0E336AB4FD77}"/>
              </a:ext>
            </a:extLst>
          </p:cNvPr>
          <p:cNvSpPr/>
          <p:nvPr/>
        </p:nvSpPr>
        <p:spPr>
          <a:xfrm>
            <a:off x="7884575" y="3738844"/>
            <a:ext cx="1379188" cy="449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ko-KR" altLang="en-US" sz="1600" spc="-1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소음에 학습된 모델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5E049B-E837-4FC4-8463-9DFD71836873}"/>
              </a:ext>
            </a:extLst>
          </p:cNvPr>
          <p:cNvSpPr/>
          <p:nvPr/>
        </p:nvSpPr>
        <p:spPr>
          <a:xfrm>
            <a:off x="7884575" y="5244576"/>
            <a:ext cx="1379188" cy="531876"/>
          </a:xfrm>
          <a:prstGeom prst="rect">
            <a:avLst/>
          </a:prstGeom>
          <a:solidFill>
            <a:schemeClr val="bg1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ko-KR" altLang="en-US" sz="1500" spc="-1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세트 수집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1E29B7-F28D-412D-911D-CD0AEF99C1E5}"/>
              </a:ext>
            </a:extLst>
          </p:cNvPr>
          <p:cNvSpPr/>
          <p:nvPr/>
        </p:nvSpPr>
        <p:spPr>
          <a:xfrm>
            <a:off x="7884575" y="4187986"/>
            <a:ext cx="1379188" cy="942631"/>
          </a:xfrm>
          <a:prstGeom prst="rect">
            <a:avLst/>
          </a:prstGeom>
          <a:solidFill>
            <a:schemeClr val="bg1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5A90E5D-6DF8-4266-86CB-6B1A59330EF9}"/>
              </a:ext>
            </a:extLst>
          </p:cNvPr>
          <p:cNvSpPr/>
          <p:nvPr/>
        </p:nvSpPr>
        <p:spPr>
          <a:xfrm>
            <a:off x="7924345" y="4239002"/>
            <a:ext cx="1280111" cy="257428"/>
          </a:xfrm>
          <a:prstGeom prst="rect">
            <a:avLst/>
          </a:prstGeom>
          <a:solidFill>
            <a:srgbClr val="00C300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4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Tensorflow</a:t>
            </a:r>
            <a:endParaRPr lang="ko-KR" altLang="en-US" sz="14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74969FD-613C-4360-82C7-C94E9E8808C7}"/>
              </a:ext>
            </a:extLst>
          </p:cNvPr>
          <p:cNvSpPr/>
          <p:nvPr/>
        </p:nvSpPr>
        <p:spPr>
          <a:xfrm>
            <a:off x="7932355" y="4539888"/>
            <a:ext cx="1280111" cy="257428"/>
          </a:xfrm>
          <a:prstGeom prst="rect">
            <a:avLst/>
          </a:prstGeom>
          <a:solidFill>
            <a:srgbClr val="00C300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4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MFCC</a:t>
            </a:r>
            <a:endParaRPr lang="ko-KR" altLang="en-US" sz="14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5349524-9E39-4217-957F-EC3568D35EAC}"/>
              </a:ext>
            </a:extLst>
          </p:cNvPr>
          <p:cNvSpPr/>
          <p:nvPr/>
        </p:nvSpPr>
        <p:spPr>
          <a:xfrm>
            <a:off x="7932355" y="4844408"/>
            <a:ext cx="1280111" cy="257428"/>
          </a:xfrm>
          <a:prstGeom prst="rect">
            <a:avLst/>
          </a:prstGeom>
          <a:solidFill>
            <a:srgbClr val="00C300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4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DS-CNN</a:t>
            </a:r>
            <a:endParaRPr lang="ko-KR" altLang="en-US" sz="14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97FD7344-453F-4AEF-AF66-A9CAA41237FC}"/>
              </a:ext>
            </a:extLst>
          </p:cNvPr>
          <p:cNvCxnSpPr/>
          <p:nvPr/>
        </p:nvCxnSpPr>
        <p:spPr>
          <a:xfrm flipV="1">
            <a:off x="6096000" y="3944998"/>
            <a:ext cx="1574380" cy="135795"/>
          </a:xfrm>
          <a:prstGeom prst="bentConnector3">
            <a:avLst>
              <a:gd name="adj1" fmla="val 5048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61C0188B-29D7-406F-BC56-2A63ABFB0A44}"/>
              </a:ext>
            </a:extLst>
          </p:cNvPr>
          <p:cNvCxnSpPr>
            <a:cxnSpLocks/>
          </p:cNvCxnSpPr>
          <p:nvPr/>
        </p:nvCxnSpPr>
        <p:spPr>
          <a:xfrm>
            <a:off x="6103225" y="4844408"/>
            <a:ext cx="1567155" cy="67977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8AA4B0D-F846-4A5F-B72E-6AC01285DB4D}"/>
              </a:ext>
            </a:extLst>
          </p:cNvPr>
          <p:cNvSpPr/>
          <p:nvPr/>
        </p:nvSpPr>
        <p:spPr>
          <a:xfrm>
            <a:off x="10070051" y="3233086"/>
            <a:ext cx="1379188" cy="350961"/>
          </a:xfrm>
          <a:prstGeom prst="rect">
            <a:avLst/>
          </a:prstGeom>
          <a:solidFill>
            <a:schemeClr val="bg1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ko-KR" altLang="en-US" spc="-1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 출력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E4730AB-6274-4401-951F-CA2093B3B5E0}"/>
              </a:ext>
            </a:extLst>
          </p:cNvPr>
          <p:cNvCxnSpPr/>
          <p:nvPr/>
        </p:nvCxnSpPr>
        <p:spPr>
          <a:xfrm flipV="1">
            <a:off x="9431222" y="3363607"/>
            <a:ext cx="607491" cy="8991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104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1687391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지시사항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Direction List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  /  9</a:t>
              </a:r>
              <a:endParaRPr lang="ko-KR" altLang="en-US" sz="13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7" name="Freeform 57"/>
          <p:cNvSpPr>
            <a:spLocks noEditPoints="1"/>
          </p:cNvSpPr>
          <p:nvPr/>
        </p:nvSpPr>
        <p:spPr bwMode="auto">
          <a:xfrm>
            <a:off x="4198086" y="3117968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2D402EE-F0AF-44B1-8B24-135786D93C66}"/>
              </a:ext>
            </a:extLst>
          </p:cNvPr>
          <p:cNvSpPr txBox="1"/>
          <p:nvPr/>
        </p:nvSpPr>
        <p:spPr>
          <a:xfrm>
            <a:off x="4512963" y="3093747"/>
            <a:ext cx="13466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MFCC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이해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Direction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reeform 57">
            <a:extLst>
              <a:ext uri="{FF2B5EF4-FFF2-40B4-BE49-F238E27FC236}">
                <a16:creationId xmlns:a16="http://schemas.microsoft.com/office/drawing/2014/main" id="{88CFD796-92CD-4FD6-9986-C43AEEF9A7A8}"/>
              </a:ext>
            </a:extLst>
          </p:cNvPr>
          <p:cNvSpPr>
            <a:spLocks noEditPoints="1"/>
          </p:cNvSpPr>
          <p:nvPr/>
        </p:nvSpPr>
        <p:spPr bwMode="auto">
          <a:xfrm>
            <a:off x="4198086" y="3891492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3A40AC-F092-428C-8CA9-8A76B31D5614}"/>
              </a:ext>
            </a:extLst>
          </p:cNvPr>
          <p:cNvSpPr txBox="1"/>
          <p:nvPr/>
        </p:nvSpPr>
        <p:spPr>
          <a:xfrm>
            <a:off x="4512963" y="3867271"/>
            <a:ext cx="35201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DS-CNN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이해</a:t>
            </a:r>
          </a:p>
        </p:txBody>
      </p:sp>
      <p:sp>
        <p:nvSpPr>
          <p:cNvPr id="32" name="Freeform 57">
            <a:extLst>
              <a:ext uri="{FF2B5EF4-FFF2-40B4-BE49-F238E27FC236}">
                <a16:creationId xmlns:a16="http://schemas.microsoft.com/office/drawing/2014/main" id="{F67A5D25-D6C5-4248-94C9-CE6E02DE06C6}"/>
              </a:ext>
            </a:extLst>
          </p:cNvPr>
          <p:cNvSpPr>
            <a:spLocks noEditPoints="1"/>
          </p:cNvSpPr>
          <p:nvPr/>
        </p:nvSpPr>
        <p:spPr bwMode="auto">
          <a:xfrm>
            <a:off x="4198086" y="4689237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616EC8-C1FB-476C-85FA-18A38974370E}"/>
              </a:ext>
            </a:extLst>
          </p:cNvPr>
          <p:cNvSpPr txBox="1"/>
          <p:nvPr/>
        </p:nvSpPr>
        <p:spPr>
          <a:xfrm>
            <a:off x="4512962" y="4665016"/>
            <a:ext cx="39026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Cloud STT API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이용하여 음성인식</a:t>
            </a:r>
          </a:p>
        </p:txBody>
      </p:sp>
    </p:spTree>
    <p:extLst>
      <p:ext uri="{BB962C8B-B14F-4D97-AF65-F5344CB8AC3E}">
        <p14:creationId xmlns:p14="http://schemas.microsoft.com/office/powerpoint/2010/main" val="3887534695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/>
          <p:cNvGrpSpPr/>
          <p:nvPr/>
        </p:nvGrpSpPr>
        <p:grpSpPr>
          <a:xfrm rot="0"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/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/>
            </a:p>
          </p:txBody>
        </p:sp>
        <p:grpSp>
          <p:nvGrpSpPr>
            <p:cNvPr id="94" name="Group 5"/>
            <p:cNvGrpSpPr>
              <a:grpSpLocks noChangeAspect="1"/>
            </p:cNvGrpSpPr>
            <p:nvPr/>
          </p:nvGrpSpPr>
          <p:grpSpPr>
            <a:xfrm rot="0"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/>
              <p:cNvSpPr/>
              <p:nvPr/>
            </p:nvSpPr>
            <p:spPr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200"/>
              </a:p>
            </p:txBody>
          </p:sp>
          <p:sp>
            <p:nvSpPr>
              <p:cNvPr id="96" name="Freeform 8"/>
              <p:cNvSpPr/>
              <p:nvPr/>
            </p:nvSpPr>
            <p:spPr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200"/>
              </a:p>
            </p:txBody>
          </p:sp>
          <p:sp>
            <p:nvSpPr>
              <p:cNvPr id="98" name="Freeform 9"/>
              <p:cNvSpPr/>
              <p:nvPr/>
            </p:nvSpPr>
            <p:spPr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200"/>
              </a:p>
            </p:txBody>
          </p:sp>
          <p:sp>
            <p:nvSpPr>
              <p:cNvPr id="99" name="Freeform 10"/>
              <p:cNvSpPr/>
              <p:nvPr/>
            </p:nvSpPr>
            <p:spPr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200"/>
              </a:p>
            </p:txBody>
          </p:sp>
          <p:sp>
            <p:nvSpPr>
              <p:cNvPr id="100" name="Freeform 11"/>
              <p:cNvSpPr/>
              <p:nvPr/>
            </p:nvSpPr>
            <p:spPr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2044263" cy="34255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ko-KR" altLang="en-US" sz="2800" b="0" spc="-100">
                <a:solidFill>
                  <a:schemeClr val="bg1"/>
                </a:solidFill>
                <a:latin typeface="나눔바른고딕"/>
                <a:ea typeface="나눔바른고딕"/>
              </a:rPr>
              <a:t>결과 보고</a:t>
            </a:r>
            <a:endParaRPr lang="ko-KR" altLang="en-US" sz="2800" b="0" spc="-10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rgbClr val="009933"/>
                </a:solidFill>
                <a:latin typeface="나눔바른고딕"/>
                <a:ea typeface="나눔바른고딕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/>
                <a:ea typeface="나눔바른고딕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/>
              <a:ea typeface="나눔바른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32729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endParaRPr lang="en-US" altLang="ko-KR" sz="1500">
              <a:solidFill>
                <a:srgbClr val="686868"/>
              </a:solidFill>
              <a:latin typeface="나눔바른고딕"/>
              <a:ea typeface="나눔바른고딕"/>
            </a:endParaRPr>
          </a:p>
          <a:p>
            <a:pPr lvl="0">
              <a:defRPr/>
            </a:pPr>
            <a:r>
              <a:rPr lang="en-US" altLang="ko-KR" sz="1500">
                <a:solidFill>
                  <a:srgbClr val="00d8bf"/>
                </a:solidFill>
                <a:latin typeface="나눔바른고딕"/>
                <a:ea typeface="나눔바른고딕"/>
              </a:rPr>
              <a:t>MFCC</a:t>
            </a:r>
            <a:r>
              <a:rPr lang="ko-KR" altLang="en-US" sz="1500">
                <a:solidFill>
                  <a:srgbClr val="00d8bf"/>
                </a:solidFill>
                <a:latin typeface="나눔바른고딕"/>
                <a:ea typeface="나눔바른고딕"/>
              </a:rPr>
              <a:t>란</a:t>
            </a:r>
            <a:r>
              <a:rPr lang="en-US" altLang="ko-KR" sz="1500">
                <a:solidFill>
                  <a:srgbClr val="00c300"/>
                </a:solidFill>
                <a:latin typeface="나눔바른고딕"/>
                <a:ea typeface="나눔바른고딕"/>
              </a:rPr>
              <a:t>?</a:t>
            </a:r>
            <a:endParaRPr lang="en-US" altLang="ko-KR" sz="1500">
              <a:solidFill>
                <a:srgbClr val="00c300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바른고딕"/>
                <a:ea typeface="나눔바른고딕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ko-KR" sz="1300" b="0" spc="-100">
                  <a:solidFill>
                    <a:schemeClr val="bg1"/>
                  </a:solidFill>
                  <a:latin typeface="나눔바른고딕"/>
                  <a:ea typeface="나눔바른고딕"/>
                </a:rPr>
                <a:t>5  /  9</a:t>
              </a:r>
              <a:endParaRPr lang="ko-KR" altLang="en-US" sz="1300" b="0" spc="-100">
                <a:solidFill>
                  <a:schemeClr val="bg1"/>
                </a:solidFill>
                <a:latin typeface="나눔바른고딕"/>
                <a:ea typeface="나눔바른고딕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1061674" y="3076216"/>
            <a:ext cx="2044263" cy="47660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ko-KR" sz="2000" b="0" spc="-100">
                <a:solidFill>
                  <a:schemeClr val="bg1"/>
                </a:solidFill>
                <a:latin typeface="나눔바른고딕"/>
                <a:ea typeface="나눔바른고딕"/>
              </a:rPr>
              <a:t>Report</a:t>
            </a:r>
            <a:endParaRPr lang="en-US" altLang="ko-KR" sz="2000" b="0" spc="-10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ko-KR" sz="2000" b="0" spc="-100">
                <a:solidFill>
                  <a:schemeClr val="bg1"/>
                </a:solidFill>
                <a:latin typeface="나눔바른고딕"/>
                <a:ea typeface="나눔바른고딕"/>
              </a:rPr>
              <a:t>Results ~ MFCC</a:t>
            </a:r>
            <a:endParaRPr lang="ko-KR" altLang="en-US" sz="2000" b="0" spc="-10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087039" y="4187987"/>
            <a:ext cx="1884218" cy="2355273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4124702" y="2797202"/>
            <a:ext cx="4866752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00d8bf"/>
                </a:solidFill>
                <a:latin typeface="나눔바른고딕"/>
                <a:ea typeface="나눔바른고딕"/>
              </a:rPr>
              <a:t>M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el </a:t>
            </a:r>
            <a:r>
              <a:rPr lang="en-US" altLang="ko-KR">
                <a:solidFill>
                  <a:srgbClr val="00d8bf"/>
                </a:solidFill>
                <a:latin typeface="나눔바른고딕"/>
                <a:ea typeface="나눔바른고딕"/>
              </a:rPr>
              <a:t>F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requency </a:t>
            </a:r>
            <a:r>
              <a:rPr lang="en-US" altLang="ko-KR">
                <a:solidFill>
                  <a:srgbClr val="00d8bf"/>
                </a:solidFill>
                <a:latin typeface="나눔바른고딕"/>
                <a:ea typeface="나눔바른고딕"/>
              </a:rPr>
              <a:t>C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epstral </a:t>
            </a:r>
            <a:r>
              <a:rPr lang="en-US" altLang="ko-KR">
                <a:solidFill>
                  <a:srgbClr val="00d8bf"/>
                </a:solidFill>
                <a:latin typeface="나눔바른고딕"/>
                <a:ea typeface="나눔바른고딕"/>
              </a:rPr>
              <a:t>C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oefficient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16939" y="6068413"/>
            <a:ext cx="2909483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Block Diagram of MFCC Algorithm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49140" y="3212393"/>
            <a:ext cx="4445083" cy="2856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/>
          <p:cNvGrpSpPr/>
          <p:nvPr/>
        </p:nvGrpSpPr>
        <p:grpSpPr>
          <a:xfrm rot="0"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/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/>
            </a:p>
          </p:txBody>
        </p:sp>
        <p:grpSp>
          <p:nvGrpSpPr>
            <p:cNvPr id="94" name="Group 5"/>
            <p:cNvGrpSpPr>
              <a:grpSpLocks noChangeAspect="1"/>
            </p:cNvGrpSpPr>
            <p:nvPr/>
          </p:nvGrpSpPr>
          <p:grpSpPr>
            <a:xfrm rot="0"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/>
              <p:cNvSpPr/>
              <p:nvPr/>
            </p:nvSpPr>
            <p:spPr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200"/>
              </a:p>
            </p:txBody>
          </p:sp>
          <p:sp>
            <p:nvSpPr>
              <p:cNvPr id="96" name="Freeform 8"/>
              <p:cNvSpPr/>
              <p:nvPr/>
            </p:nvSpPr>
            <p:spPr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200"/>
              </a:p>
            </p:txBody>
          </p:sp>
          <p:sp>
            <p:nvSpPr>
              <p:cNvPr id="98" name="Freeform 9"/>
              <p:cNvSpPr/>
              <p:nvPr/>
            </p:nvSpPr>
            <p:spPr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200"/>
              </a:p>
            </p:txBody>
          </p:sp>
          <p:sp>
            <p:nvSpPr>
              <p:cNvPr id="99" name="Freeform 10"/>
              <p:cNvSpPr/>
              <p:nvPr/>
            </p:nvSpPr>
            <p:spPr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200"/>
              </a:p>
            </p:txBody>
          </p:sp>
          <p:sp>
            <p:nvSpPr>
              <p:cNvPr id="100" name="Freeform 11"/>
              <p:cNvSpPr/>
              <p:nvPr/>
            </p:nvSpPr>
            <p:spPr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2044263" cy="34255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ko-KR" altLang="en-US" sz="2800" b="0" spc="-100">
                <a:solidFill>
                  <a:schemeClr val="bg1"/>
                </a:solidFill>
                <a:latin typeface="나눔바른고딕"/>
                <a:ea typeface="나눔바른고딕"/>
              </a:rPr>
              <a:t>결과 보고</a:t>
            </a:r>
            <a:endParaRPr lang="ko-KR" altLang="en-US" sz="2800" b="0" spc="-10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rgbClr val="009933"/>
                </a:solidFill>
                <a:latin typeface="나눔바른고딕"/>
                <a:ea typeface="나눔바른고딕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/>
                <a:ea typeface="나눔바른고딕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/>
              <a:ea typeface="나눔바른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32729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endParaRPr lang="en-US" altLang="ko-KR" sz="1500">
              <a:solidFill>
                <a:srgbClr val="686868"/>
              </a:solidFill>
              <a:latin typeface="나눔바른고딕"/>
              <a:ea typeface="나눔바른고딕"/>
            </a:endParaRPr>
          </a:p>
          <a:p>
            <a:pPr lvl="0">
              <a:defRPr/>
            </a:pPr>
            <a:r>
              <a:rPr lang="en-US" altLang="ko-KR" sz="1500">
                <a:solidFill>
                  <a:srgbClr val="00c300"/>
                </a:solidFill>
                <a:latin typeface="나눔바른고딕"/>
                <a:ea typeface="나눔바른고딕"/>
              </a:rPr>
              <a:t>DS-CNN</a:t>
            </a:r>
            <a:r>
              <a:rPr lang="ko-KR" altLang="en-US" sz="1500">
                <a:solidFill>
                  <a:srgbClr val="00c300"/>
                </a:solidFill>
                <a:latin typeface="나눔바른고딕"/>
                <a:ea typeface="나눔바른고딕"/>
              </a:rPr>
              <a:t>이란</a:t>
            </a:r>
            <a:r>
              <a:rPr lang="en-US" altLang="ko-KR" sz="1500">
                <a:solidFill>
                  <a:srgbClr val="00c300"/>
                </a:solidFill>
                <a:latin typeface="나눔바른고딕"/>
                <a:ea typeface="나눔바른고딕"/>
              </a:rPr>
              <a:t>?</a:t>
            </a:r>
            <a:endParaRPr lang="en-US" altLang="ko-KR" sz="1500">
              <a:solidFill>
                <a:srgbClr val="00c300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바른고딕"/>
                <a:ea typeface="나눔바른고딕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ko-KR" sz="1300" b="0" spc="-100">
                  <a:solidFill>
                    <a:schemeClr val="bg1"/>
                  </a:solidFill>
                  <a:latin typeface="나눔바른고딕"/>
                  <a:ea typeface="나눔바른고딕"/>
                </a:rPr>
                <a:t>6  /  9</a:t>
              </a:r>
              <a:endParaRPr lang="ko-KR" altLang="en-US" sz="1300" b="0" spc="-100">
                <a:solidFill>
                  <a:schemeClr val="bg1"/>
                </a:solidFill>
                <a:latin typeface="나눔바른고딕"/>
                <a:ea typeface="나눔바른고딕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1061674" y="3076216"/>
            <a:ext cx="2044263" cy="47660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ko-KR" sz="2000" b="0" spc="-100">
                <a:solidFill>
                  <a:schemeClr val="bg1"/>
                </a:solidFill>
                <a:latin typeface="나눔바른고딕"/>
                <a:ea typeface="나눔바른고딕"/>
              </a:rPr>
              <a:t>Report</a:t>
            </a:r>
            <a:endParaRPr lang="en-US" altLang="ko-KR" sz="2000" b="0" spc="-10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ko-KR" sz="2000" b="0" spc="-100">
                <a:solidFill>
                  <a:schemeClr val="bg1"/>
                </a:solidFill>
                <a:latin typeface="나눔바른고딕"/>
                <a:ea typeface="나눔바른고딕"/>
              </a:rPr>
              <a:t>Results ~ DS-CNN</a:t>
            </a:r>
            <a:endParaRPr lang="ko-KR" altLang="en-US" sz="2000" b="0" spc="-10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087039" y="4187987"/>
            <a:ext cx="1884218" cy="2355273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4124702" y="2797202"/>
            <a:ext cx="5476948" cy="26984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00c300"/>
                </a:solidFill>
                <a:latin typeface="나눔바른고딕"/>
                <a:ea typeface="나눔바른고딕"/>
              </a:rPr>
              <a:t>D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epthwise </a:t>
            </a:r>
            <a:r>
              <a:rPr lang="en-US" altLang="ko-KR">
                <a:solidFill>
                  <a:srgbClr val="00c300"/>
                </a:solidFill>
                <a:latin typeface="나눔바른고딕"/>
                <a:ea typeface="나눔바른고딕"/>
              </a:rPr>
              <a:t>S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eparable </a:t>
            </a:r>
            <a:r>
              <a:rPr lang="en-US" altLang="ko-KR">
                <a:solidFill>
                  <a:srgbClr val="00c300"/>
                </a:solidFill>
                <a:latin typeface="나눔바른고딕"/>
                <a:ea typeface="나눔바른고딕"/>
              </a:rPr>
              <a:t>C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onvolution</a:t>
            </a:r>
            <a:r>
              <a:rPr lang="ko-KR" altLang="en-US">
                <a:solidFill>
                  <a:srgbClr val="00c300"/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>
                <a:solidFill>
                  <a:srgbClr val="00c300"/>
                </a:solidFill>
                <a:latin typeface="나눔바른고딕"/>
                <a:ea typeface="나눔바른고딕"/>
              </a:rPr>
              <a:t>N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eural</a:t>
            </a:r>
            <a:r>
              <a:rPr lang="en-US" altLang="ko-KR">
                <a:solidFill>
                  <a:srgbClr val="00c300"/>
                </a:solidFill>
                <a:latin typeface="나눔바른고딕"/>
                <a:ea typeface="나눔바른고딕"/>
              </a:rPr>
              <a:t> N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etwork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75905" y="6015403"/>
            <a:ext cx="4110711" cy="20442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An Example of Application Scenario Of DS-CNN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pic>
        <p:nvPicPr>
          <p:cNvPr id="717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07719" y="3754040"/>
            <a:ext cx="5018247" cy="1924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170477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보고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32729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Cloud STT API</a:t>
            </a:r>
            <a:r>
              <a:rPr lang="ko-KR" altLang="en-US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통한 음성인식 결과 보고</a:t>
            </a:r>
            <a:endParaRPr lang="en-US" altLang="ko-KR" sz="15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  /  9</a:t>
              </a:r>
              <a:endParaRPr lang="ko-KR" altLang="en-US" sz="13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2044263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Report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Results ~ STT API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8EC170-AD1F-4A6B-BF09-A50D0A593065}"/>
              </a:ext>
            </a:extLst>
          </p:cNvPr>
          <p:cNvSpPr txBox="1"/>
          <p:nvPr/>
        </p:nvSpPr>
        <p:spPr>
          <a:xfrm>
            <a:off x="5387992" y="5725364"/>
            <a:ext cx="550731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Librosa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등으로 전처리 후의 음성 파일을 입력한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Kakao STT API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예제</a:t>
            </a:r>
          </a:p>
        </p:txBody>
      </p:sp>
      <p:pic>
        <p:nvPicPr>
          <p:cNvPr id="5" name="sound_countryShower">
            <a:hlinkClick r:id="" action="ppaction://media"/>
            <a:extLst>
              <a:ext uri="{FF2B5EF4-FFF2-40B4-BE49-F238E27FC236}">
                <a16:creationId xmlns:a16="http://schemas.microsoft.com/office/drawing/2014/main" id="{66094AF6-E1F7-48B6-B68B-3BE33B7BF70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90670" y="4182070"/>
            <a:ext cx="349212" cy="349212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6C5F9E08-85DD-4F96-8690-A1CFABA19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696075"/>
              </p:ext>
            </p:extLst>
          </p:nvPr>
        </p:nvGraphicFramePr>
        <p:xfrm>
          <a:off x="4554570" y="2840950"/>
          <a:ext cx="6470879" cy="2682240"/>
        </p:xfrm>
        <a:graphic>
          <a:graphicData uri="http://schemas.openxmlformats.org/drawingml/2006/table">
            <a:tbl>
              <a:tblPr firstRow="1" bandRow="1"/>
              <a:tblGrid>
                <a:gridCol w="2506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57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b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비고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b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출력 내용</a:t>
                      </a:r>
                    </a:p>
                  </a:txBody>
                  <a:tcPr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0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원본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국가는 재해를 예방하고 그 위험으로부터 국민을 보호하기 위하여 노력하여야 한다</a:t>
                      </a:r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</a:txBody>
                  <a:tcPr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0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대화 도중 양치질하는 소음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국가는 재해를 예방하고 그 위험으로부터 국민을 보호하기 위하여 노력하여야 한다</a:t>
                      </a:r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</a:txBody>
                  <a:tcPr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0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샤워장의 물이 떨어지는 소음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북한의 대회</a:t>
                      </a:r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 예방하고 그 위험으로부터 국민을 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보험</a:t>
                      </a:r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위하여 노역하여야 한다</a:t>
                      </a:r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</a:txBody>
                  <a:tcPr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06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스포츠 경기장의 환호 소음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 불능</a:t>
                      </a:r>
                    </a:p>
                  </a:txBody>
                  <a:tcPr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0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대중들이 야유하는 소음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국가는 재해를 예방하고 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위험도 있고 민의 고향이에요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거려야 한다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</a:txBody>
                  <a:tcPr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02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2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/>
          <p:cNvGrpSpPr/>
          <p:nvPr/>
        </p:nvGrpSpPr>
        <p:grpSpPr>
          <a:xfrm rot="0"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/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/>
            </a:p>
          </p:txBody>
        </p:sp>
        <p:grpSp>
          <p:nvGrpSpPr>
            <p:cNvPr id="94" name="Group 5"/>
            <p:cNvGrpSpPr>
              <a:grpSpLocks noChangeAspect="1"/>
            </p:cNvGrpSpPr>
            <p:nvPr/>
          </p:nvGrpSpPr>
          <p:grpSpPr>
            <a:xfrm rot="0"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/>
              <p:cNvSpPr/>
              <p:nvPr/>
            </p:nvSpPr>
            <p:spPr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200"/>
              </a:p>
            </p:txBody>
          </p:sp>
          <p:sp>
            <p:nvSpPr>
              <p:cNvPr id="96" name="Freeform 8"/>
              <p:cNvSpPr/>
              <p:nvPr/>
            </p:nvSpPr>
            <p:spPr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200"/>
              </a:p>
            </p:txBody>
          </p:sp>
          <p:sp>
            <p:nvSpPr>
              <p:cNvPr id="98" name="Freeform 9"/>
              <p:cNvSpPr/>
              <p:nvPr/>
            </p:nvSpPr>
            <p:spPr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200"/>
              </a:p>
            </p:txBody>
          </p:sp>
          <p:sp>
            <p:nvSpPr>
              <p:cNvPr id="99" name="Freeform 10"/>
              <p:cNvSpPr/>
              <p:nvPr/>
            </p:nvSpPr>
            <p:spPr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200"/>
              </a:p>
            </p:txBody>
          </p:sp>
          <p:sp>
            <p:nvSpPr>
              <p:cNvPr id="100" name="Freeform 11"/>
              <p:cNvSpPr/>
              <p:nvPr/>
            </p:nvSpPr>
            <p:spPr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2233189" cy="34255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ko-KR" altLang="en-US" sz="2800" b="0" spc="-100">
                <a:solidFill>
                  <a:schemeClr val="bg1"/>
                </a:solidFill>
                <a:latin typeface="나눔바른고딕"/>
                <a:ea typeface="나눔바른고딕"/>
              </a:rPr>
              <a:t>진행 예정 사항</a:t>
            </a:r>
            <a:endParaRPr lang="ko-KR" altLang="en-US" sz="2800" b="0" spc="-10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rgbClr val="009933"/>
                </a:solidFill>
                <a:latin typeface="나눔바른고딕"/>
                <a:ea typeface="나눔바른고딕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/>
                <a:ea typeface="나눔바른고딕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/>
              <a:ea typeface="나눔바른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endParaRPr lang="en-US" altLang="ko-KR" sz="1500">
              <a:solidFill>
                <a:srgbClr val="686868"/>
              </a:solidFill>
              <a:latin typeface="나눔바른고딕"/>
              <a:ea typeface="나눔바른고딕"/>
            </a:endParaRPr>
          </a:p>
          <a:p>
            <a:pPr lvl="0">
              <a:defRPr/>
            </a:pPr>
            <a:r>
              <a:rPr lang="en-US" altLang="ko-KR" sz="1500">
                <a:solidFill>
                  <a:srgbClr val="00c300"/>
                </a:solidFill>
                <a:latin typeface="나눔바른고딕"/>
                <a:ea typeface="나눔바른고딕"/>
              </a:rPr>
              <a:t> Scheduled List</a:t>
            </a:r>
            <a:endParaRPr lang="en-US" altLang="ko-KR" sz="1500">
              <a:solidFill>
                <a:srgbClr val="00c300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바른고딕"/>
                <a:ea typeface="나눔바른고딕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ko-KR" sz="1300" b="0" spc="-100">
                  <a:solidFill>
                    <a:schemeClr val="bg1"/>
                  </a:solidFill>
                  <a:latin typeface="나눔바른고딕"/>
                  <a:ea typeface="나눔바른고딕"/>
                </a:rPr>
                <a:t>8  /  9</a:t>
              </a:r>
              <a:endParaRPr lang="ko-KR" altLang="en-US" sz="1300" b="0" spc="-100">
                <a:solidFill>
                  <a:schemeClr val="bg1"/>
                </a:solidFill>
                <a:latin typeface="나눔바른고딕"/>
                <a:ea typeface="나눔바른고딕"/>
              </a:endParaRPr>
            </a:p>
          </p:txBody>
        </p:sp>
      </p:grpSp>
      <p:sp>
        <p:nvSpPr>
          <p:cNvPr id="97" name="Freeform 57"/>
          <p:cNvSpPr>
            <a:spLocks noEditPoints="1"/>
          </p:cNvSpPr>
          <p:nvPr/>
        </p:nvSpPr>
        <p:spPr>
          <a:xfrm>
            <a:off x="4198086" y="3117968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4512963" y="3093747"/>
            <a:ext cx="5816657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학습을 위한 다양한 소음 및 음성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DATA-SET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 수집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061674" y="3076216"/>
            <a:ext cx="1687391" cy="47660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ko-KR" sz="2000" b="0" spc="-100">
                <a:solidFill>
                  <a:schemeClr val="bg1"/>
                </a:solidFill>
                <a:latin typeface="나눔바른고딕"/>
                <a:ea typeface="나눔바른고딕"/>
              </a:rPr>
              <a:t>Scheduled</a:t>
            </a:r>
            <a:endParaRPr lang="en-US" altLang="ko-KR" sz="2000" b="0" spc="-10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ko-KR" sz="2000" b="0" spc="-100">
                <a:solidFill>
                  <a:schemeClr val="bg1"/>
                </a:solidFill>
                <a:latin typeface="나눔바른고딕"/>
                <a:ea typeface="나눔바른고딕"/>
              </a:rPr>
              <a:t>List</a:t>
            </a:r>
            <a:endParaRPr lang="ko-KR" altLang="en-US" sz="2000" b="0" spc="-10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087039" y="4187987"/>
            <a:ext cx="1884218" cy="2355273"/>
          </a:xfrm>
          <a:prstGeom prst="rect">
            <a:avLst/>
          </a:prstGeom>
          <a:noFill/>
        </p:spPr>
      </p:pic>
      <p:sp>
        <p:nvSpPr>
          <p:cNvPr id="30" name="Freeform 57"/>
          <p:cNvSpPr>
            <a:spLocks noEditPoints="1"/>
          </p:cNvSpPr>
          <p:nvPr/>
        </p:nvSpPr>
        <p:spPr>
          <a:xfrm>
            <a:off x="4198086" y="3891492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512963" y="3867271"/>
            <a:ext cx="566942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Tensorflow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를 이용해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MFCC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 구현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, DS-CNN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모델 적용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22" name="Freeform 57"/>
          <p:cNvSpPr>
            <a:spLocks noEditPoints="1"/>
          </p:cNvSpPr>
          <p:nvPr/>
        </p:nvSpPr>
        <p:spPr>
          <a:xfrm>
            <a:off x="4198086" y="4709517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4" name="Freeform 57"/>
          <p:cNvSpPr>
            <a:spLocks noEditPoints="1"/>
          </p:cNvSpPr>
          <p:nvPr/>
        </p:nvSpPr>
        <p:spPr>
          <a:xfrm>
            <a:off x="4187347" y="5504295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502223" y="5480074"/>
            <a:ext cx="6005627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Raspberry Pi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를 사용해 임베디드 기기에 모델 적용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12962" y="4698265"/>
            <a:ext cx="4902257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최종적으로 소음 내성을 가진 학습 모델 제작 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428</ep:Words>
  <ep:PresentationFormat>와이드스크린</ep:PresentationFormat>
  <ep:Paragraphs>141</ep:Paragraphs>
  <ep:Slides>11</ep:Slides>
  <ep:Notes>0</ep:Notes>
  <ep:TotalTime>0</ep:TotalTime>
  <ep:HiddenSlides>0</ep:HiddenSlides>
  <ep:MMClips>1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2018-01-30T21:50:11.000</dcterms:created>
  <dc:creator>주소현</dc:creator>
  <cp:lastModifiedBy>AnJunSu</cp:lastModifiedBy>
  <dcterms:modified xsi:type="dcterms:W3CDTF">2021-06-27T06:21:24.260</dcterms:modified>
  <cp:revision>253</cp:revision>
  <dc:title>PowerPoint 프레젠테이션</dc:title>
  <cp:version>1000.0000.01</cp:version>
</cp:coreProperties>
</file>