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27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00" y="102"/>
      </p:cViewPr>
      <p:guideLst>
        <p:guide orient="horz" pos="298"/>
        <p:guide orient="horz" pos="4018"/>
        <p:guide orient="horz" pos="860"/>
        <p:guide orient="horz" pos="980"/>
        <p:guide pos="300"/>
        <p:guide pos="7378"/>
        <p:guide pos="2614"/>
        <p:guide pos="72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2021-06-25(Fri)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61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2021-06-25(Fri)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69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2021-06-25(Fri)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19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2021-06-25(Fri)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-26187"/>
            <a:ext cx="3383280" cy="6866019"/>
          </a:xfrm>
          <a:prstGeom prst="rect">
            <a:avLst/>
          </a:prstGeom>
          <a:solidFill>
            <a:srgbClr val="00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71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2021-06-25(Fri)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66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2021-06-25(Fri)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8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2021-06-25(Fri)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62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2021-06-25(Fri)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9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2021-06-25(Fri)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58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2021-06-25(Fri)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33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DD12-E947-401E-BAC1-FD5DAC2FFF12}" type="datetimeFigureOut">
              <a:rPr lang="ko-KR" altLang="en-US" smtClean="0"/>
              <a:t>2021-06-25(Fri)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7889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FDD12-E947-401E-BAC1-FD5DAC2FFF12}" type="datetimeFigureOut">
              <a:rPr lang="ko-KR" altLang="en-US" smtClean="0"/>
              <a:t>2021-06-25(Fri)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180B2-B482-4907-96F2-43D66A61B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34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audio" Target="../media/audio1.wav"  /><Relationship Id="rId3" Type="http://schemas.microsoft.com/office/2007/relationships/media" Target="../media/audio1.wav"  /><Relationship Id="rId4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07989" y="2897513"/>
            <a:ext cx="5855109" cy="1155307"/>
            <a:chOff x="4000500" y="1741225"/>
            <a:chExt cx="4191000" cy="1155307"/>
          </a:xfrm>
        </p:grpSpPr>
        <p:sp>
          <p:nvSpPr>
            <p:cNvPr id="2" name="TextBox 1"/>
            <p:cNvSpPr txBox="1"/>
            <p:nvPr/>
          </p:nvSpPr>
          <p:spPr>
            <a:xfrm>
              <a:off x="4000500" y="2619533"/>
              <a:ext cx="4191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소음환경에  강한 내성을 가진 음성인식 모델 개발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61489" y="1741225"/>
              <a:ext cx="3869022" cy="8002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28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포네틱코드</a:t>
              </a:r>
              <a:endParaRPr lang="en-US" altLang="ko-KR" sz="28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24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2021 </a:t>
              </a:r>
              <a:r>
                <a:rPr lang="ko-KR" altLang="en-US" sz="24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전기 졸업과제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431592" y="5471930"/>
            <a:ext cx="216063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28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53</a:t>
            </a:r>
            <a:r>
              <a:rPr lang="ko-KR" altLang="en-US" sz="28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</a:t>
            </a:r>
            <a:endParaRPr lang="en-US" altLang="ko-KR" sz="28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201524495 </a:t>
            </a:r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안준수</a:t>
            </a:r>
            <a:endParaRPr lang="en-US" altLang="ko-KR" sz="16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201661701 </a:t>
            </a:r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강동민</a:t>
            </a:r>
            <a:endParaRPr lang="en-US" altLang="ko-KR" sz="16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4507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2233189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일정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Scheduled Table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9  /  9</a:t>
              </a:r>
              <a:endParaRPr lang="ko-KR" altLang="en-US" sz="13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Scheduled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Table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241BDD73-7167-4D12-920E-1F587AD52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366909"/>
              </p:ext>
            </p:extLst>
          </p:nvPr>
        </p:nvGraphicFramePr>
        <p:xfrm>
          <a:off x="3607148" y="2751594"/>
          <a:ext cx="8435657" cy="2865120"/>
        </p:xfrm>
        <a:graphic>
          <a:graphicData uri="http://schemas.openxmlformats.org/drawingml/2006/table">
            <a:tbl>
              <a:tblPr firstRow="1" bandRow="1"/>
              <a:tblGrid>
                <a:gridCol w="549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4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13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33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8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13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452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050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4981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69121"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85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858">
                <a:tc gridSpan="10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소음 내성을 가진 학습 모델 제작</a:t>
                      </a: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85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중간 보고서 준비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85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</a:tcPr>
                </a:tc>
                <a:tc gridSpan="8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 환경 구축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85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정확도 평가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85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테스트 및 디버깅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002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 발표 및 </a:t>
                      </a:r>
                      <a:endParaRPr lang="en-US" altLang="ko-KR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보고서 준비</a:t>
                      </a:r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5EDBA322-9570-4850-9C67-58D289AA96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90" y="4591711"/>
            <a:ext cx="2005351" cy="205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32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99080" y="2869151"/>
            <a:ext cx="65938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 &amp; A</a:t>
            </a:r>
            <a:endParaRPr lang="ko-KR" altLang="en-US" sz="2000">
              <a:solidFill>
                <a:srgbClr val="00C3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500" y="3321278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014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1379187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 List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 /  9</a:t>
              </a:r>
              <a:endParaRPr lang="ko-KR" altLang="en-US" sz="13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7" name="Freeform 57"/>
          <p:cNvSpPr>
            <a:spLocks noEditPoints="1"/>
          </p:cNvSpPr>
          <p:nvPr/>
        </p:nvSpPr>
        <p:spPr bwMode="auto">
          <a:xfrm>
            <a:off x="4140287" y="2925227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2D402EE-F0AF-44B1-8B24-135786D93C66}"/>
              </a:ext>
            </a:extLst>
          </p:cNvPr>
          <p:cNvSpPr txBox="1"/>
          <p:nvPr/>
        </p:nvSpPr>
        <p:spPr>
          <a:xfrm>
            <a:off x="4352818" y="2882704"/>
            <a:ext cx="13225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목표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Freeform 57">
            <a:extLst>
              <a:ext uri="{FF2B5EF4-FFF2-40B4-BE49-F238E27FC236}">
                <a16:creationId xmlns:a16="http://schemas.microsoft.com/office/drawing/2014/main" id="{74F3C65B-9FA6-4069-9EE4-F87ADD742C77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329829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186E2E-028A-46AF-8D0A-9A6976F805DE}"/>
              </a:ext>
            </a:extLst>
          </p:cNvPr>
          <p:cNvSpPr txBox="1"/>
          <p:nvPr/>
        </p:nvSpPr>
        <p:spPr>
          <a:xfrm>
            <a:off x="4352819" y="3287306"/>
            <a:ext cx="16873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지시 사항</a:t>
            </a:r>
          </a:p>
        </p:txBody>
      </p:sp>
      <p:sp>
        <p:nvSpPr>
          <p:cNvPr id="48" name="Freeform 57">
            <a:extLst>
              <a:ext uri="{FF2B5EF4-FFF2-40B4-BE49-F238E27FC236}">
                <a16:creationId xmlns:a16="http://schemas.microsoft.com/office/drawing/2014/main" id="{1BA273C9-FACE-412F-9F80-8B8AF3FF2686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734431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218EA60-A677-4896-B716-D00828DB28CC}"/>
              </a:ext>
            </a:extLst>
          </p:cNvPr>
          <p:cNvSpPr txBox="1"/>
          <p:nvPr/>
        </p:nvSpPr>
        <p:spPr>
          <a:xfrm>
            <a:off x="4352818" y="3691908"/>
            <a:ext cx="22369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보고</a:t>
            </a:r>
          </a:p>
        </p:txBody>
      </p:sp>
      <p:sp>
        <p:nvSpPr>
          <p:cNvPr id="54" name="Freeform 57">
            <a:extLst>
              <a:ext uri="{FF2B5EF4-FFF2-40B4-BE49-F238E27FC236}">
                <a16:creationId xmlns:a16="http://schemas.microsoft.com/office/drawing/2014/main" id="{CDC98E98-99F4-4838-BD48-7C501C1E2610}"/>
              </a:ext>
            </a:extLst>
          </p:cNvPr>
          <p:cNvSpPr>
            <a:spLocks noEditPoints="1"/>
          </p:cNvSpPr>
          <p:nvPr/>
        </p:nvSpPr>
        <p:spPr bwMode="auto">
          <a:xfrm>
            <a:off x="4140286" y="4117075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6F6308-ECB6-49DA-9E09-EF15E1EE6A15}"/>
              </a:ext>
            </a:extLst>
          </p:cNvPr>
          <p:cNvSpPr txBox="1"/>
          <p:nvPr/>
        </p:nvSpPr>
        <p:spPr>
          <a:xfrm>
            <a:off x="4352817" y="4074552"/>
            <a:ext cx="21008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예정 사항</a:t>
            </a:r>
          </a:p>
        </p:txBody>
      </p:sp>
      <p:sp>
        <p:nvSpPr>
          <p:cNvPr id="57" name="Freeform 57">
            <a:extLst>
              <a:ext uri="{FF2B5EF4-FFF2-40B4-BE49-F238E27FC236}">
                <a16:creationId xmlns:a16="http://schemas.microsoft.com/office/drawing/2014/main" id="{71847C5C-0148-4390-A300-760F4C048958}"/>
              </a:ext>
            </a:extLst>
          </p:cNvPr>
          <p:cNvSpPr>
            <a:spLocks noEditPoints="1"/>
          </p:cNvSpPr>
          <p:nvPr/>
        </p:nvSpPr>
        <p:spPr bwMode="auto">
          <a:xfrm>
            <a:off x="4140286" y="4521677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06F3A6-59BC-4072-BEE6-C367344AAB16}"/>
              </a:ext>
            </a:extLst>
          </p:cNvPr>
          <p:cNvSpPr txBox="1"/>
          <p:nvPr/>
        </p:nvSpPr>
        <p:spPr>
          <a:xfrm>
            <a:off x="4352817" y="4479154"/>
            <a:ext cx="235026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일정</a:t>
            </a:r>
          </a:p>
        </p:txBody>
      </p:sp>
    </p:spTree>
    <p:extLst>
      <p:ext uri="{BB962C8B-B14F-4D97-AF65-F5344CB8AC3E}">
        <p14:creationId xmlns:p14="http://schemas.microsoft.com/office/powerpoint/2010/main" val="247831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1968245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목표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Object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  /  9</a:t>
              </a:r>
              <a:endParaRPr lang="ko-KR" altLang="en-US" sz="13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2FBF31D-81FB-442F-BA7D-F068CBE94524}"/>
              </a:ext>
            </a:extLst>
          </p:cNvPr>
          <p:cNvSpPr txBox="1"/>
          <p:nvPr/>
        </p:nvSpPr>
        <p:spPr>
          <a:xfrm>
            <a:off x="4124702" y="2797202"/>
            <a:ext cx="486675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소음환경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강한 내성을 가진 </a:t>
            </a:r>
            <a:r>
              <a:rPr lang="ko-KR" altLang="en-US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음성인식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모델 개발</a:t>
            </a:r>
          </a:p>
        </p:txBody>
      </p:sp>
      <p:sp>
        <p:nvSpPr>
          <p:cNvPr id="31" name="Freeform 57">
            <a:extLst>
              <a:ext uri="{FF2B5EF4-FFF2-40B4-BE49-F238E27FC236}">
                <a16:creationId xmlns:a16="http://schemas.microsoft.com/office/drawing/2014/main" id="{466258F2-FD37-469F-938D-472FA746C805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3830499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3DF0FC-816F-4AB2-B461-7107D5154A86}"/>
              </a:ext>
            </a:extLst>
          </p:cNvPr>
          <p:cNvSpPr txBox="1"/>
          <p:nvPr/>
        </p:nvSpPr>
        <p:spPr>
          <a:xfrm>
            <a:off x="4352817" y="3784555"/>
            <a:ext cx="40098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음성인식 기술 학습</a:t>
            </a:r>
          </a:p>
        </p:txBody>
      </p:sp>
      <p:sp>
        <p:nvSpPr>
          <p:cNvPr id="33" name="Freeform 57">
            <a:extLst>
              <a:ext uri="{FF2B5EF4-FFF2-40B4-BE49-F238E27FC236}">
                <a16:creationId xmlns:a16="http://schemas.microsoft.com/office/drawing/2014/main" id="{209155CD-BE7F-4947-A2CB-8EE0AEE58371}"/>
              </a:ext>
            </a:extLst>
          </p:cNvPr>
          <p:cNvSpPr>
            <a:spLocks noEditPoints="1"/>
          </p:cNvSpPr>
          <p:nvPr/>
        </p:nvSpPr>
        <p:spPr bwMode="auto">
          <a:xfrm>
            <a:off x="4140287" y="4282262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8EC170-AD1F-4A6B-BF09-A50D0A593065}"/>
              </a:ext>
            </a:extLst>
          </p:cNvPr>
          <p:cNvSpPr txBox="1"/>
          <p:nvPr/>
        </p:nvSpPr>
        <p:spPr>
          <a:xfrm>
            <a:off x="4352817" y="4249411"/>
            <a:ext cx="44105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음성인식 모델을 </a:t>
            </a:r>
            <a:r>
              <a:rPr lang="ko-KR" altLang="en-US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임베디드 </a:t>
            </a:r>
            <a:r>
              <a:rPr lang="en-US" altLang="ko-KR" sz="14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H/W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탑재</a:t>
            </a:r>
          </a:p>
        </p:txBody>
      </p:sp>
      <p:sp>
        <p:nvSpPr>
          <p:cNvPr id="35" name="Freeform 57">
            <a:extLst>
              <a:ext uri="{FF2B5EF4-FFF2-40B4-BE49-F238E27FC236}">
                <a16:creationId xmlns:a16="http://schemas.microsoft.com/office/drawing/2014/main" id="{7665FC6F-68B1-4A34-9926-985A61CF004F}"/>
              </a:ext>
            </a:extLst>
          </p:cNvPr>
          <p:cNvSpPr>
            <a:spLocks noEditPoints="1"/>
          </p:cNvSpPr>
          <p:nvPr/>
        </p:nvSpPr>
        <p:spPr bwMode="auto">
          <a:xfrm>
            <a:off x="4134019" y="3387058"/>
            <a:ext cx="137529" cy="141996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9ABADB-20D2-4DF3-AD73-E3A74709EEBD}"/>
              </a:ext>
            </a:extLst>
          </p:cNvPr>
          <p:cNvSpPr txBox="1"/>
          <p:nvPr/>
        </p:nvSpPr>
        <p:spPr>
          <a:xfrm>
            <a:off x="4346549" y="3341114"/>
            <a:ext cx="40098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환경에서 음성인식이 어려움을 겪는지 조사</a:t>
            </a:r>
          </a:p>
        </p:txBody>
      </p:sp>
    </p:spTree>
    <p:extLst>
      <p:ext uri="{BB962C8B-B14F-4D97-AF65-F5344CB8AC3E}">
        <p14:creationId xmlns:p14="http://schemas.microsoft.com/office/powerpoint/2010/main" val="228674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62D3975-068B-428D-B5ED-9ACE27D5263F}"/>
              </a:ext>
            </a:extLst>
          </p:cNvPr>
          <p:cNvSpPr/>
          <p:nvPr/>
        </p:nvSpPr>
        <p:spPr>
          <a:xfrm>
            <a:off x="4408863" y="3076216"/>
            <a:ext cx="1617454" cy="2884988"/>
          </a:xfrm>
          <a:prstGeom prst="roundRect">
            <a:avLst/>
          </a:prstGeom>
          <a:solidFill>
            <a:srgbClr val="00C300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1588536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목표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229074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Object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  /  9</a:t>
              </a:r>
              <a:endParaRPr lang="ko-KR" altLang="en-US" sz="13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5D39A11-5C4A-4A8F-838E-1D534E0074A9}"/>
              </a:ext>
            </a:extLst>
          </p:cNvPr>
          <p:cNvSpPr/>
          <p:nvPr/>
        </p:nvSpPr>
        <p:spPr>
          <a:xfrm>
            <a:off x="4527996" y="3338525"/>
            <a:ext cx="1379188" cy="319919"/>
          </a:xfrm>
          <a:prstGeom prst="rect">
            <a:avLst/>
          </a:prstGeom>
          <a:solidFill>
            <a:schemeClr val="bg1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pc="-1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Rasberry Pi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476474-4307-4B12-B384-33AABC860575}"/>
              </a:ext>
            </a:extLst>
          </p:cNvPr>
          <p:cNvSpPr/>
          <p:nvPr/>
        </p:nvSpPr>
        <p:spPr>
          <a:xfrm>
            <a:off x="4527996" y="3944998"/>
            <a:ext cx="1379188" cy="350961"/>
          </a:xfrm>
          <a:prstGeom prst="rect">
            <a:avLst/>
          </a:prstGeom>
          <a:solidFill>
            <a:schemeClr val="bg1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ko-KR" altLang="en-US" spc="-1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  파일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46A7A06-F23F-42E3-987E-447556233976}"/>
              </a:ext>
            </a:extLst>
          </p:cNvPr>
          <p:cNvCxnSpPr>
            <a:cxnSpLocks/>
          </p:cNvCxnSpPr>
          <p:nvPr/>
        </p:nvCxnSpPr>
        <p:spPr>
          <a:xfrm flipV="1">
            <a:off x="5217590" y="4346131"/>
            <a:ext cx="0" cy="263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291862-4F3F-49CA-B8BD-BB442F31146E}"/>
              </a:ext>
            </a:extLst>
          </p:cNvPr>
          <p:cNvSpPr/>
          <p:nvPr/>
        </p:nvSpPr>
        <p:spPr>
          <a:xfrm>
            <a:off x="4527996" y="4690414"/>
            <a:ext cx="1379188" cy="350961"/>
          </a:xfrm>
          <a:prstGeom prst="rect">
            <a:avLst/>
          </a:prstGeom>
          <a:solidFill>
            <a:schemeClr val="bg1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ko-KR" altLang="en-US" spc="-1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  녹음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B4AAEB5-0846-4AC8-AB61-5AF0D1FC0A60}"/>
              </a:ext>
            </a:extLst>
          </p:cNvPr>
          <p:cNvSpPr/>
          <p:nvPr/>
        </p:nvSpPr>
        <p:spPr>
          <a:xfrm>
            <a:off x="4526658" y="5041375"/>
            <a:ext cx="1380526" cy="762420"/>
          </a:xfrm>
          <a:prstGeom prst="rect">
            <a:avLst/>
          </a:prstGeom>
          <a:solidFill>
            <a:schemeClr val="bg1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555B58-A576-4E29-ACB0-FF9B04346F78}"/>
              </a:ext>
            </a:extLst>
          </p:cNvPr>
          <p:cNvSpPr/>
          <p:nvPr/>
        </p:nvSpPr>
        <p:spPr>
          <a:xfrm>
            <a:off x="4603566" y="5130618"/>
            <a:ext cx="1230457" cy="268379"/>
          </a:xfrm>
          <a:prstGeom prst="rect">
            <a:avLst/>
          </a:prstGeom>
          <a:solidFill>
            <a:srgbClr val="00C300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endParaRPr lang="ko-KR" altLang="en-US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1481D6-56B5-4B71-A944-7EA5576B7439}"/>
              </a:ext>
            </a:extLst>
          </p:cNvPr>
          <p:cNvSpPr/>
          <p:nvPr/>
        </p:nvSpPr>
        <p:spPr>
          <a:xfrm>
            <a:off x="4601692" y="5460397"/>
            <a:ext cx="1230457" cy="268379"/>
          </a:xfrm>
          <a:prstGeom prst="rect">
            <a:avLst/>
          </a:prstGeom>
          <a:solidFill>
            <a:srgbClr val="00C300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mic</a:t>
            </a:r>
            <a:endParaRPr lang="ko-KR" altLang="en-US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1F1BDC0-D348-4D04-B2FD-9A6B99ECB466}"/>
              </a:ext>
            </a:extLst>
          </p:cNvPr>
          <p:cNvSpPr/>
          <p:nvPr/>
        </p:nvSpPr>
        <p:spPr>
          <a:xfrm>
            <a:off x="7765442" y="3076216"/>
            <a:ext cx="1617454" cy="2884988"/>
          </a:xfrm>
          <a:prstGeom prst="roundRect">
            <a:avLst/>
          </a:prstGeom>
          <a:solidFill>
            <a:srgbClr val="00C300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AE00AB7-BCD0-428A-9675-52F7D87C7663}"/>
              </a:ext>
            </a:extLst>
          </p:cNvPr>
          <p:cNvSpPr/>
          <p:nvPr/>
        </p:nvSpPr>
        <p:spPr>
          <a:xfrm>
            <a:off x="7884575" y="3338525"/>
            <a:ext cx="1379188" cy="319919"/>
          </a:xfrm>
          <a:prstGeom prst="rect">
            <a:avLst/>
          </a:prstGeom>
          <a:solidFill>
            <a:schemeClr val="bg1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pc="-1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Server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DF44F35-4BF6-4133-946E-0E336AB4FD77}"/>
              </a:ext>
            </a:extLst>
          </p:cNvPr>
          <p:cNvSpPr/>
          <p:nvPr/>
        </p:nvSpPr>
        <p:spPr>
          <a:xfrm>
            <a:off x="7884575" y="3738844"/>
            <a:ext cx="1379188" cy="449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ko-KR" altLang="en-US" sz="1600" spc="-1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소음에 학습된 모델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5E049B-E837-4FC4-8463-9DFD71836873}"/>
              </a:ext>
            </a:extLst>
          </p:cNvPr>
          <p:cNvSpPr/>
          <p:nvPr/>
        </p:nvSpPr>
        <p:spPr>
          <a:xfrm>
            <a:off x="7884575" y="5244576"/>
            <a:ext cx="1379188" cy="531876"/>
          </a:xfrm>
          <a:prstGeom prst="rect">
            <a:avLst/>
          </a:prstGeom>
          <a:solidFill>
            <a:schemeClr val="bg1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ko-KR" altLang="en-US" sz="1500" spc="-1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세트 수집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1E29B7-F28D-412D-911D-CD0AEF99C1E5}"/>
              </a:ext>
            </a:extLst>
          </p:cNvPr>
          <p:cNvSpPr/>
          <p:nvPr/>
        </p:nvSpPr>
        <p:spPr>
          <a:xfrm>
            <a:off x="7884575" y="4187986"/>
            <a:ext cx="1379188" cy="942631"/>
          </a:xfrm>
          <a:prstGeom prst="rect">
            <a:avLst/>
          </a:prstGeom>
          <a:solidFill>
            <a:schemeClr val="bg1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5A90E5D-6DF8-4266-86CB-6B1A59330EF9}"/>
              </a:ext>
            </a:extLst>
          </p:cNvPr>
          <p:cNvSpPr/>
          <p:nvPr/>
        </p:nvSpPr>
        <p:spPr>
          <a:xfrm>
            <a:off x="7924345" y="4239002"/>
            <a:ext cx="1280111" cy="257428"/>
          </a:xfrm>
          <a:prstGeom prst="rect">
            <a:avLst/>
          </a:prstGeom>
          <a:solidFill>
            <a:srgbClr val="00C300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4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Tensorflow</a:t>
            </a:r>
            <a:endParaRPr lang="ko-KR" altLang="en-US" sz="14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74969FD-613C-4360-82C7-C94E9E8808C7}"/>
              </a:ext>
            </a:extLst>
          </p:cNvPr>
          <p:cNvSpPr/>
          <p:nvPr/>
        </p:nvSpPr>
        <p:spPr>
          <a:xfrm>
            <a:off x="7932355" y="4539888"/>
            <a:ext cx="1280111" cy="257428"/>
          </a:xfrm>
          <a:prstGeom prst="rect">
            <a:avLst/>
          </a:prstGeom>
          <a:solidFill>
            <a:srgbClr val="00C300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4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MFCC</a:t>
            </a:r>
            <a:endParaRPr lang="ko-KR" altLang="en-US" sz="14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5349524-9E39-4217-957F-EC3568D35EAC}"/>
              </a:ext>
            </a:extLst>
          </p:cNvPr>
          <p:cNvSpPr/>
          <p:nvPr/>
        </p:nvSpPr>
        <p:spPr>
          <a:xfrm>
            <a:off x="7932355" y="4844408"/>
            <a:ext cx="1280111" cy="257428"/>
          </a:xfrm>
          <a:prstGeom prst="rect">
            <a:avLst/>
          </a:prstGeom>
          <a:solidFill>
            <a:srgbClr val="00C300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4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DS-CNN</a:t>
            </a:r>
            <a:endParaRPr lang="ko-KR" altLang="en-US" sz="14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97FD7344-453F-4AEF-AF66-A9CAA41237FC}"/>
              </a:ext>
            </a:extLst>
          </p:cNvPr>
          <p:cNvCxnSpPr/>
          <p:nvPr/>
        </p:nvCxnSpPr>
        <p:spPr>
          <a:xfrm flipV="1">
            <a:off x="6096000" y="3944998"/>
            <a:ext cx="1574380" cy="135795"/>
          </a:xfrm>
          <a:prstGeom prst="bentConnector3">
            <a:avLst>
              <a:gd name="adj1" fmla="val 5048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61C0188B-29D7-406F-BC56-2A63ABFB0A44}"/>
              </a:ext>
            </a:extLst>
          </p:cNvPr>
          <p:cNvCxnSpPr>
            <a:cxnSpLocks/>
          </p:cNvCxnSpPr>
          <p:nvPr/>
        </p:nvCxnSpPr>
        <p:spPr>
          <a:xfrm>
            <a:off x="6103225" y="4844408"/>
            <a:ext cx="1567155" cy="67977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8AA4B0D-F846-4A5F-B72E-6AC01285DB4D}"/>
              </a:ext>
            </a:extLst>
          </p:cNvPr>
          <p:cNvSpPr/>
          <p:nvPr/>
        </p:nvSpPr>
        <p:spPr>
          <a:xfrm>
            <a:off x="10070051" y="3233086"/>
            <a:ext cx="1379188" cy="350961"/>
          </a:xfrm>
          <a:prstGeom prst="rect">
            <a:avLst/>
          </a:prstGeom>
          <a:solidFill>
            <a:schemeClr val="bg1"/>
          </a:solidFill>
          <a:ln>
            <a:solidFill>
              <a:srgbClr val="00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ko-KR" altLang="en-US" spc="-1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 출력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E4730AB-6274-4401-951F-CA2093B3B5E0}"/>
              </a:ext>
            </a:extLst>
          </p:cNvPr>
          <p:cNvCxnSpPr/>
          <p:nvPr/>
        </p:nvCxnSpPr>
        <p:spPr>
          <a:xfrm flipV="1">
            <a:off x="9431222" y="3363607"/>
            <a:ext cx="607491" cy="8991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104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7ECB2C-18CD-481D-9D4B-8E422723A71A}"/>
              </a:ext>
            </a:extLst>
          </p:cNvPr>
          <p:cNvGrpSpPr/>
          <p:nvPr/>
        </p:nvGrpSpPr>
        <p:grpSpPr>
          <a:xfrm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9A744AC-478A-4360-9860-1D8EAA628E03}"/>
                </a:ext>
              </a:extLst>
            </p:cNvPr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0BFA70A8-129E-461E-8E6E-0CB139372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26E3EC45-1472-450E-AC46-797D440A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6" name="Freeform 8">
                <a:extLst>
                  <a:ext uri="{FF2B5EF4-FFF2-40B4-BE49-F238E27FC236}">
                    <a16:creationId xmlns:a16="http://schemas.microsoft.com/office/drawing/2014/main" id="{89B675D5-E3EC-409F-86AA-6EE16C3BC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C683E59B-CC65-4B4B-B704-6306C4B0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09831800-E439-4CDC-8439-7D7B5877D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398212E6-C94F-4C15-80DD-7E7F4EFDF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1687391" cy="366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8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지시사항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500">
              <a:solidFill>
                <a:srgbClr val="686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500">
                <a:solidFill>
                  <a:srgbClr val="00C3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Direction List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300" spc="-1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  /  9</a:t>
              </a:r>
              <a:endParaRPr lang="ko-KR" altLang="en-US" sz="13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7" name="Freeform 57"/>
          <p:cNvSpPr>
            <a:spLocks noEditPoints="1"/>
          </p:cNvSpPr>
          <p:nvPr/>
        </p:nvSpPr>
        <p:spPr bwMode="auto">
          <a:xfrm>
            <a:off x="4198086" y="3117968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2D402EE-F0AF-44B1-8B24-135786D93C66}"/>
              </a:ext>
            </a:extLst>
          </p:cNvPr>
          <p:cNvSpPr txBox="1"/>
          <p:nvPr/>
        </p:nvSpPr>
        <p:spPr>
          <a:xfrm>
            <a:off x="4512963" y="3093747"/>
            <a:ext cx="13466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MFCC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이해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833281E-CC6A-4646-93BC-9225E7851783}"/>
              </a:ext>
            </a:extLst>
          </p:cNvPr>
          <p:cNvSpPr txBox="1"/>
          <p:nvPr/>
        </p:nvSpPr>
        <p:spPr>
          <a:xfrm>
            <a:off x="1061674" y="3076216"/>
            <a:ext cx="1687391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Direction</a:t>
            </a:r>
          </a:p>
          <a:p>
            <a:pPr>
              <a:lnSpc>
                <a:spcPct val="80000"/>
              </a:lnSpc>
            </a:pPr>
            <a:r>
              <a:rPr lang="en-US" altLang="ko-KR" sz="2000" spc="-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</a:t>
            </a:r>
            <a:endParaRPr lang="ko-KR" altLang="en-US" sz="2000" spc="-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>
            <a:extLst>
              <a:ext uri="{FF2B5EF4-FFF2-40B4-BE49-F238E27FC236}">
                <a16:creationId xmlns:a16="http://schemas.microsoft.com/office/drawing/2014/main" id="{BD47AE51-54F0-4792-9020-E8A05D58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39" y="4187987"/>
            <a:ext cx="1884218" cy="235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reeform 57">
            <a:extLst>
              <a:ext uri="{FF2B5EF4-FFF2-40B4-BE49-F238E27FC236}">
                <a16:creationId xmlns:a16="http://schemas.microsoft.com/office/drawing/2014/main" id="{88CFD796-92CD-4FD6-9986-C43AEEF9A7A8}"/>
              </a:ext>
            </a:extLst>
          </p:cNvPr>
          <p:cNvSpPr>
            <a:spLocks noEditPoints="1"/>
          </p:cNvSpPr>
          <p:nvPr/>
        </p:nvSpPr>
        <p:spPr bwMode="auto">
          <a:xfrm>
            <a:off x="4198086" y="3891492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3A40AC-F092-428C-8CA9-8A76B31D5614}"/>
              </a:ext>
            </a:extLst>
          </p:cNvPr>
          <p:cNvSpPr txBox="1"/>
          <p:nvPr/>
        </p:nvSpPr>
        <p:spPr>
          <a:xfrm>
            <a:off x="4512963" y="3867271"/>
            <a:ext cx="35201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DS-CNN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이해</a:t>
            </a:r>
          </a:p>
        </p:txBody>
      </p:sp>
      <p:sp>
        <p:nvSpPr>
          <p:cNvPr id="32" name="Freeform 57">
            <a:extLst>
              <a:ext uri="{FF2B5EF4-FFF2-40B4-BE49-F238E27FC236}">
                <a16:creationId xmlns:a16="http://schemas.microsoft.com/office/drawing/2014/main" id="{F67A5D25-D6C5-4248-94C9-CE6E02DE06C6}"/>
              </a:ext>
            </a:extLst>
          </p:cNvPr>
          <p:cNvSpPr>
            <a:spLocks noEditPoints="1"/>
          </p:cNvSpPr>
          <p:nvPr/>
        </p:nvSpPr>
        <p:spPr bwMode="auto">
          <a:xfrm>
            <a:off x="4198086" y="4689237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616EC8-C1FB-476C-85FA-18A38974370E}"/>
              </a:ext>
            </a:extLst>
          </p:cNvPr>
          <p:cNvSpPr txBox="1"/>
          <p:nvPr/>
        </p:nvSpPr>
        <p:spPr>
          <a:xfrm>
            <a:off x="4512962" y="4665016"/>
            <a:ext cx="39026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Cloud STT API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이용하여 음성인식</a:t>
            </a:r>
          </a:p>
        </p:txBody>
      </p:sp>
    </p:spTree>
    <p:extLst>
      <p:ext uri="{BB962C8B-B14F-4D97-AF65-F5344CB8AC3E}">
        <p14:creationId xmlns:p14="http://schemas.microsoft.com/office/powerpoint/2010/main" val="3887534695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/>
          <p:cNvGrpSpPr/>
          <p:nvPr/>
        </p:nvGrpSpPr>
        <p:grpSpPr>
          <a:xfrm rot="0"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/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/>
            </a:p>
          </p:txBody>
        </p:sp>
        <p:grpSp>
          <p:nvGrpSpPr>
            <p:cNvPr id="94" name="Group 5"/>
            <p:cNvGrpSpPr>
              <a:grpSpLocks noChangeAspect="1"/>
            </p:cNvGrpSpPr>
            <p:nvPr/>
          </p:nvGrpSpPr>
          <p:grpSpPr>
            <a:xfrm rot="0"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/>
              <p:cNvSpPr/>
              <p:nvPr/>
            </p:nvSpPr>
            <p:spPr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200"/>
              </a:p>
            </p:txBody>
          </p:sp>
          <p:sp>
            <p:nvSpPr>
              <p:cNvPr id="96" name="Freeform 8"/>
              <p:cNvSpPr/>
              <p:nvPr/>
            </p:nvSpPr>
            <p:spPr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200"/>
              </a:p>
            </p:txBody>
          </p:sp>
          <p:sp>
            <p:nvSpPr>
              <p:cNvPr id="98" name="Freeform 9"/>
              <p:cNvSpPr/>
              <p:nvPr/>
            </p:nvSpPr>
            <p:spPr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200"/>
              </a:p>
            </p:txBody>
          </p:sp>
          <p:sp>
            <p:nvSpPr>
              <p:cNvPr id="99" name="Freeform 10"/>
              <p:cNvSpPr/>
              <p:nvPr/>
            </p:nvSpPr>
            <p:spPr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200"/>
              </a:p>
            </p:txBody>
          </p:sp>
          <p:sp>
            <p:nvSpPr>
              <p:cNvPr id="100" name="Freeform 11"/>
              <p:cNvSpPr/>
              <p:nvPr/>
            </p:nvSpPr>
            <p:spPr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2044263" cy="34255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ko-KR" altLang="en-US" sz="2800" b="0" spc="-100">
                <a:solidFill>
                  <a:schemeClr val="bg1"/>
                </a:solidFill>
                <a:latin typeface="나눔바른고딕"/>
                <a:ea typeface="나눔바른고딕"/>
              </a:rPr>
              <a:t>결과 보고</a:t>
            </a:r>
            <a:endParaRPr lang="ko-KR" altLang="en-US" sz="2800" b="0" spc="-10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rgbClr val="009933"/>
                </a:solidFill>
                <a:latin typeface="나눔바른고딕"/>
                <a:ea typeface="나눔바른고딕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/>
                <a:ea typeface="나눔바른고딕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/>
              <a:ea typeface="나눔바른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32729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endParaRPr lang="en-US" altLang="ko-KR" sz="1500">
              <a:solidFill>
                <a:srgbClr val="686868"/>
              </a:solidFill>
              <a:latin typeface="나눔바른고딕"/>
              <a:ea typeface="나눔바른고딕"/>
            </a:endParaRPr>
          </a:p>
          <a:p>
            <a:pPr lvl="0">
              <a:defRPr/>
            </a:pPr>
            <a:r>
              <a:rPr lang="en-US" altLang="ko-KR" sz="1500">
                <a:solidFill>
                  <a:srgbClr val="00d8bf"/>
                </a:solidFill>
                <a:latin typeface="나눔바른고딕"/>
                <a:ea typeface="나눔바른고딕"/>
              </a:rPr>
              <a:t>MFCC</a:t>
            </a:r>
            <a:r>
              <a:rPr lang="ko-KR" altLang="en-US" sz="1500">
                <a:solidFill>
                  <a:srgbClr val="00d8bf"/>
                </a:solidFill>
                <a:latin typeface="나눔바른고딕"/>
                <a:ea typeface="나눔바른고딕"/>
              </a:rPr>
              <a:t>란</a:t>
            </a:r>
            <a:r>
              <a:rPr lang="en-US" altLang="ko-KR" sz="1500">
                <a:solidFill>
                  <a:srgbClr val="00c300"/>
                </a:solidFill>
                <a:latin typeface="나눔바른고딕"/>
                <a:ea typeface="나눔바른고딕"/>
              </a:rPr>
              <a:t>?</a:t>
            </a:r>
            <a:endParaRPr lang="en-US" altLang="ko-KR" sz="1500">
              <a:solidFill>
                <a:srgbClr val="00c300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바른고딕"/>
                <a:ea typeface="나눔바른고딕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ko-KR" sz="1300" b="0" spc="-100">
                  <a:solidFill>
                    <a:schemeClr val="bg1"/>
                  </a:solidFill>
                  <a:latin typeface="나눔바른고딕"/>
                  <a:ea typeface="나눔바른고딕"/>
                </a:rPr>
                <a:t>5  /  9</a:t>
              </a:r>
              <a:endParaRPr lang="ko-KR" altLang="en-US" sz="1300" b="0" spc="-100">
                <a:solidFill>
                  <a:schemeClr val="bg1"/>
                </a:solidFill>
                <a:latin typeface="나눔바른고딕"/>
                <a:ea typeface="나눔바른고딕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1061674" y="3076216"/>
            <a:ext cx="2044263" cy="47660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ko-KR" sz="2000" b="0" spc="-100">
                <a:solidFill>
                  <a:schemeClr val="bg1"/>
                </a:solidFill>
                <a:latin typeface="나눔바른고딕"/>
                <a:ea typeface="나눔바른고딕"/>
              </a:rPr>
              <a:t>Report</a:t>
            </a:r>
            <a:endParaRPr lang="en-US" altLang="ko-KR" sz="2000" b="0" spc="-100">
              <a:solidFill>
                <a:schemeClr val="bg1"/>
              </a:solidFill>
              <a:latin typeface="나눔바른고딕"/>
              <a:ea typeface="나눔바른고딕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ko-KR" sz="2000" b="0" spc="-100">
                <a:solidFill>
                  <a:schemeClr val="bg1"/>
                </a:solidFill>
                <a:latin typeface="나눔바른고딕"/>
                <a:ea typeface="나눔바른고딕"/>
              </a:rPr>
              <a:t>Results ~ MFCC</a:t>
            </a:r>
            <a:endParaRPr lang="ko-KR" altLang="en-US" sz="2000" b="0" spc="-10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087039" y="4187987"/>
            <a:ext cx="1884218" cy="2355273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4124702" y="2797202"/>
            <a:ext cx="4866752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00d8bf"/>
                </a:solidFill>
                <a:latin typeface="나눔바른고딕"/>
                <a:ea typeface="나눔바른고딕"/>
              </a:rPr>
              <a:t>M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el </a:t>
            </a:r>
            <a:r>
              <a:rPr lang="en-US" altLang="ko-KR">
                <a:solidFill>
                  <a:srgbClr val="00d8bf"/>
                </a:solidFill>
                <a:latin typeface="나눔바른고딕"/>
                <a:ea typeface="나눔바른고딕"/>
              </a:rPr>
              <a:t>F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requency </a:t>
            </a:r>
            <a:r>
              <a:rPr lang="en-US" altLang="ko-KR">
                <a:solidFill>
                  <a:srgbClr val="00d8bf"/>
                </a:solidFill>
                <a:latin typeface="나눔바른고딕"/>
                <a:ea typeface="나눔바른고딕"/>
              </a:rPr>
              <a:t>C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epstral </a:t>
            </a:r>
            <a:r>
              <a:rPr lang="en-US" altLang="ko-KR">
                <a:solidFill>
                  <a:srgbClr val="00d8bf"/>
                </a:solidFill>
                <a:latin typeface="나눔바른고딕"/>
                <a:ea typeface="나눔바른고딕"/>
              </a:rPr>
              <a:t>C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oefficient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16939" y="6068413"/>
            <a:ext cx="2909483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Block Diagram of MFCC Algorithm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49140" y="3212393"/>
            <a:ext cx="4445083" cy="2856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/>
          <p:cNvGrpSpPr/>
          <p:nvPr/>
        </p:nvGrpSpPr>
        <p:grpSpPr>
          <a:xfrm rot="0"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/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/>
            </a:p>
          </p:txBody>
        </p:sp>
        <p:grpSp>
          <p:nvGrpSpPr>
            <p:cNvPr id="94" name="Group 5"/>
            <p:cNvGrpSpPr>
              <a:grpSpLocks noChangeAspect="1"/>
            </p:cNvGrpSpPr>
            <p:nvPr/>
          </p:nvGrpSpPr>
          <p:grpSpPr>
            <a:xfrm rot="0"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/>
              <p:cNvSpPr/>
              <p:nvPr/>
            </p:nvSpPr>
            <p:spPr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200"/>
              </a:p>
            </p:txBody>
          </p:sp>
          <p:sp>
            <p:nvSpPr>
              <p:cNvPr id="96" name="Freeform 8"/>
              <p:cNvSpPr/>
              <p:nvPr/>
            </p:nvSpPr>
            <p:spPr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200"/>
              </a:p>
            </p:txBody>
          </p:sp>
          <p:sp>
            <p:nvSpPr>
              <p:cNvPr id="98" name="Freeform 9"/>
              <p:cNvSpPr/>
              <p:nvPr/>
            </p:nvSpPr>
            <p:spPr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200"/>
              </a:p>
            </p:txBody>
          </p:sp>
          <p:sp>
            <p:nvSpPr>
              <p:cNvPr id="99" name="Freeform 10"/>
              <p:cNvSpPr/>
              <p:nvPr/>
            </p:nvSpPr>
            <p:spPr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200"/>
              </a:p>
            </p:txBody>
          </p:sp>
          <p:sp>
            <p:nvSpPr>
              <p:cNvPr id="100" name="Freeform 11"/>
              <p:cNvSpPr/>
              <p:nvPr/>
            </p:nvSpPr>
            <p:spPr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2044263" cy="34255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ko-KR" altLang="en-US" sz="2800" b="0" spc="-100">
                <a:solidFill>
                  <a:schemeClr val="bg1"/>
                </a:solidFill>
                <a:latin typeface="나눔바른고딕"/>
                <a:ea typeface="나눔바른고딕"/>
              </a:rPr>
              <a:t>결과 보고</a:t>
            </a:r>
            <a:endParaRPr lang="ko-KR" altLang="en-US" sz="2800" b="0" spc="-10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rgbClr val="009933"/>
                </a:solidFill>
                <a:latin typeface="나눔바른고딕"/>
                <a:ea typeface="나눔바른고딕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/>
                <a:ea typeface="나눔바른고딕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/>
              <a:ea typeface="나눔바른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32729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endParaRPr lang="en-US" altLang="ko-KR" sz="1500">
              <a:solidFill>
                <a:srgbClr val="686868"/>
              </a:solidFill>
              <a:latin typeface="나눔바른고딕"/>
              <a:ea typeface="나눔바른고딕"/>
            </a:endParaRPr>
          </a:p>
          <a:p>
            <a:pPr lvl="0">
              <a:defRPr/>
            </a:pPr>
            <a:r>
              <a:rPr lang="en-US" altLang="ko-KR" sz="1500">
                <a:solidFill>
                  <a:srgbClr val="00c300"/>
                </a:solidFill>
                <a:latin typeface="나눔바른고딕"/>
                <a:ea typeface="나눔바른고딕"/>
              </a:rPr>
              <a:t>DS-CNN</a:t>
            </a:r>
            <a:r>
              <a:rPr lang="ko-KR" altLang="en-US" sz="1500">
                <a:solidFill>
                  <a:srgbClr val="00c300"/>
                </a:solidFill>
                <a:latin typeface="나눔바른고딕"/>
                <a:ea typeface="나눔바른고딕"/>
              </a:rPr>
              <a:t>이란</a:t>
            </a:r>
            <a:r>
              <a:rPr lang="en-US" altLang="ko-KR" sz="1500">
                <a:solidFill>
                  <a:srgbClr val="00c300"/>
                </a:solidFill>
                <a:latin typeface="나눔바른고딕"/>
                <a:ea typeface="나눔바른고딕"/>
              </a:rPr>
              <a:t>?</a:t>
            </a:r>
            <a:endParaRPr lang="en-US" altLang="ko-KR" sz="1500">
              <a:solidFill>
                <a:srgbClr val="00c300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바른고딕"/>
                <a:ea typeface="나눔바른고딕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ko-KR" sz="1300" b="0" spc="-100">
                  <a:solidFill>
                    <a:schemeClr val="bg1"/>
                  </a:solidFill>
                  <a:latin typeface="나눔바른고딕"/>
                  <a:ea typeface="나눔바른고딕"/>
                </a:rPr>
                <a:t>6  /  9</a:t>
              </a:r>
              <a:endParaRPr lang="ko-KR" altLang="en-US" sz="1300" b="0" spc="-100">
                <a:solidFill>
                  <a:schemeClr val="bg1"/>
                </a:solidFill>
                <a:latin typeface="나눔바른고딕"/>
                <a:ea typeface="나눔바른고딕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1061674" y="3076216"/>
            <a:ext cx="2044263" cy="47660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ko-KR" sz="2000" b="0" spc="-100">
                <a:solidFill>
                  <a:schemeClr val="bg1"/>
                </a:solidFill>
                <a:latin typeface="나눔바른고딕"/>
                <a:ea typeface="나눔바른고딕"/>
              </a:rPr>
              <a:t>Report</a:t>
            </a:r>
            <a:endParaRPr lang="en-US" altLang="ko-KR" sz="2000" b="0" spc="-100">
              <a:solidFill>
                <a:schemeClr val="bg1"/>
              </a:solidFill>
              <a:latin typeface="나눔바른고딕"/>
              <a:ea typeface="나눔바른고딕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ko-KR" sz="2000" b="0" spc="-100">
                <a:solidFill>
                  <a:schemeClr val="bg1"/>
                </a:solidFill>
                <a:latin typeface="나눔바른고딕"/>
                <a:ea typeface="나눔바른고딕"/>
              </a:rPr>
              <a:t>Results ~ DS-CNN</a:t>
            </a:r>
            <a:endParaRPr lang="ko-KR" altLang="en-US" sz="2000" b="0" spc="-10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087039" y="4187987"/>
            <a:ext cx="1884218" cy="2355273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4124702" y="2797202"/>
            <a:ext cx="5476948" cy="26984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00c300"/>
                </a:solidFill>
                <a:latin typeface="나눔바른고딕"/>
                <a:ea typeface="나눔바른고딕"/>
              </a:rPr>
              <a:t>D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epthwise </a:t>
            </a:r>
            <a:r>
              <a:rPr lang="en-US" altLang="ko-KR">
                <a:solidFill>
                  <a:srgbClr val="00c300"/>
                </a:solidFill>
                <a:latin typeface="나눔바른고딕"/>
                <a:ea typeface="나눔바른고딕"/>
              </a:rPr>
              <a:t>S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eparable </a:t>
            </a:r>
            <a:r>
              <a:rPr lang="en-US" altLang="ko-KR">
                <a:solidFill>
                  <a:srgbClr val="00c300"/>
                </a:solidFill>
                <a:latin typeface="나눔바른고딕"/>
                <a:ea typeface="나눔바른고딕"/>
              </a:rPr>
              <a:t>C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onvolution</a:t>
            </a:r>
            <a:r>
              <a:rPr lang="ko-KR" altLang="en-US">
                <a:solidFill>
                  <a:srgbClr val="00c300"/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>
                <a:solidFill>
                  <a:srgbClr val="00c300"/>
                </a:solidFill>
                <a:latin typeface="나눔바른고딕"/>
                <a:ea typeface="나눔바른고딕"/>
              </a:rPr>
              <a:t>N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eural</a:t>
            </a:r>
            <a:r>
              <a:rPr lang="en-US" altLang="ko-KR">
                <a:solidFill>
                  <a:srgbClr val="00c300"/>
                </a:solidFill>
                <a:latin typeface="나눔바른고딕"/>
                <a:ea typeface="나눔바른고딕"/>
              </a:rPr>
              <a:t> N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etwork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75905" y="6015403"/>
            <a:ext cx="4110711" cy="20442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An Example of Application Scenario Of DS-CNN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pic>
        <p:nvPicPr>
          <p:cNvPr id="717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07719" y="3754040"/>
            <a:ext cx="5018247" cy="1924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/>
          <p:cNvGrpSpPr/>
          <p:nvPr/>
        </p:nvGrpSpPr>
        <p:grpSpPr>
          <a:xfrm rot="0"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/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/>
            </a:p>
          </p:txBody>
        </p:sp>
        <p:grpSp>
          <p:nvGrpSpPr>
            <p:cNvPr id="94" name="Group 5"/>
            <p:cNvGrpSpPr>
              <a:grpSpLocks noChangeAspect="1"/>
            </p:cNvGrpSpPr>
            <p:nvPr/>
          </p:nvGrpSpPr>
          <p:grpSpPr>
            <a:xfrm rot="0"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/>
              <p:cNvSpPr/>
              <p:nvPr/>
            </p:nvSpPr>
            <p:spPr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200"/>
              </a:p>
            </p:txBody>
          </p:sp>
          <p:sp>
            <p:nvSpPr>
              <p:cNvPr id="96" name="Freeform 8"/>
              <p:cNvSpPr/>
              <p:nvPr/>
            </p:nvSpPr>
            <p:spPr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200"/>
              </a:p>
            </p:txBody>
          </p:sp>
          <p:sp>
            <p:nvSpPr>
              <p:cNvPr id="98" name="Freeform 9"/>
              <p:cNvSpPr/>
              <p:nvPr/>
            </p:nvSpPr>
            <p:spPr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200"/>
              </a:p>
            </p:txBody>
          </p:sp>
          <p:sp>
            <p:nvSpPr>
              <p:cNvPr id="99" name="Freeform 10"/>
              <p:cNvSpPr/>
              <p:nvPr/>
            </p:nvSpPr>
            <p:spPr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200"/>
              </a:p>
            </p:txBody>
          </p:sp>
          <p:sp>
            <p:nvSpPr>
              <p:cNvPr id="100" name="Freeform 11"/>
              <p:cNvSpPr/>
              <p:nvPr/>
            </p:nvSpPr>
            <p:spPr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1704773" cy="34255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ko-KR" altLang="en-US" sz="2800" b="0" spc="-100">
                <a:solidFill>
                  <a:schemeClr val="bg1"/>
                </a:solidFill>
                <a:latin typeface="나눔바른고딕"/>
                <a:ea typeface="나눔바른고딕"/>
              </a:rPr>
              <a:t>결과 보고</a:t>
            </a:r>
            <a:endParaRPr lang="ko-KR" altLang="en-US" sz="2800" b="0" spc="-10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rgbClr val="009933"/>
                </a:solidFill>
                <a:latin typeface="나눔바른고딕"/>
                <a:ea typeface="나눔바른고딕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/>
                <a:ea typeface="나눔바른고딕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/>
              <a:ea typeface="나눔바른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32729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endParaRPr lang="en-US" altLang="ko-KR" sz="1500">
              <a:solidFill>
                <a:srgbClr val="686868"/>
              </a:solidFill>
              <a:latin typeface="나눔바른고딕"/>
              <a:ea typeface="나눔바른고딕"/>
            </a:endParaRPr>
          </a:p>
          <a:p>
            <a:pPr lvl="0">
              <a:defRPr/>
            </a:pPr>
            <a:r>
              <a:rPr lang="en-US" altLang="ko-KR" sz="1500">
                <a:solidFill>
                  <a:srgbClr val="00c300"/>
                </a:solidFill>
                <a:latin typeface="나눔바른고딕"/>
                <a:ea typeface="나눔바른고딕"/>
              </a:rPr>
              <a:t>Cloud STT API</a:t>
            </a:r>
            <a:r>
              <a:rPr lang="ko-KR" altLang="en-US" sz="1500">
                <a:solidFill>
                  <a:srgbClr val="00c300"/>
                </a:solidFill>
                <a:latin typeface="나눔바른고딕"/>
                <a:ea typeface="나눔바른고딕"/>
              </a:rPr>
              <a:t>를 통한 음성인식 결과 보고</a:t>
            </a:r>
            <a:endParaRPr lang="en-US" altLang="ko-KR" sz="1500">
              <a:solidFill>
                <a:srgbClr val="00c300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바른고딕"/>
                <a:ea typeface="나눔바른고딕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ko-KR" sz="1300" b="0" spc="-100">
                  <a:solidFill>
                    <a:schemeClr val="bg1"/>
                  </a:solidFill>
                  <a:latin typeface="나눔바른고딕"/>
                  <a:ea typeface="나눔바른고딕"/>
                </a:rPr>
                <a:t>7  /  9</a:t>
              </a:r>
              <a:endParaRPr lang="ko-KR" altLang="en-US" sz="1300" b="0" spc="-100">
                <a:solidFill>
                  <a:schemeClr val="bg1"/>
                </a:solidFill>
                <a:latin typeface="나눔바른고딕"/>
                <a:ea typeface="나눔바른고딕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1061674" y="3076216"/>
            <a:ext cx="2044263" cy="47660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ko-KR" sz="2000" b="0" spc="-100">
                <a:solidFill>
                  <a:schemeClr val="bg1"/>
                </a:solidFill>
                <a:latin typeface="나눔바른고딕"/>
                <a:ea typeface="나눔바른고딕"/>
              </a:rPr>
              <a:t>Report</a:t>
            </a:r>
            <a:endParaRPr lang="en-US" altLang="ko-KR" sz="2000" b="0" spc="-100">
              <a:solidFill>
                <a:schemeClr val="bg1"/>
              </a:solidFill>
              <a:latin typeface="나눔바른고딕"/>
              <a:ea typeface="나눔바른고딕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ko-KR" sz="2000" b="0" spc="-100">
                <a:solidFill>
                  <a:schemeClr val="bg1"/>
                </a:solidFill>
                <a:latin typeface="나눔바른고딕"/>
                <a:ea typeface="나눔바른고딕"/>
              </a:rPr>
              <a:t>Results ~ STT API</a:t>
            </a:r>
            <a:endParaRPr lang="ko-KR" altLang="en-US" sz="2000" b="0" spc="-10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87992" y="5725364"/>
            <a:ext cx="5507315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Librosa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 등으로 전처리 후의 음성 파일을 입력한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Kakao STT API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 예제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pic>
        <p:nvPicPr>
          <p:cNvPr id="5" name="sound_countryShower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4"/>
          <a:stretch>
            <a:fillRect/>
          </a:stretch>
        </p:blipFill>
        <p:spPr>
          <a:xfrm>
            <a:off x="4090670" y="4182070"/>
            <a:ext cx="349212" cy="349212"/>
          </a:xfrm>
          <a:prstGeom prst="rect">
            <a:avLst/>
          </a:prstGeom>
        </p:spPr>
      </p:pic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554570" y="2840950"/>
          <a:ext cx="6470879" cy="2682240"/>
        </p:xfrm>
        <a:graphic>
          <a:graphicData uri="http://schemas.openxmlformats.org/drawingml/2006/table">
            <a:tbl>
              <a:tblPr firstRow="1" bandRow="1"/>
              <a:tblGrid>
                <a:gridCol w="2506974"/>
                <a:gridCol w="3963905"/>
              </a:tblGrid>
              <a:tr h="242572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400" b="1">
                          <a:latin typeface="나눔바른고딕"/>
                          <a:ea typeface="나눔바른고딕"/>
                        </a:rPr>
                        <a:t>비고</a:t>
                      </a:r>
                      <a:endParaRPr lang="ko-KR" altLang="en-US" sz="1400" b="1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400" b="1">
                          <a:latin typeface="나눔바른고딕"/>
                          <a:ea typeface="나눔바른고딕"/>
                        </a:rPr>
                        <a:t>출력 내용</a:t>
                      </a:r>
                      <a:endParaRPr lang="ko-KR" altLang="en-US" sz="1400" b="1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solidFill>
                      <a:srgbClr val="d9d9d9"/>
                    </a:solidFill>
                  </a:tcPr>
                </a:tc>
              </a:tr>
              <a:tr h="455026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바른고딕"/>
                          <a:ea typeface="나눔바른고딕"/>
                        </a:rPr>
                        <a:t>원본</a:t>
                      </a:r>
                      <a:endParaRPr lang="ko-KR" altLang="en-US" sz="14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바른고딕"/>
                          <a:ea typeface="나눔바른고딕"/>
                        </a:rPr>
                        <a:t>국가는 재해를 예방하고 그 위험으로부터 국민을 보호하기 위하여 노력하여야 한다</a:t>
                      </a:r>
                      <a:r>
                        <a:rPr lang="en-US" altLang="ko-KR" sz="1400">
                          <a:latin typeface="나눔바른고딕"/>
                          <a:ea typeface="나눔바른고딕"/>
                        </a:rPr>
                        <a:t>.</a:t>
                      </a:r>
                      <a:endParaRPr lang="en-US" altLang="ko-KR" sz="14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</a:tcPr>
                </a:tc>
              </a:tr>
              <a:tr h="455026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바른고딕"/>
                          <a:ea typeface="나눔바른고딕"/>
                        </a:rPr>
                        <a:t>대화 도중 양치질하는 소음</a:t>
                      </a:r>
                      <a:endParaRPr lang="ko-KR" altLang="en-US" sz="14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바른고딕"/>
                          <a:ea typeface="나눔바른고딕"/>
                        </a:rPr>
                        <a:t>국가는 재해를 예방하고 그 위험으로부터 국민을 보호하기 위하여 노력하여야 한다</a:t>
                      </a:r>
                      <a:r>
                        <a:rPr lang="en-US" altLang="ko-KR" sz="1400">
                          <a:latin typeface="나눔바른고딕"/>
                          <a:ea typeface="나눔바른고딕"/>
                        </a:rPr>
                        <a:t>.</a:t>
                      </a:r>
                      <a:endParaRPr lang="en-US" altLang="ko-KR" sz="14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</a:tcPr>
                </a:tc>
              </a:tr>
              <a:tr h="455026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바른고딕"/>
                          <a:ea typeface="나눔바른고딕"/>
                        </a:rPr>
                        <a:t>샤워장의 물이 떨어지는 소음</a:t>
                      </a:r>
                      <a:endParaRPr lang="ko-KR" altLang="en-US" sz="14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바른고딕"/>
                          <a:ea typeface="나눔바른고딕"/>
                        </a:rPr>
                        <a:t>북한의 대회</a:t>
                      </a:r>
                      <a:r>
                        <a:rPr lang="ko-KR" altLang="en-US" sz="1400">
                          <a:latin typeface="나눔바른고딕"/>
                          <a:ea typeface="나눔바른고딕"/>
                        </a:rPr>
                        <a:t>로 예방하고 그 위험으로부터 국민을 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바른고딕"/>
                          <a:ea typeface="나눔바른고딕"/>
                        </a:rPr>
                        <a:t>보험</a:t>
                      </a:r>
                      <a:r>
                        <a:rPr lang="ko-KR" altLang="en-US" sz="1400">
                          <a:latin typeface="나눔바른고딕"/>
                          <a:ea typeface="나눔바른고딕"/>
                        </a:rPr>
                        <a:t> 위하여 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바른고딕"/>
                          <a:ea typeface="나눔바른고딕"/>
                        </a:rPr>
                        <a:t>노역</a:t>
                      </a:r>
                      <a:r>
                        <a:rPr lang="ko-KR" altLang="en-US" sz="1400">
                          <a:latin typeface="나눔바른고딕"/>
                          <a:ea typeface="나눔바른고딕"/>
                        </a:rPr>
                        <a:t>하여야 한다</a:t>
                      </a:r>
                      <a:r>
                        <a:rPr lang="en-US" altLang="ko-KR" sz="1400">
                          <a:latin typeface="나눔바른고딕"/>
                          <a:ea typeface="나눔바른고딕"/>
                        </a:rPr>
                        <a:t>.</a:t>
                      </a:r>
                      <a:endParaRPr lang="en-US" altLang="ko-KR" sz="14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</a:tcPr>
                </a:tc>
              </a:tr>
              <a:tr h="262067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바른고딕"/>
                          <a:ea typeface="나눔바른고딕"/>
                        </a:rPr>
                        <a:t>스포츠 경기장의 환호 소음</a:t>
                      </a:r>
                      <a:endParaRPr lang="ko-KR" altLang="en-US" sz="14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바른고딕"/>
                          <a:ea typeface="나눔바른고딕"/>
                        </a:rPr>
                        <a:t>인식 불능</a:t>
                      </a:r>
                      <a:endParaRPr lang="ko-KR" altLang="en-US" sz="140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</a:tcPr>
                </a:tc>
              </a:tr>
              <a:tr h="455026"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바른고딕"/>
                          <a:ea typeface="나눔바른고딕"/>
                        </a:rPr>
                        <a:t>대중들이 야유하는 소음</a:t>
                      </a:r>
                      <a:endParaRPr lang="ko-KR" altLang="en-US" sz="1400"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1400">
                          <a:latin typeface="나눔바른고딕"/>
                          <a:ea typeface="나눔바른고딕"/>
                        </a:rPr>
                        <a:t>국가는 재해를 예방하고 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바른고딕"/>
                          <a:ea typeface="나눔바른고딕"/>
                        </a:rPr>
                        <a:t>위험도 있고 민의 고향이에요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  <a:latin typeface="나눔바른고딕"/>
                          <a:ea typeface="나눔바른고딕"/>
                        </a:rPr>
                        <a:t>.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바른고딕"/>
                          <a:ea typeface="나눔바른고딕"/>
                        </a:rPr>
                        <a:t> 거려야 한다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  <a:latin typeface="나눔바른고딕"/>
                          <a:ea typeface="나눔바른고딕"/>
                        </a:rPr>
                        <a:t>.</a:t>
                      </a:r>
                      <a:endParaRPr lang="en-US" altLang="ko-KR" sz="1400">
                        <a:solidFill>
                          <a:srgbClr val="ff0000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marL="91440" marR="91440"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2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/>
          <p:cNvGrpSpPr/>
          <p:nvPr/>
        </p:nvGrpSpPr>
        <p:grpSpPr>
          <a:xfrm rot="0">
            <a:off x="4145827" y="1466561"/>
            <a:ext cx="682207" cy="682206"/>
            <a:chOff x="6270029" y="3755207"/>
            <a:chExt cx="682207" cy="682206"/>
          </a:xfrm>
        </p:grpSpPr>
        <p:sp>
          <p:nvSpPr>
            <p:cNvPr id="93" name="타원 92"/>
            <p:cNvSpPr/>
            <p:nvPr/>
          </p:nvSpPr>
          <p:spPr>
            <a:xfrm>
              <a:off x="6270029" y="3755207"/>
              <a:ext cx="682207" cy="6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/>
            </a:p>
          </p:txBody>
        </p:sp>
        <p:grpSp>
          <p:nvGrpSpPr>
            <p:cNvPr id="94" name="Group 5"/>
            <p:cNvGrpSpPr>
              <a:grpSpLocks noChangeAspect="1"/>
            </p:cNvGrpSpPr>
            <p:nvPr/>
          </p:nvGrpSpPr>
          <p:grpSpPr>
            <a:xfrm rot="0">
              <a:off x="6477020" y="3938852"/>
              <a:ext cx="314080" cy="328258"/>
              <a:chOff x="1239" y="1735"/>
              <a:chExt cx="288" cy="301"/>
            </a:xfrm>
            <a:solidFill>
              <a:srgbClr val="00c300"/>
            </a:solidFill>
          </p:grpSpPr>
          <p:sp>
            <p:nvSpPr>
              <p:cNvPr id="95" name="Freeform 7"/>
              <p:cNvSpPr/>
              <p:nvPr/>
            </p:nvSpPr>
            <p:spPr>
              <a:xfrm>
                <a:off x="1239" y="1735"/>
                <a:ext cx="238" cy="280"/>
              </a:xfrm>
              <a:custGeom>
                <a:avLst/>
                <a:gdLst>
                  <a:gd name="T0" fmla="*/ 180 w 2621"/>
                  <a:gd name="T1" fmla="*/ 0 h 3074"/>
                  <a:gd name="T2" fmla="*/ 2440 w 2621"/>
                  <a:gd name="T3" fmla="*/ 0 h 3074"/>
                  <a:gd name="T4" fmla="*/ 2474 w 2621"/>
                  <a:gd name="T5" fmla="*/ 3 h 3074"/>
                  <a:gd name="T6" fmla="*/ 2504 w 2621"/>
                  <a:gd name="T7" fmla="*/ 12 h 3074"/>
                  <a:gd name="T8" fmla="*/ 2532 w 2621"/>
                  <a:gd name="T9" fmla="*/ 25 h 3074"/>
                  <a:gd name="T10" fmla="*/ 2557 w 2621"/>
                  <a:gd name="T11" fmla="*/ 43 h 3074"/>
                  <a:gd name="T12" fmla="*/ 2579 w 2621"/>
                  <a:gd name="T13" fmla="*/ 65 h 3074"/>
                  <a:gd name="T14" fmla="*/ 2596 w 2621"/>
                  <a:gd name="T15" fmla="*/ 90 h 3074"/>
                  <a:gd name="T16" fmla="*/ 2610 w 2621"/>
                  <a:gd name="T17" fmla="*/ 118 h 3074"/>
                  <a:gd name="T18" fmla="*/ 2618 w 2621"/>
                  <a:gd name="T19" fmla="*/ 149 h 3074"/>
                  <a:gd name="T20" fmla="*/ 2621 w 2621"/>
                  <a:gd name="T21" fmla="*/ 181 h 3074"/>
                  <a:gd name="T22" fmla="*/ 2621 w 2621"/>
                  <a:gd name="T23" fmla="*/ 2037 h 3074"/>
                  <a:gd name="T24" fmla="*/ 2260 w 2621"/>
                  <a:gd name="T25" fmla="*/ 2335 h 3074"/>
                  <a:gd name="T26" fmla="*/ 2260 w 2621"/>
                  <a:gd name="T27" fmla="*/ 362 h 3074"/>
                  <a:gd name="T28" fmla="*/ 361 w 2621"/>
                  <a:gd name="T29" fmla="*/ 362 h 3074"/>
                  <a:gd name="T30" fmla="*/ 361 w 2621"/>
                  <a:gd name="T31" fmla="*/ 2712 h 3074"/>
                  <a:gd name="T32" fmla="*/ 1502 w 2621"/>
                  <a:gd name="T33" fmla="*/ 2712 h 3074"/>
                  <a:gd name="T34" fmla="*/ 1758 w 2621"/>
                  <a:gd name="T35" fmla="*/ 3074 h 3074"/>
                  <a:gd name="T36" fmla="*/ 180 w 2621"/>
                  <a:gd name="T37" fmla="*/ 3074 h 3074"/>
                  <a:gd name="T38" fmla="*/ 148 w 2621"/>
                  <a:gd name="T39" fmla="*/ 3070 h 3074"/>
                  <a:gd name="T40" fmla="*/ 118 w 2621"/>
                  <a:gd name="T41" fmla="*/ 3062 h 3074"/>
                  <a:gd name="T42" fmla="*/ 89 w 2621"/>
                  <a:gd name="T43" fmla="*/ 3049 h 3074"/>
                  <a:gd name="T44" fmla="*/ 63 w 2621"/>
                  <a:gd name="T45" fmla="*/ 3031 h 3074"/>
                  <a:gd name="T46" fmla="*/ 42 w 2621"/>
                  <a:gd name="T47" fmla="*/ 3009 h 3074"/>
                  <a:gd name="T48" fmla="*/ 24 w 2621"/>
                  <a:gd name="T49" fmla="*/ 2984 h 3074"/>
                  <a:gd name="T50" fmla="*/ 10 w 2621"/>
                  <a:gd name="T51" fmla="*/ 2956 h 3074"/>
                  <a:gd name="T52" fmla="*/ 2 w 2621"/>
                  <a:gd name="T53" fmla="*/ 2925 h 3074"/>
                  <a:gd name="T54" fmla="*/ 0 w 2621"/>
                  <a:gd name="T55" fmla="*/ 2893 h 3074"/>
                  <a:gd name="T56" fmla="*/ 0 w 2621"/>
                  <a:gd name="T57" fmla="*/ 181 h 3074"/>
                  <a:gd name="T58" fmla="*/ 2 w 2621"/>
                  <a:gd name="T59" fmla="*/ 149 h 3074"/>
                  <a:gd name="T60" fmla="*/ 10 w 2621"/>
                  <a:gd name="T61" fmla="*/ 118 h 3074"/>
                  <a:gd name="T62" fmla="*/ 24 w 2621"/>
                  <a:gd name="T63" fmla="*/ 90 h 3074"/>
                  <a:gd name="T64" fmla="*/ 42 w 2621"/>
                  <a:gd name="T65" fmla="*/ 65 h 3074"/>
                  <a:gd name="T66" fmla="*/ 63 w 2621"/>
                  <a:gd name="T67" fmla="*/ 43 h 3074"/>
                  <a:gd name="T68" fmla="*/ 89 w 2621"/>
                  <a:gd name="T69" fmla="*/ 25 h 3074"/>
                  <a:gd name="T70" fmla="*/ 118 w 2621"/>
                  <a:gd name="T71" fmla="*/ 12 h 3074"/>
                  <a:gd name="T72" fmla="*/ 148 w 2621"/>
                  <a:gd name="T73" fmla="*/ 3 h 3074"/>
                  <a:gd name="T74" fmla="*/ 180 w 2621"/>
                  <a:gd name="T75" fmla="*/ 0 h 307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21" h="3074">
                    <a:moveTo>
                      <a:pt x="180" y="0"/>
                    </a:moveTo>
                    <a:lnTo>
                      <a:pt x="2440" y="0"/>
                    </a:lnTo>
                    <a:lnTo>
                      <a:pt x="2474" y="3"/>
                    </a:lnTo>
                    <a:lnTo>
                      <a:pt x="2504" y="12"/>
                    </a:lnTo>
                    <a:lnTo>
                      <a:pt x="2532" y="25"/>
                    </a:lnTo>
                    <a:lnTo>
                      <a:pt x="2557" y="43"/>
                    </a:lnTo>
                    <a:lnTo>
                      <a:pt x="2579" y="65"/>
                    </a:lnTo>
                    <a:lnTo>
                      <a:pt x="2596" y="90"/>
                    </a:lnTo>
                    <a:lnTo>
                      <a:pt x="2610" y="118"/>
                    </a:lnTo>
                    <a:lnTo>
                      <a:pt x="2618" y="149"/>
                    </a:lnTo>
                    <a:lnTo>
                      <a:pt x="2621" y="181"/>
                    </a:lnTo>
                    <a:lnTo>
                      <a:pt x="2621" y="2037"/>
                    </a:lnTo>
                    <a:lnTo>
                      <a:pt x="2260" y="2335"/>
                    </a:lnTo>
                    <a:lnTo>
                      <a:pt x="2260" y="362"/>
                    </a:lnTo>
                    <a:lnTo>
                      <a:pt x="361" y="362"/>
                    </a:lnTo>
                    <a:lnTo>
                      <a:pt x="361" y="2712"/>
                    </a:lnTo>
                    <a:lnTo>
                      <a:pt x="1502" y="2712"/>
                    </a:lnTo>
                    <a:lnTo>
                      <a:pt x="1758" y="3074"/>
                    </a:lnTo>
                    <a:lnTo>
                      <a:pt x="180" y="3074"/>
                    </a:lnTo>
                    <a:lnTo>
                      <a:pt x="148" y="3070"/>
                    </a:lnTo>
                    <a:lnTo>
                      <a:pt x="118" y="3062"/>
                    </a:lnTo>
                    <a:lnTo>
                      <a:pt x="89" y="3049"/>
                    </a:lnTo>
                    <a:lnTo>
                      <a:pt x="63" y="3031"/>
                    </a:lnTo>
                    <a:lnTo>
                      <a:pt x="42" y="3009"/>
                    </a:lnTo>
                    <a:lnTo>
                      <a:pt x="24" y="2984"/>
                    </a:lnTo>
                    <a:lnTo>
                      <a:pt x="10" y="2956"/>
                    </a:lnTo>
                    <a:lnTo>
                      <a:pt x="2" y="2925"/>
                    </a:lnTo>
                    <a:lnTo>
                      <a:pt x="0" y="2893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2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8" y="12"/>
                    </a:lnTo>
                    <a:lnTo>
                      <a:pt x="148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200"/>
              </a:p>
            </p:txBody>
          </p:sp>
          <p:sp>
            <p:nvSpPr>
              <p:cNvPr id="96" name="Freeform 8"/>
              <p:cNvSpPr/>
              <p:nvPr/>
            </p:nvSpPr>
            <p:spPr>
              <a:xfrm>
                <a:off x="1376" y="1910"/>
                <a:ext cx="151" cy="126"/>
              </a:xfrm>
              <a:custGeom>
                <a:avLst/>
                <a:gdLst>
                  <a:gd name="T0" fmla="*/ 1580 w 1668"/>
                  <a:gd name="T1" fmla="*/ 0 h 1391"/>
                  <a:gd name="T2" fmla="*/ 1601 w 1668"/>
                  <a:gd name="T3" fmla="*/ 3 h 1391"/>
                  <a:gd name="T4" fmla="*/ 1621 w 1668"/>
                  <a:gd name="T5" fmla="*/ 12 h 1391"/>
                  <a:gd name="T6" fmla="*/ 1640 w 1668"/>
                  <a:gd name="T7" fmla="*/ 25 h 1391"/>
                  <a:gd name="T8" fmla="*/ 1653 w 1668"/>
                  <a:gd name="T9" fmla="*/ 42 h 1391"/>
                  <a:gd name="T10" fmla="*/ 1662 w 1668"/>
                  <a:gd name="T11" fmla="*/ 62 h 1391"/>
                  <a:gd name="T12" fmla="*/ 1668 w 1668"/>
                  <a:gd name="T13" fmla="*/ 82 h 1391"/>
                  <a:gd name="T14" fmla="*/ 1667 w 1668"/>
                  <a:gd name="T15" fmla="*/ 104 h 1391"/>
                  <a:gd name="T16" fmla="*/ 1661 w 1668"/>
                  <a:gd name="T17" fmla="*/ 125 h 1391"/>
                  <a:gd name="T18" fmla="*/ 1650 w 1668"/>
                  <a:gd name="T19" fmla="*/ 144 h 1391"/>
                  <a:gd name="T20" fmla="*/ 763 w 1668"/>
                  <a:gd name="T21" fmla="*/ 1353 h 1391"/>
                  <a:gd name="T22" fmla="*/ 748 w 1668"/>
                  <a:gd name="T23" fmla="*/ 1369 h 1391"/>
                  <a:gd name="T24" fmla="*/ 730 w 1668"/>
                  <a:gd name="T25" fmla="*/ 1380 h 1391"/>
                  <a:gd name="T26" fmla="*/ 711 w 1668"/>
                  <a:gd name="T27" fmla="*/ 1388 h 1391"/>
                  <a:gd name="T28" fmla="*/ 690 w 1668"/>
                  <a:gd name="T29" fmla="*/ 1391 h 1391"/>
                  <a:gd name="T30" fmla="*/ 689 w 1668"/>
                  <a:gd name="T31" fmla="*/ 1391 h 1391"/>
                  <a:gd name="T32" fmla="*/ 668 w 1668"/>
                  <a:gd name="T33" fmla="*/ 1388 h 1391"/>
                  <a:gd name="T34" fmla="*/ 648 w 1668"/>
                  <a:gd name="T35" fmla="*/ 1379 h 1391"/>
                  <a:gd name="T36" fmla="*/ 631 w 1668"/>
                  <a:gd name="T37" fmla="*/ 1368 h 1391"/>
                  <a:gd name="T38" fmla="*/ 616 w 1668"/>
                  <a:gd name="T39" fmla="*/ 1351 h 1391"/>
                  <a:gd name="T40" fmla="*/ 17 w 1668"/>
                  <a:gd name="T41" fmla="*/ 505 h 1391"/>
                  <a:gd name="T42" fmla="*/ 7 w 1668"/>
                  <a:gd name="T43" fmla="*/ 486 h 1391"/>
                  <a:gd name="T44" fmla="*/ 1 w 1668"/>
                  <a:gd name="T45" fmla="*/ 466 h 1391"/>
                  <a:gd name="T46" fmla="*/ 0 w 1668"/>
                  <a:gd name="T47" fmla="*/ 446 h 1391"/>
                  <a:gd name="T48" fmla="*/ 4 w 1668"/>
                  <a:gd name="T49" fmla="*/ 427 h 1391"/>
                  <a:gd name="T50" fmla="*/ 13 w 1668"/>
                  <a:gd name="T51" fmla="*/ 408 h 1391"/>
                  <a:gd name="T52" fmla="*/ 24 w 1668"/>
                  <a:gd name="T53" fmla="*/ 391 h 1391"/>
                  <a:gd name="T54" fmla="*/ 41 w 1668"/>
                  <a:gd name="T55" fmla="*/ 377 h 1391"/>
                  <a:gd name="T56" fmla="*/ 58 w 1668"/>
                  <a:gd name="T57" fmla="*/ 367 h 1391"/>
                  <a:gd name="T58" fmla="*/ 78 w 1668"/>
                  <a:gd name="T59" fmla="*/ 363 h 1391"/>
                  <a:gd name="T60" fmla="*/ 98 w 1668"/>
                  <a:gd name="T61" fmla="*/ 362 h 1391"/>
                  <a:gd name="T62" fmla="*/ 119 w 1668"/>
                  <a:gd name="T63" fmla="*/ 366 h 1391"/>
                  <a:gd name="T64" fmla="*/ 137 w 1668"/>
                  <a:gd name="T65" fmla="*/ 375 h 1391"/>
                  <a:gd name="T66" fmla="*/ 690 w 1668"/>
                  <a:gd name="T67" fmla="*/ 706 h 1391"/>
                  <a:gd name="T68" fmla="*/ 1520 w 1668"/>
                  <a:gd name="T69" fmla="*/ 21 h 1391"/>
                  <a:gd name="T70" fmla="*/ 1539 w 1668"/>
                  <a:gd name="T71" fmla="*/ 10 h 1391"/>
                  <a:gd name="T72" fmla="*/ 1558 w 1668"/>
                  <a:gd name="T73" fmla="*/ 2 h 1391"/>
                  <a:gd name="T74" fmla="*/ 1580 w 1668"/>
                  <a:gd name="T75" fmla="*/ 0 h 139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8" h="1391">
                    <a:moveTo>
                      <a:pt x="1580" y="0"/>
                    </a:moveTo>
                    <a:lnTo>
                      <a:pt x="1601" y="3"/>
                    </a:lnTo>
                    <a:lnTo>
                      <a:pt x="1621" y="12"/>
                    </a:lnTo>
                    <a:lnTo>
                      <a:pt x="1640" y="25"/>
                    </a:lnTo>
                    <a:lnTo>
                      <a:pt x="1653" y="42"/>
                    </a:lnTo>
                    <a:lnTo>
                      <a:pt x="1662" y="62"/>
                    </a:lnTo>
                    <a:lnTo>
                      <a:pt x="1668" y="82"/>
                    </a:lnTo>
                    <a:lnTo>
                      <a:pt x="1667" y="104"/>
                    </a:lnTo>
                    <a:lnTo>
                      <a:pt x="1661" y="125"/>
                    </a:lnTo>
                    <a:lnTo>
                      <a:pt x="1650" y="144"/>
                    </a:lnTo>
                    <a:lnTo>
                      <a:pt x="763" y="1353"/>
                    </a:lnTo>
                    <a:lnTo>
                      <a:pt x="748" y="1369"/>
                    </a:lnTo>
                    <a:lnTo>
                      <a:pt x="730" y="1380"/>
                    </a:lnTo>
                    <a:lnTo>
                      <a:pt x="711" y="1388"/>
                    </a:lnTo>
                    <a:lnTo>
                      <a:pt x="690" y="1391"/>
                    </a:lnTo>
                    <a:lnTo>
                      <a:pt x="689" y="1391"/>
                    </a:lnTo>
                    <a:lnTo>
                      <a:pt x="668" y="1388"/>
                    </a:lnTo>
                    <a:lnTo>
                      <a:pt x="648" y="1379"/>
                    </a:lnTo>
                    <a:lnTo>
                      <a:pt x="631" y="1368"/>
                    </a:lnTo>
                    <a:lnTo>
                      <a:pt x="616" y="1351"/>
                    </a:lnTo>
                    <a:lnTo>
                      <a:pt x="17" y="505"/>
                    </a:lnTo>
                    <a:lnTo>
                      <a:pt x="7" y="486"/>
                    </a:lnTo>
                    <a:lnTo>
                      <a:pt x="1" y="466"/>
                    </a:lnTo>
                    <a:lnTo>
                      <a:pt x="0" y="446"/>
                    </a:lnTo>
                    <a:lnTo>
                      <a:pt x="4" y="427"/>
                    </a:lnTo>
                    <a:lnTo>
                      <a:pt x="13" y="408"/>
                    </a:lnTo>
                    <a:lnTo>
                      <a:pt x="24" y="391"/>
                    </a:lnTo>
                    <a:lnTo>
                      <a:pt x="41" y="377"/>
                    </a:lnTo>
                    <a:lnTo>
                      <a:pt x="58" y="367"/>
                    </a:lnTo>
                    <a:lnTo>
                      <a:pt x="78" y="363"/>
                    </a:lnTo>
                    <a:lnTo>
                      <a:pt x="98" y="362"/>
                    </a:lnTo>
                    <a:lnTo>
                      <a:pt x="119" y="366"/>
                    </a:lnTo>
                    <a:lnTo>
                      <a:pt x="137" y="375"/>
                    </a:lnTo>
                    <a:lnTo>
                      <a:pt x="690" y="706"/>
                    </a:lnTo>
                    <a:lnTo>
                      <a:pt x="1520" y="21"/>
                    </a:lnTo>
                    <a:lnTo>
                      <a:pt x="1539" y="10"/>
                    </a:lnTo>
                    <a:lnTo>
                      <a:pt x="1558" y="2"/>
                    </a:lnTo>
                    <a:lnTo>
                      <a:pt x="15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200"/>
              </a:p>
            </p:txBody>
          </p:sp>
          <p:sp>
            <p:nvSpPr>
              <p:cNvPr id="98" name="Freeform 9"/>
              <p:cNvSpPr/>
              <p:nvPr/>
            </p:nvSpPr>
            <p:spPr>
              <a:xfrm>
                <a:off x="1292" y="1793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3 h 362"/>
                  <a:gd name="T6" fmla="*/ 1328 w 1446"/>
                  <a:gd name="T7" fmla="*/ 11 h 362"/>
                  <a:gd name="T8" fmla="*/ 1356 w 1446"/>
                  <a:gd name="T9" fmla="*/ 25 h 362"/>
                  <a:gd name="T10" fmla="*/ 1381 w 1446"/>
                  <a:gd name="T11" fmla="*/ 42 h 362"/>
                  <a:gd name="T12" fmla="*/ 1403 w 1446"/>
                  <a:gd name="T13" fmla="*/ 64 h 362"/>
                  <a:gd name="T14" fmla="*/ 1421 w 1446"/>
                  <a:gd name="T15" fmla="*/ 89 h 362"/>
                  <a:gd name="T16" fmla="*/ 1434 w 1446"/>
                  <a:gd name="T17" fmla="*/ 117 h 362"/>
                  <a:gd name="T18" fmla="*/ 1443 w 1446"/>
                  <a:gd name="T19" fmla="*/ 148 h 362"/>
                  <a:gd name="T20" fmla="*/ 1446 w 1446"/>
                  <a:gd name="T21" fmla="*/ 181 h 362"/>
                  <a:gd name="T22" fmla="*/ 1443 w 1446"/>
                  <a:gd name="T23" fmla="*/ 213 h 362"/>
                  <a:gd name="T24" fmla="*/ 1434 w 1446"/>
                  <a:gd name="T25" fmla="*/ 244 h 362"/>
                  <a:gd name="T26" fmla="*/ 1421 w 1446"/>
                  <a:gd name="T27" fmla="*/ 272 h 362"/>
                  <a:gd name="T28" fmla="*/ 1403 w 1446"/>
                  <a:gd name="T29" fmla="*/ 297 h 362"/>
                  <a:gd name="T30" fmla="*/ 1381 w 1446"/>
                  <a:gd name="T31" fmla="*/ 319 h 362"/>
                  <a:gd name="T32" fmla="*/ 1356 w 1446"/>
                  <a:gd name="T33" fmla="*/ 337 h 362"/>
                  <a:gd name="T34" fmla="*/ 1328 w 1446"/>
                  <a:gd name="T35" fmla="*/ 350 h 362"/>
                  <a:gd name="T36" fmla="*/ 1297 w 1446"/>
                  <a:gd name="T37" fmla="*/ 358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8 h 362"/>
                  <a:gd name="T44" fmla="*/ 117 w 1446"/>
                  <a:gd name="T45" fmla="*/ 350 h 362"/>
                  <a:gd name="T46" fmla="*/ 89 w 1446"/>
                  <a:gd name="T47" fmla="*/ 337 h 362"/>
                  <a:gd name="T48" fmla="*/ 63 w 1446"/>
                  <a:gd name="T49" fmla="*/ 319 h 362"/>
                  <a:gd name="T50" fmla="*/ 41 w 1446"/>
                  <a:gd name="T51" fmla="*/ 297 h 362"/>
                  <a:gd name="T52" fmla="*/ 24 w 1446"/>
                  <a:gd name="T53" fmla="*/ 272 h 362"/>
                  <a:gd name="T54" fmla="*/ 10 w 1446"/>
                  <a:gd name="T55" fmla="*/ 244 h 362"/>
                  <a:gd name="T56" fmla="*/ 2 w 1446"/>
                  <a:gd name="T57" fmla="*/ 213 h 362"/>
                  <a:gd name="T58" fmla="*/ 0 w 1446"/>
                  <a:gd name="T59" fmla="*/ 181 h 362"/>
                  <a:gd name="T60" fmla="*/ 2 w 1446"/>
                  <a:gd name="T61" fmla="*/ 148 h 362"/>
                  <a:gd name="T62" fmla="*/ 10 w 1446"/>
                  <a:gd name="T63" fmla="*/ 117 h 362"/>
                  <a:gd name="T64" fmla="*/ 24 w 1446"/>
                  <a:gd name="T65" fmla="*/ 89 h 362"/>
                  <a:gd name="T66" fmla="*/ 41 w 1446"/>
                  <a:gd name="T67" fmla="*/ 64 h 362"/>
                  <a:gd name="T68" fmla="*/ 63 w 1446"/>
                  <a:gd name="T69" fmla="*/ 42 h 362"/>
                  <a:gd name="T70" fmla="*/ 89 w 1446"/>
                  <a:gd name="T71" fmla="*/ 25 h 362"/>
                  <a:gd name="T72" fmla="*/ 117 w 1446"/>
                  <a:gd name="T73" fmla="*/ 11 h 362"/>
                  <a:gd name="T74" fmla="*/ 147 w 1446"/>
                  <a:gd name="T75" fmla="*/ 3 h 362"/>
                  <a:gd name="T76" fmla="*/ 180 w 1446"/>
                  <a:gd name="T77" fmla="*/ 0 h 36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3"/>
                    </a:lnTo>
                    <a:lnTo>
                      <a:pt x="1328" y="11"/>
                    </a:lnTo>
                    <a:lnTo>
                      <a:pt x="1356" y="25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8"/>
                    </a:lnTo>
                    <a:lnTo>
                      <a:pt x="1446" y="181"/>
                    </a:lnTo>
                    <a:lnTo>
                      <a:pt x="1443" y="213"/>
                    </a:lnTo>
                    <a:lnTo>
                      <a:pt x="1434" y="244"/>
                    </a:lnTo>
                    <a:lnTo>
                      <a:pt x="1421" y="272"/>
                    </a:lnTo>
                    <a:lnTo>
                      <a:pt x="1403" y="297"/>
                    </a:lnTo>
                    <a:lnTo>
                      <a:pt x="1381" y="319"/>
                    </a:lnTo>
                    <a:lnTo>
                      <a:pt x="1356" y="337"/>
                    </a:lnTo>
                    <a:lnTo>
                      <a:pt x="1328" y="350"/>
                    </a:lnTo>
                    <a:lnTo>
                      <a:pt x="1297" y="358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8"/>
                    </a:lnTo>
                    <a:lnTo>
                      <a:pt x="117" y="350"/>
                    </a:lnTo>
                    <a:lnTo>
                      <a:pt x="89" y="337"/>
                    </a:lnTo>
                    <a:lnTo>
                      <a:pt x="63" y="319"/>
                    </a:lnTo>
                    <a:lnTo>
                      <a:pt x="41" y="297"/>
                    </a:lnTo>
                    <a:lnTo>
                      <a:pt x="24" y="272"/>
                    </a:lnTo>
                    <a:lnTo>
                      <a:pt x="10" y="244"/>
                    </a:lnTo>
                    <a:lnTo>
                      <a:pt x="2" y="213"/>
                    </a:lnTo>
                    <a:lnTo>
                      <a:pt x="0" y="181"/>
                    </a:lnTo>
                    <a:lnTo>
                      <a:pt x="2" y="148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5"/>
                    </a:lnTo>
                    <a:lnTo>
                      <a:pt x="117" y="11"/>
                    </a:lnTo>
                    <a:lnTo>
                      <a:pt x="147" y="3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200"/>
              </a:p>
            </p:txBody>
          </p:sp>
          <p:sp>
            <p:nvSpPr>
              <p:cNvPr id="99" name="Freeform 10"/>
              <p:cNvSpPr/>
              <p:nvPr/>
            </p:nvSpPr>
            <p:spPr>
              <a:xfrm>
                <a:off x="1292" y="1842"/>
                <a:ext cx="132" cy="33"/>
              </a:xfrm>
              <a:custGeom>
                <a:avLst/>
                <a:gdLst>
                  <a:gd name="T0" fmla="*/ 180 w 1446"/>
                  <a:gd name="T1" fmla="*/ 0 h 360"/>
                  <a:gd name="T2" fmla="*/ 1266 w 1446"/>
                  <a:gd name="T3" fmla="*/ 0 h 360"/>
                  <a:gd name="T4" fmla="*/ 1298 w 1446"/>
                  <a:gd name="T5" fmla="*/ 2 h 360"/>
                  <a:gd name="T6" fmla="*/ 1328 w 1446"/>
                  <a:gd name="T7" fmla="*/ 11 h 360"/>
                  <a:gd name="T8" fmla="*/ 1356 w 1446"/>
                  <a:gd name="T9" fmla="*/ 23 h 360"/>
                  <a:gd name="T10" fmla="*/ 1381 w 1446"/>
                  <a:gd name="T11" fmla="*/ 42 h 360"/>
                  <a:gd name="T12" fmla="*/ 1403 w 1446"/>
                  <a:gd name="T13" fmla="*/ 64 h 360"/>
                  <a:gd name="T14" fmla="*/ 1421 w 1446"/>
                  <a:gd name="T15" fmla="*/ 89 h 360"/>
                  <a:gd name="T16" fmla="*/ 1434 w 1446"/>
                  <a:gd name="T17" fmla="*/ 117 h 360"/>
                  <a:gd name="T18" fmla="*/ 1443 w 1446"/>
                  <a:gd name="T19" fmla="*/ 147 h 360"/>
                  <a:gd name="T20" fmla="*/ 1446 w 1446"/>
                  <a:gd name="T21" fmla="*/ 179 h 360"/>
                  <a:gd name="T22" fmla="*/ 1443 w 1446"/>
                  <a:gd name="T23" fmla="*/ 213 h 360"/>
                  <a:gd name="T24" fmla="*/ 1434 w 1446"/>
                  <a:gd name="T25" fmla="*/ 243 h 360"/>
                  <a:gd name="T26" fmla="*/ 1421 w 1446"/>
                  <a:gd name="T27" fmla="*/ 271 h 360"/>
                  <a:gd name="T28" fmla="*/ 1403 w 1446"/>
                  <a:gd name="T29" fmla="*/ 297 h 360"/>
                  <a:gd name="T30" fmla="*/ 1381 w 1446"/>
                  <a:gd name="T31" fmla="*/ 318 h 360"/>
                  <a:gd name="T32" fmla="*/ 1356 w 1446"/>
                  <a:gd name="T33" fmla="*/ 337 h 360"/>
                  <a:gd name="T34" fmla="*/ 1328 w 1446"/>
                  <a:gd name="T35" fmla="*/ 349 h 360"/>
                  <a:gd name="T36" fmla="*/ 1297 w 1446"/>
                  <a:gd name="T37" fmla="*/ 358 h 360"/>
                  <a:gd name="T38" fmla="*/ 1265 w 1446"/>
                  <a:gd name="T39" fmla="*/ 360 h 360"/>
                  <a:gd name="T40" fmla="*/ 180 w 1446"/>
                  <a:gd name="T41" fmla="*/ 360 h 360"/>
                  <a:gd name="T42" fmla="*/ 147 w 1446"/>
                  <a:gd name="T43" fmla="*/ 358 h 360"/>
                  <a:gd name="T44" fmla="*/ 117 w 1446"/>
                  <a:gd name="T45" fmla="*/ 349 h 360"/>
                  <a:gd name="T46" fmla="*/ 89 w 1446"/>
                  <a:gd name="T47" fmla="*/ 337 h 360"/>
                  <a:gd name="T48" fmla="*/ 63 w 1446"/>
                  <a:gd name="T49" fmla="*/ 318 h 360"/>
                  <a:gd name="T50" fmla="*/ 41 w 1446"/>
                  <a:gd name="T51" fmla="*/ 297 h 360"/>
                  <a:gd name="T52" fmla="*/ 24 w 1446"/>
                  <a:gd name="T53" fmla="*/ 271 h 360"/>
                  <a:gd name="T54" fmla="*/ 10 w 1446"/>
                  <a:gd name="T55" fmla="*/ 243 h 360"/>
                  <a:gd name="T56" fmla="*/ 2 w 1446"/>
                  <a:gd name="T57" fmla="*/ 213 h 360"/>
                  <a:gd name="T58" fmla="*/ 0 w 1446"/>
                  <a:gd name="T59" fmla="*/ 179 h 360"/>
                  <a:gd name="T60" fmla="*/ 2 w 1446"/>
                  <a:gd name="T61" fmla="*/ 147 h 360"/>
                  <a:gd name="T62" fmla="*/ 10 w 1446"/>
                  <a:gd name="T63" fmla="*/ 117 h 360"/>
                  <a:gd name="T64" fmla="*/ 24 w 1446"/>
                  <a:gd name="T65" fmla="*/ 89 h 360"/>
                  <a:gd name="T66" fmla="*/ 41 w 1446"/>
                  <a:gd name="T67" fmla="*/ 64 h 360"/>
                  <a:gd name="T68" fmla="*/ 63 w 1446"/>
                  <a:gd name="T69" fmla="*/ 42 h 360"/>
                  <a:gd name="T70" fmla="*/ 89 w 1446"/>
                  <a:gd name="T71" fmla="*/ 23 h 360"/>
                  <a:gd name="T72" fmla="*/ 117 w 1446"/>
                  <a:gd name="T73" fmla="*/ 11 h 360"/>
                  <a:gd name="T74" fmla="*/ 147 w 1446"/>
                  <a:gd name="T75" fmla="*/ 2 h 360"/>
                  <a:gd name="T76" fmla="*/ 180 w 1446"/>
                  <a:gd name="T77" fmla="*/ 0 h 36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0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2"/>
                    </a:lnTo>
                    <a:lnTo>
                      <a:pt x="1328" y="11"/>
                    </a:lnTo>
                    <a:lnTo>
                      <a:pt x="1356" y="23"/>
                    </a:lnTo>
                    <a:lnTo>
                      <a:pt x="1381" y="42"/>
                    </a:lnTo>
                    <a:lnTo>
                      <a:pt x="1403" y="64"/>
                    </a:lnTo>
                    <a:lnTo>
                      <a:pt x="1421" y="89"/>
                    </a:lnTo>
                    <a:lnTo>
                      <a:pt x="1434" y="117"/>
                    </a:lnTo>
                    <a:lnTo>
                      <a:pt x="1443" y="147"/>
                    </a:lnTo>
                    <a:lnTo>
                      <a:pt x="1446" y="179"/>
                    </a:lnTo>
                    <a:lnTo>
                      <a:pt x="1443" y="213"/>
                    </a:lnTo>
                    <a:lnTo>
                      <a:pt x="1434" y="243"/>
                    </a:lnTo>
                    <a:lnTo>
                      <a:pt x="1421" y="271"/>
                    </a:lnTo>
                    <a:lnTo>
                      <a:pt x="1403" y="297"/>
                    </a:lnTo>
                    <a:lnTo>
                      <a:pt x="1381" y="318"/>
                    </a:lnTo>
                    <a:lnTo>
                      <a:pt x="1356" y="337"/>
                    </a:lnTo>
                    <a:lnTo>
                      <a:pt x="1328" y="349"/>
                    </a:lnTo>
                    <a:lnTo>
                      <a:pt x="1297" y="358"/>
                    </a:lnTo>
                    <a:lnTo>
                      <a:pt x="1265" y="360"/>
                    </a:lnTo>
                    <a:lnTo>
                      <a:pt x="180" y="360"/>
                    </a:lnTo>
                    <a:lnTo>
                      <a:pt x="147" y="358"/>
                    </a:lnTo>
                    <a:lnTo>
                      <a:pt x="117" y="349"/>
                    </a:lnTo>
                    <a:lnTo>
                      <a:pt x="89" y="337"/>
                    </a:lnTo>
                    <a:lnTo>
                      <a:pt x="63" y="318"/>
                    </a:lnTo>
                    <a:lnTo>
                      <a:pt x="41" y="297"/>
                    </a:lnTo>
                    <a:lnTo>
                      <a:pt x="24" y="271"/>
                    </a:lnTo>
                    <a:lnTo>
                      <a:pt x="10" y="243"/>
                    </a:lnTo>
                    <a:lnTo>
                      <a:pt x="2" y="213"/>
                    </a:lnTo>
                    <a:lnTo>
                      <a:pt x="0" y="179"/>
                    </a:lnTo>
                    <a:lnTo>
                      <a:pt x="2" y="147"/>
                    </a:lnTo>
                    <a:lnTo>
                      <a:pt x="10" y="117"/>
                    </a:lnTo>
                    <a:lnTo>
                      <a:pt x="24" y="89"/>
                    </a:lnTo>
                    <a:lnTo>
                      <a:pt x="41" y="64"/>
                    </a:lnTo>
                    <a:lnTo>
                      <a:pt x="63" y="42"/>
                    </a:lnTo>
                    <a:lnTo>
                      <a:pt x="89" y="23"/>
                    </a:lnTo>
                    <a:lnTo>
                      <a:pt x="117" y="11"/>
                    </a:lnTo>
                    <a:lnTo>
                      <a:pt x="147" y="2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200"/>
              </a:p>
            </p:txBody>
          </p:sp>
          <p:sp>
            <p:nvSpPr>
              <p:cNvPr id="100" name="Freeform 11"/>
              <p:cNvSpPr/>
              <p:nvPr/>
            </p:nvSpPr>
            <p:spPr>
              <a:xfrm>
                <a:off x="1292" y="1891"/>
                <a:ext cx="132" cy="33"/>
              </a:xfrm>
              <a:custGeom>
                <a:avLst/>
                <a:gdLst>
                  <a:gd name="T0" fmla="*/ 180 w 1446"/>
                  <a:gd name="T1" fmla="*/ 0 h 362"/>
                  <a:gd name="T2" fmla="*/ 1266 w 1446"/>
                  <a:gd name="T3" fmla="*/ 0 h 362"/>
                  <a:gd name="T4" fmla="*/ 1298 w 1446"/>
                  <a:gd name="T5" fmla="*/ 4 h 362"/>
                  <a:gd name="T6" fmla="*/ 1328 w 1446"/>
                  <a:gd name="T7" fmla="*/ 12 h 362"/>
                  <a:gd name="T8" fmla="*/ 1356 w 1446"/>
                  <a:gd name="T9" fmla="*/ 25 h 362"/>
                  <a:gd name="T10" fmla="*/ 1381 w 1446"/>
                  <a:gd name="T11" fmla="*/ 43 h 362"/>
                  <a:gd name="T12" fmla="*/ 1403 w 1446"/>
                  <a:gd name="T13" fmla="*/ 65 h 362"/>
                  <a:gd name="T14" fmla="*/ 1421 w 1446"/>
                  <a:gd name="T15" fmla="*/ 90 h 362"/>
                  <a:gd name="T16" fmla="*/ 1434 w 1446"/>
                  <a:gd name="T17" fmla="*/ 118 h 362"/>
                  <a:gd name="T18" fmla="*/ 1443 w 1446"/>
                  <a:gd name="T19" fmla="*/ 149 h 362"/>
                  <a:gd name="T20" fmla="*/ 1446 w 1446"/>
                  <a:gd name="T21" fmla="*/ 181 h 362"/>
                  <a:gd name="T22" fmla="*/ 1443 w 1446"/>
                  <a:gd name="T23" fmla="*/ 214 h 362"/>
                  <a:gd name="T24" fmla="*/ 1434 w 1446"/>
                  <a:gd name="T25" fmla="*/ 245 h 362"/>
                  <a:gd name="T26" fmla="*/ 1421 w 1446"/>
                  <a:gd name="T27" fmla="*/ 273 h 362"/>
                  <a:gd name="T28" fmla="*/ 1403 w 1446"/>
                  <a:gd name="T29" fmla="*/ 298 h 362"/>
                  <a:gd name="T30" fmla="*/ 1381 w 1446"/>
                  <a:gd name="T31" fmla="*/ 320 h 362"/>
                  <a:gd name="T32" fmla="*/ 1356 w 1446"/>
                  <a:gd name="T33" fmla="*/ 337 h 362"/>
                  <a:gd name="T34" fmla="*/ 1328 w 1446"/>
                  <a:gd name="T35" fmla="*/ 351 h 362"/>
                  <a:gd name="T36" fmla="*/ 1297 w 1446"/>
                  <a:gd name="T37" fmla="*/ 359 h 362"/>
                  <a:gd name="T38" fmla="*/ 1265 w 1446"/>
                  <a:gd name="T39" fmla="*/ 362 h 362"/>
                  <a:gd name="T40" fmla="*/ 180 w 1446"/>
                  <a:gd name="T41" fmla="*/ 362 h 362"/>
                  <a:gd name="T42" fmla="*/ 147 w 1446"/>
                  <a:gd name="T43" fmla="*/ 359 h 362"/>
                  <a:gd name="T44" fmla="*/ 117 w 1446"/>
                  <a:gd name="T45" fmla="*/ 351 h 362"/>
                  <a:gd name="T46" fmla="*/ 89 w 1446"/>
                  <a:gd name="T47" fmla="*/ 337 h 362"/>
                  <a:gd name="T48" fmla="*/ 63 w 1446"/>
                  <a:gd name="T49" fmla="*/ 320 h 362"/>
                  <a:gd name="T50" fmla="*/ 41 w 1446"/>
                  <a:gd name="T51" fmla="*/ 298 h 362"/>
                  <a:gd name="T52" fmla="*/ 24 w 1446"/>
                  <a:gd name="T53" fmla="*/ 273 h 362"/>
                  <a:gd name="T54" fmla="*/ 10 w 1446"/>
                  <a:gd name="T55" fmla="*/ 245 h 362"/>
                  <a:gd name="T56" fmla="*/ 2 w 1446"/>
                  <a:gd name="T57" fmla="*/ 214 h 362"/>
                  <a:gd name="T58" fmla="*/ 0 w 1446"/>
                  <a:gd name="T59" fmla="*/ 181 h 362"/>
                  <a:gd name="T60" fmla="*/ 2 w 1446"/>
                  <a:gd name="T61" fmla="*/ 149 h 362"/>
                  <a:gd name="T62" fmla="*/ 10 w 1446"/>
                  <a:gd name="T63" fmla="*/ 118 h 362"/>
                  <a:gd name="T64" fmla="*/ 24 w 1446"/>
                  <a:gd name="T65" fmla="*/ 90 h 362"/>
                  <a:gd name="T66" fmla="*/ 41 w 1446"/>
                  <a:gd name="T67" fmla="*/ 65 h 362"/>
                  <a:gd name="T68" fmla="*/ 63 w 1446"/>
                  <a:gd name="T69" fmla="*/ 43 h 362"/>
                  <a:gd name="T70" fmla="*/ 89 w 1446"/>
                  <a:gd name="T71" fmla="*/ 25 h 362"/>
                  <a:gd name="T72" fmla="*/ 117 w 1446"/>
                  <a:gd name="T73" fmla="*/ 12 h 362"/>
                  <a:gd name="T74" fmla="*/ 147 w 1446"/>
                  <a:gd name="T75" fmla="*/ 4 h 362"/>
                  <a:gd name="T76" fmla="*/ 180 w 1446"/>
                  <a:gd name="T77" fmla="*/ 0 h 36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46" h="362">
                    <a:moveTo>
                      <a:pt x="180" y="0"/>
                    </a:moveTo>
                    <a:lnTo>
                      <a:pt x="1266" y="0"/>
                    </a:lnTo>
                    <a:lnTo>
                      <a:pt x="1298" y="4"/>
                    </a:lnTo>
                    <a:lnTo>
                      <a:pt x="1328" y="12"/>
                    </a:lnTo>
                    <a:lnTo>
                      <a:pt x="1356" y="25"/>
                    </a:lnTo>
                    <a:lnTo>
                      <a:pt x="1381" y="43"/>
                    </a:lnTo>
                    <a:lnTo>
                      <a:pt x="1403" y="65"/>
                    </a:lnTo>
                    <a:lnTo>
                      <a:pt x="1421" y="90"/>
                    </a:lnTo>
                    <a:lnTo>
                      <a:pt x="1434" y="118"/>
                    </a:lnTo>
                    <a:lnTo>
                      <a:pt x="1443" y="149"/>
                    </a:lnTo>
                    <a:lnTo>
                      <a:pt x="1446" y="181"/>
                    </a:lnTo>
                    <a:lnTo>
                      <a:pt x="1443" y="214"/>
                    </a:lnTo>
                    <a:lnTo>
                      <a:pt x="1434" y="245"/>
                    </a:lnTo>
                    <a:lnTo>
                      <a:pt x="1421" y="273"/>
                    </a:lnTo>
                    <a:lnTo>
                      <a:pt x="1403" y="298"/>
                    </a:lnTo>
                    <a:lnTo>
                      <a:pt x="1381" y="320"/>
                    </a:lnTo>
                    <a:lnTo>
                      <a:pt x="1356" y="337"/>
                    </a:lnTo>
                    <a:lnTo>
                      <a:pt x="1328" y="351"/>
                    </a:lnTo>
                    <a:lnTo>
                      <a:pt x="1297" y="359"/>
                    </a:lnTo>
                    <a:lnTo>
                      <a:pt x="1265" y="362"/>
                    </a:lnTo>
                    <a:lnTo>
                      <a:pt x="180" y="362"/>
                    </a:lnTo>
                    <a:lnTo>
                      <a:pt x="147" y="359"/>
                    </a:lnTo>
                    <a:lnTo>
                      <a:pt x="117" y="351"/>
                    </a:lnTo>
                    <a:lnTo>
                      <a:pt x="89" y="337"/>
                    </a:lnTo>
                    <a:lnTo>
                      <a:pt x="63" y="320"/>
                    </a:lnTo>
                    <a:lnTo>
                      <a:pt x="41" y="298"/>
                    </a:lnTo>
                    <a:lnTo>
                      <a:pt x="24" y="273"/>
                    </a:lnTo>
                    <a:lnTo>
                      <a:pt x="10" y="245"/>
                    </a:lnTo>
                    <a:lnTo>
                      <a:pt x="2" y="214"/>
                    </a:lnTo>
                    <a:lnTo>
                      <a:pt x="0" y="181"/>
                    </a:lnTo>
                    <a:lnTo>
                      <a:pt x="2" y="149"/>
                    </a:lnTo>
                    <a:lnTo>
                      <a:pt x="10" y="118"/>
                    </a:lnTo>
                    <a:lnTo>
                      <a:pt x="24" y="90"/>
                    </a:lnTo>
                    <a:lnTo>
                      <a:pt x="41" y="65"/>
                    </a:lnTo>
                    <a:lnTo>
                      <a:pt x="63" y="43"/>
                    </a:lnTo>
                    <a:lnTo>
                      <a:pt x="89" y="25"/>
                    </a:lnTo>
                    <a:lnTo>
                      <a:pt x="117" y="12"/>
                    </a:lnTo>
                    <a:lnTo>
                      <a:pt x="147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12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061674" y="2657823"/>
            <a:ext cx="2233189" cy="34255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ko-KR" altLang="en-US" sz="2800" b="0" spc="-100">
                <a:solidFill>
                  <a:schemeClr val="bg1"/>
                </a:solidFill>
                <a:latin typeface="나눔바른고딕"/>
                <a:ea typeface="나눔바른고딕"/>
              </a:rPr>
              <a:t>진행 예정 사항</a:t>
            </a:r>
            <a:endParaRPr lang="ko-KR" altLang="en-US" sz="2800" b="0" spc="-10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43800" y="1449297"/>
            <a:ext cx="4191000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en-US" altLang="ko-KR" sz="1400">
                <a:solidFill>
                  <a:srgbClr val="009933"/>
                </a:solidFill>
                <a:latin typeface="나눔바른고딕"/>
                <a:ea typeface="나눔바른고딕"/>
              </a:rPr>
              <a:t>PNU CSE 2021 Graduation</a:t>
            </a:r>
            <a:r>
              <a:rPr lang="ko-KR" altLang="en-US" sz="1400">
                <a:solidFill>
                  <a:srgbClr val="009933"/>
                </a:solidFill>
                <a:latin typeface="나눔바른고딕"/>
                <a:ea typeface="나눔바른고딕"/>
              </a:rPr>
              <a:t> </a:t>
            </a:r>
            <a:r>
              <a:rPr lang="en-US" altLang="ko-KR" sz="1400">
                <a:solidFill>
                  <a:srgbClr val="009933"/>
                </a:solidFill>
                <a:latin typeface="나눔바른고딕"/>
                <a:ea typeface="나눔바른고딕"/>
              </a:rPr>
              <a:t>Project</a:t>
            </a:r>
            <a:endParaRPr lang="ko-KR" altLang="en-US" sz="1400">
              <a:solidFill>
                <a:srgbClr val="009933"/>
              </a:solidFill>
              <a:latin typeface="나눔바른고딕"/>
              <a:ea typeface="나눔바른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0286" y="2069389"/>
            <a:ext cx="7550752" cy="4616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endParaRPr lang="en-US" altLang="ko-KR" sz="1500">
              <a:solidFill>
                <a:srgbClr val="686868"/>
              </a:solidFill>
              <a:latin typeface="나눔바른고딕"/>
              <a:ea typeface="나눔바른고딕"/>
            </a:endParaRPr>
          </a:p>
          <a:p>
            <a:pPr lvl="0">
              <a:defRPr/>
            </a:pPr>
            <a:r>
              <a:rPr lang="en-US" altLang="ko-KR" sz="1500">
                <a:solidFill>
                  <a:srgbClr val="00c300"/>
                </a:solidFill>
                <a:latin typeface="나눔바른고딕"/>
                <a:ea typeface="나눔바른고딕"/>
              </a:rPr>
              <a:t> Scheduled List</a:t>
            </a:r>
            <a:endParaRPr lang="en-US" altLang="ko-KR" sz="1500">
              <a:solidFill>
                <a:srgbClr val="00c300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1061674" y="3622428"/>
            <a:ext cx="602615" cy="241464"/>
            <a:chOff x="479425" y="2364330"/>
            <a:chExt cx="602615" cy="2414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79425" y="2364330"/>
              <a:ext cx="602615" cy="241464"/>
            </a:xfrm>
            <a:prstGeom prst="roundRect">
              <a:avLst>
                <a:gd name="adj" fmla="val 50000"/>
              </a:avLst>
            </a:prstGeom>
            <a:solidFill>
              <a:srgbClr val="00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나눔바른고딕"/>
                <a:ea typeface="나눔바른고딕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17" y="2385035"/>
              <a:ext cx="475431" cy="20005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ko-KR" sz="1300" b="0" spc="-100">
                  <a:solidFill>
                    <a:schemeClr val="bg1"/>
                  </a:solidFill>
                  <a:latin typeface="나눔바른고딕"/>
                  <a:ea typeface="나눔바른고딕"/>
                </a:rPr>
                <a:t>8  /  9</a:t>
              </a:r>
              <a:endParaRPr lang="ko-KR" altLang="en-US" sz="1300" b="0" spc="-100">
                <a:solidFill>
                  <a:schemeClr val="bg1"/>
                </a:solidFill>
                <a:latin typeface="나눔바른고딕"/>
                <a:ea typeface="나눔바른고딕"/>
              </a:endParaRPr>
            </a:p>
          </p:txBody>
        </p:sp>
      </p:grpSp>
      <p:sp>
        <p:nvSpPr>
          <p:cNvPr id="97" name="Freeform 57"/>
          <p:cNvSpPr>
            <a:spLocks noEditPoints="1"/>
          </p:cNvSpPr>
          <p:nvPr/>
        </p:nvSpPr>
        <p:spPr>
          <a:xfrm>
            <a:off x="4198086" y="3117968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4512963" y="3093747"/>
            <a:ext cx="5816657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학습을 위한 다양한 소음 및 음성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DATA-SET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 수집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061674" y="3076216"/>
            <a:ext cx="1687391" cy="47660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ko-KR" sz="2000" b="0" spc="-100">
                <a:solidFill>
                  <a:schemeClr val="bg1"/>
                </a:solidFill>
                <a:latin typeface="나눔바른고딕"/>
                <a:ea typeface="나눔바른고딕"/>
              </a:rPr>
              <a:t>Scheduled</a:t>
            </a:r>
            <a:endParaRPr lang="en-US" altLang="ko-KR" sz="2000" b="0" spc="-100">
              <a:solidFill>
                <a:schemeClr val="bg1"/>
              </a:solidFill>
              <a:latin typeface="나눔바른고딕"/>
              <a:ea typeface="나눔바른고딕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ko-KR" sz="2000" b="0" spc="-100">
                <a:solidFill>
                  <a:schemeClr val="bg1"/>
                </a:solidFill>
                <a:latin typeface="나눔바른고딕"/>
                <a:ea typeface="나눔바른고딕"/>
              </a:rPr>
              <a:t>List</a:t>
            </a:r>
            <a:endParaRPr lang="ko-KR" altLang="en-US" sz="2000" b="0" spc="-10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pic>
        <p:nvPicPr>
          <p:cNvPr id="1026" name="Picture 2" descr="라즈베리파이 활용백서의 표지 디자인을 진행했습니다. 라즈베리를 캐릭터로 만들어서 책 좀 보게 만들어 줬네요. | 일러스트레이션, 표지,  타이포그래피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087039" y="4187987"/>
            <a:ext cx="1884218" cy="2355273"/>
          </a:xfrm>
          <a:prstGeom prst="rect">
            <a:avLst/>
          </a:prstGeom>
          <a:noFill/>
        </p:spPr>
      </p:pic>
      <p:sp>
        <p:nvSpPr>
          <p:cNvPr id="30" name="Freeform 57"/>
          <p:cNvSpPr>
            <a:spLocks noEditPoints="1"/>
          </p:cNvSpPr>
          <p:nvPr/>
        </p:nvSpPr>
        <p:spPr>
          <a:xfrm>
            <a:off x="4198086" y="3891492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512963" y="3867271"/>
            <a:ext cx="5669423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Tensorflow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를 이용해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MFCC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 구현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, DS-CNN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모델 적용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22" name="Freeform 57"/>
          <p:cNvSpPr>
            <a:spLocks noEditPoints="1"/>
          </p:cNvSpPr>
          <p:nvPr/>
        </p:nvSpPr>
        <p:spPr>
          <a:xfrm>
            <a:off x="4198086" y="4709517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4" name="Freeform 57"/>
          <p:cNvSpPr>
            <a:spLocks noEditPoints="1"/>
          </p:cNvSpPr>
          <p:nvPr/>
        </p:nvSpPr>
        <p:spPr>
          <a:xfrm>
            <a:off x="4187347" y="5504295"/>
            <a:ext cx="212531" cy="22766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00c300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502223" y="5480074"/>
            <a:ext cx="6005627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Raspberry Pi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를 사용해 임베디드 기기에 모델 적용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12962" y="4698265"/>
            <a:ext cx="4902257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rPr>
              <a:t>최종적으로 소음 내성을 가진 학습 모델 제작 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428</ep:Words>
  <ep:PresentationFormat>와이드스크린</ep:PresentationFormat>
  <ep:Paragraphs>141</ep:Paragraphs>
  <ep:Slides>11</ep:Slides>
  <ep:Notes>0</ep:Notes>
  <ep:TotalTime>0</ep:TotalTime>
  <ep:HiddenSlides>0</ep:HiddenSlides>
  <ep:MMClips>1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2018-01-30T21:50:11.000</dcterms:created>
  <dc:creator>주소현</dc:creator>
  <cp:lastModifiedBy>AnJunSu</cp:lastModifiedBy>
  <dcterms:modified xsi:type="dcterms:W3CDTF">2021-06-27T09:45:46.193</dcterms:modified>
  <cp:revision>254</cp:revision>
  <dc:title>PowerPoint 프레젠테이션</dc:title>
  <cp:version>1000.0000.01</cp:version>
</cp:coreProperties>
</file>