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0" r:id="rId3"/>
    <p:sldId id="257" r:id="rId4"/>
    <p:sldId id="278" r:id="rId5"/>
    <p:sldId id="292" r:id="rId6"/>
    <p:sldId id="293" r:id="rId7"/>
    <p:sldId id="298" r:id="rId8"/>
    <p:sldId id="299" r:id="rId9"/>
    <p:sldId id="300" r:id="rId10"/>
    <p:sldId id="301" r:id="rId11"/>
    <p:sldId id="285" r:id="rId12"/>
    <p:sldId id="258" r:id="rId13"/>
  </p:sldIdLst>
  <p:sldSz cx="12192000" cy="6858000"/>
  <p:notesSz cx="6858000" cy="9144000"/>
  <p:embeddedFontLst>
    <p:embeddedFont>
      <p:font typeface="나눔바른고딕" panose="020B0600000101010101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pos="2615" userDrawn="1">
          <p15:clr>
            <a:srgbClr val="A4A3A4"/>
          </p15:clr>
        </p15:guide>
        <p15:guide id="5" pos="7219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orient="horz" pos="862" userDrawn="1">
          <p15:clr>
            <a:srgbClr val="A4A3A4"/>
          </p15:clr>
        </p15:guide>
        <p15:guide id="8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C300"/>
    <a:srgbClr val="00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0" y="96"/>
      </p:cViewPr>
      <p:guideLst>
        <p:guide orient="horz" pos="300"/>
        <p:guide pos="302"/>
        <p:guide pos="7378"/>
        <p:guide pos="2615"/>
        <p:guide pos="7219"/>
        <p:guide orient="horz" pos="4020"/>
        <p:guide orient="horz" pos="862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2021-08-09(Mon)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2021-08-09(Mon)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2021-08-09(Mon)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2021-08-09(Mon)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26187"/>
            <a:ext cx="3383280" cy="6866019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2021-08-09(Mon)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2021-08-09(Mon)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2021-08-09(Mon)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2021-08-09(Mon)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2021-08-09(Mon)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8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2021-08-09(Mon)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3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2021-08-09(Mon)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D12-E947-401E-BAC1-FD5DAC2FFF12}" type="datetimeFigureOut">
              <a:rPr lang="ko-KR" altLang="en-US" smtClean="0"/>
              <a:t>2021-08-09(Mon)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07989" y="2897513"/>
            <a:ext cx="5855109" cy="1155307"/>
            <a:chOff x="4000500" y="1741225"/>
            <a:chExt cx="4191000" cy="1155307"/>
          </a:xfrm>
        </p:grpSpPr>
        <p:sp>
          <p:nvSpPr>
            <p:cNvPr id="2" name="TextBox 1"/>
            <p:cNvSpPr txBox="1"/>
            <p:nvPr/>
          </p:nvSpPr>
          <p:spPr>
            <a:xfrm>
              <a:off x="4000500" y="2619533"/>
              <a:ext cx="419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소음환경에  강한 내성을 가진 음성인식 모델 개발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1489" y="1741225"/>
              <a:ext cx="3869022" cy="800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8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포네틱코드</a:t>
              </a:r>
              <a:endPara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2021 </a:t>
              </a:r>
              <a:r>
                <a:rPr lang="ko-KR" altLang="en-US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전기 졸업과제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31592" y="5471930"/>
            <a:ext cx="216063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53</a:t>
            </a:r>
            <a:r>
              <a:rPr lang="ko-KR" altLang="en-US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sz="28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201524495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안준수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201661701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강동민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50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226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Collection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methodology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 descr="Freestanding Blade Kiosk inc. Personalised Content | O&amp;#39;Connors | Audio &amp;amp;  Visual">
            <a:extLst>
              <a:ext uri="{FF2B5EF4-FFF2-40B4-BE49-F238E27FC236}">
                <a16:creationId xmlns:a16="http://schemas.microsoft.com/office/drawing/2014/main" id="{915AEFC5-3DF0-441F-B984-17A55C79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1" y="3582164"/>
            <a:ext cx="2961096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0E67AD9-5B7A-4F5D-A3D7-A8E80B09AB7A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및 수집 방안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한국어 명령어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 방안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5A9DAD-8659-4AC3-BF7A-E108AAB3FD80}"/>
              </a:ext>
            </a:extLst>
          </p:cNvPr>
          <p:cNvSpPr txBox="1"/>
          <p:nvPr/>
        </p:nvSpPr>
        <p:spPr>
          <a:xfrm>
            <a:off x="4124701" y="2789020"/>
            <a:ext cx="57994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 활용</a:t>
            </a:r>
          </a:p>
        </p:txBody>
      </p:sp>
      <p:sp>
        <p:nvSpPr>
          <p:cNvPr id="46" name="Freeform 57">
            <a:extLst>
              <a:ext uri="{FF2B5EF4-FFF2-40B4-BE49-F238E27FC236}">
                <a16:creationId xmlns:a16="http://schemas.microsoft.com/office/drawing/2014/main" id="{EA0A0C14-84A3-4708-8029-37A72E193BB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235620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9B7A8C-896C-4ECB-A940-7B9B39D3B793}"/>
              </a:ext>
            </a:extLst>
          </p:cNvPr>
          <p:cNvSpPr txBox="1"/>
          <p:nvPr/>
        </p:nvSpPr>
        <p:spPr>
          <a:xfrm>
            <a:off x="4352817" y="3193097"/>
            <a:ext cx="72072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typecast,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selvy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TTS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</a:p>
        </p:txBody>
      </p:sp>
      <p:sp>
        <p:nvSpPr>
          <p:cNvPr id="48" name="Freeform 57">
            <a:extLst>
              <a:ext uri="{FF2B5EF4-FFF2-40B4-BE49-F238E27FC236}">
                <a16:creationId xmlns:a16="http://schemas.microsoft.com/office/drawing/2014/main" id="{12890652-F317-4BB4-ADD2-00DF9D2780E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89382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2DEE3E-A1FF-4E36-B16A-E0BB558F0C20}"/>
              </a:ext>
            </a:extLst>
          </p:cNvPr>
          <p:cNvSpPr txBox="1"/>
          <p:nvPr/>
        </p:nvSpPr>
        <p:spPr>
          <a:xfrm>
            <a:off x="4352818" y="3851299"/>
            <a:ext cx="70729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TTS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</a:p>
        </p:txBody>
      </p:sp>
      <p:sp>
        <p:nvSpPr>
          <p:cNvPr id="50" name="Freeform 57">
            <a:extLst>
              <a:ext uri="{FF2B5EF4-FFF2-40B4-BE49-F238E27FC236}">
                <a16:creationId xmlns:a16="http://schemas.microsoft.com/office/drawing/2014/main" id="{4FCDE3EA-4119-424A-B922-460C8380B7FF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53908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38FA8C-5DE2-4885-8B99-FE104A74ED2F}"/>
              </a:ext>
            </a:extLst>
          </p:cNvPr>
          <p:cNvSpPr txBox="1"/>
          <p:nvPr/>
        </p:nvSpPr>
        <p:spPr>
          <a:xfrm>
            <a:off x="4352818" y="4496564"/>
            <a:ext cx="55881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 시 직접 녹음</a:t>
            </a:r>
          </a:p>
        </p:txBody>
      </p:sp>
    </p:spTree>
    <p:extLst>
      <p:ext uri="{BB962C8B-B14F-4D97-AF65-F5344CB8AC3E}">
        <p14:creationId xmlns:p14="http://schemas.microsoft.com/office/powerpoint/2010/main" val="88833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233189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Scheduled Table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9425" y="2385035"/>
              <a:ext cx="539023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Scheduled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41BDD73-7167-4D12-920E-1F587AD52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16887"/>
              </p:ext>
            </p:extLst>
          </p:nvPr>
        </p:nvGraphicFramePr>
        <p:xfrm>
          <a:off x="3724712" y="2801924"/>
          <a:ext cx="7966326" cy="2865120"/>
        </p:xfrm>
        <a:graphic>
          <a:graphicData uri="http://schemas.openxmlformats.org/drawingml/2006/table">
            <a:tbl>
              <a:tblPr firstRow="1" bandRow="1"/>
              <a:tblGrid>
                <a:gridCol w="8358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2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583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9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02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18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358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369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358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8358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05049">
                <a:tc gridSpan="7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49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04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소음 내성을 가진 학습 모델 제작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04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049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환경 구축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04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정확도 평가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04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및 디버깅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발표 및 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보고서 준비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5EDBA322-9570-4850-9C67-58D289AA9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0" y="4591711"/>
            <a:ext cx="2005351" cy="20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9080" y="2869151"/>
            <a:ext cx="6593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20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0" y="3321278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14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687391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Project Object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512963" y="3093747"/>
            <a:ext cx="60152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시나리오에 적합하도록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57">
            <a:extLst>
              <a:ext uri="{FF2B5EF4-FFF2-40B4-BE49-F238E27FC236}">
                <a16:creationId xmlns:a16="http://schemas.microsoft.com/office/drawing/2014/main" id="{88CFD796-92CD-4FD6-9986-C43AEEF9A7A8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A40AC-F092-428C-8CA9-8A76B31D5614}"/>
              </a:ext>
            </a:extLst>
          </p:cNvPr>
          <p:cNvSpPr txBox="1"/>
          <p:nvPr/>
        </p:nvSpPr>
        <p:spPr>
          <a:xfrm>
            <a:off x="4512963" y="3867271"/>
            <a:ext cx="54363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시나리오에 적합하도록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</a:t>
            </a:r>
          </a:p>
        </p:txBody>
      </p:sp>
      <p:sp>
        <p:nvSpPr>
          <p:cNvPr id="32" name="Freeform 57">
            <a:extLst>
              <a:ext uri="{FF2B5EF4-FFF2-40B4-BE49-F238E27FC236}">
                <a16:creationId xmlns:a16="http://schemas.microsoft.com/office/drawing/2014/main" id="{F67A5D25-D6C5-4248-94C9-CE6E02DE06C6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4655681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16EC8-C1FB-476C-85FA-18A38974370E}"/>
              </a:ext>
            </a:extLst>
          </p:cNvPr>
          <p:cNvSpPr txBox="1"/>
          <p:nvPr/>
        </p:nvSpPr>
        <p:spPr>
          <a:xfrm>
            <a:off x="4512962" y="4631460"/>
            <a:ext cx="53189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시나리오에 적합하도록 모델을 임베디드에 탑재</a:t>
            </a:r>
          </a:p>
        </p:txBody>
      </p:sp>
    </p:spTree>
    <p:extLst>
      <p:ext uri="{BB962C8B-B14F-4D97-AF65-F5344CB8AC3E}">
        <p14:creationId xmlns:p14="http://schemas.microsoft.com/office/powerpoint/2010/main" val="388753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379187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40287" y="290844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352817" y="2865926"/>
            <a:ext cx="72072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 확정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자판기나 키오스크에서의 소음 내성 음성인식 모델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활용안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7">
            <a:extLst>
              <a:ext uri="{FF2B5EF4-FFF2-40B4-BE49-F238E27FC236}">
                <a16:creationId xmlns:a16="http://schemas.microsoft.com/office/drawing/2014/main" id="{1BA273C9-FACE-412F-9F80-8B8AF3FF2686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566651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18EA60-A677-4896-B716-D00828DB28CC}"/>
              </a:ext>
            </a:extLst>
          </p:cNvPr>
          <p:cNvSpPr txBox="1"/>
          <p:nvPr/>
        </p:nvSpPr>
        <p:spPr>
          <a:xfrm>
            <a:off x="4352818" y="3524128"/>
            <a:ext cx="70729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모델에서 학습</a:t>
            </a:r>
          </a:p>
        </p:txBody>
      </p:sp>
      <p:sp>
        <p:nvSpPr>
          <p:cNvPr id="22" name="Freeform 57">
            <a:extLst>
              <a:ext uri="{FF2B5EF4-FFF2-40B4-BE49-F238E27FC236}">
                <a16:creationId xmlns:a16="http://schemas.microsoft.com/office/drawing/2014/main" id="{C8E8E6DD-854C-42E3-8E53-36BA20CBF9CE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21191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A1624-42DD-4B2B-B58C-B3A4935A5921}"/>
              </a:ext>
            </a:extLst>
          </p:cNvPr>
          <p:cNvSpPr txBox="1"/>
          <p:nvPr/>
        </p:nvSpPr>
        <p:spPr>
          <a:xfrm>
            <a:off x="4352818" y="4169393"/>
            <a:ext cx="55881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및 수집 방안</a:t>
            </a:r>
          </a:p>
        </p:txBody>
      </p:sp>
    </p:spTree>
    <p:extLst>
      <p:ext uri="{BB962C8B-B14F-4D97-AF65-F5344CB8AC3E}">
        <p14:creationId xmlns:p14="http://schemas.microsoft.com/office/powerpoint/2010/main" val="247831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34393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297993"/>
            <a:ext cx="52777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코로나 사태로 인한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 인프라 수요에 부합</a:t>
            </a: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209155CD-BE7F-4947-A2CB-8EE0AEE5837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795700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4352817" y="3762849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키오스크 기기에  손가락 등의 신체 접촉없이 사용 가능</a:t>
            </a: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290049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2854552"/>
            <a:ext cx="6869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공공장소 등에서 범용적으로 활용 가능한 모델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226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Vending Machine &amp;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Kiosk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 descr="Freestanding Blade Kiosk inc. Personalised Content | O&amp;#39;Connors | Audio &amp;amp;  Visual">
            <a:extLst>
              <a:ext uri="{FF2B5EF4-FFF2-40B4-BE49-F238E27FC236}">
                <a16:creationId xmlns:a16="http://schemas.microsoft.com/office/drawing/2014/main" id="{915AEFC5-3DF0-441F-B984-17A55C79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1" y="3582164"/>
            <a:ext cx="2961096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0E67AD9-5B7A-4F5D-A3D7-A8E80B09AB7A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8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소음환경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강한 </a:t>
            </a:r>
            <a:r>
              <a:rPr lang="ko-KR" altLang="en-US" sz="18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내성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지닌 음성인식 모델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자판기나 키오스크에서의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74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Freestanding Blade Kiosk inc. Personalised Content | O&amp;#39;Connors | Audio &amp;amp;  Visual">
            <a:extLst>
              <a:ext uri="{FF2B5EF4-FFF2-40B4-BE49-F238E27FC236}">
                <a16:creationId xmlns:a16="http://schemas.microsoft.com/office/drawing/2014/main" id="{28AC4BDD-2DB5-429B-9994-8E32CF8F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949" y="2908763"/>
            <a:ext cx="2500361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7F1B37-9ECA-4E42-A038-E65F11A81410}"/>
              </a:ext>
            </a:extLst>
          </p:cNvPr>
          <p:cNvSpPr txBox="1"/>
          <p:nvPr/>
        </p:nvSpPr>
        <p:spPr>
          <a:xfrm>
            <a:off x="1061674" y="3076216"/>
            <a:ext cx="2226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Vending Machine &amp;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Kiosk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860F0-C236-40FE-81B4-F96D77AA6EB9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8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소음환경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강한 </a:t>
            </a:r>
            <a:r>
              <a:rPr lang="ko-KR" altLang="en-US" sz="18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내성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지닌 음성인식 모델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자판기나 키오스크에서의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 descr="19,147 Waiting In Line Illustrations &amp;amp; Clip Art - iStock">
            <a:extLst>
              <a:ext uri="{FF2B5EF4-FFF2-40B4-BE49-F238E27FC236}">
                <a16:creationId xmlns:a16="http://schemas.microsoft.com/office/drawing/2014/main" id="{B8D95793-71A3-408C-9F80-C1F3B9D8C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98" y="3315962"/>
            <a:ext cx="3393694" cy="272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BE90DBB-EF01-45F0-8B62-FC0DB78F8947}"/>
              </a:ext>
            </a:extLst>
          </p:cNvPr>
          <p:cNvCxnSpPr>
            <a:cxnSpLocks/>
          </p:cNvCxnSpPr>
          <p:nvPr/>
        </p:nvCxnSpPr>
        <p:spPr>
          <a:xfrm flipH="1">
            <a:off x="5759883" y="3456264"/>
            <a:ext cx="5035" cy="385893"/>
          </a:xfrm>
          <a:prstGeom prst="straightConnector1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A2170A-152E-4F16-B2A8-36D004A544B3}"/>
              </a:ext>
            </a:extLst>
          </p:cNvPr>
          <p:cNvSpPr/>
          <p:nvPr/>
        </p:nvSpPr>
        <p:spPr>
          <a:xfrm>
            <a:off x="4577707" y="2917271"/>
            <a:ext cx="2364353" cy="484026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키오스크 이름 호출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46BBFB-B01A-4DCD-AAE0-8A1C3E4847CC}"/>
              </a:ext>
            </a:extLst>
          </p:cNvPr>
          <p:cNvSpPr/>
          <p:nvPr/>
        </p:nvSpPr>
        <p:spPr>
          <a:xfrm>
            <a:off x="4577706" y="3915439"/>
            <a:ext cx="2364353" cy="484026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</a:t>
            </a:r>
            <a:r>
              <a:rPr lang="en-US" altLang="ko-KR" dirty="0"/>
              <a:t>1~n</a:t>
            </a:r>
            <a:r>
              <a:rPr lang="ko-KR" altLang="en-US" dirty="0"/>
              <a:t>번 표시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5036246-BAC3-4F3E-A202-3F15745595FF}"/>
              </a:ext>
            </a:extLst>
          </p:cNvPr>
          <p:cNvCxnSpPr>
            <a:cxnSpLocks/>
          </p:cNvCxnSpPr>
          <p:nvPr/>
        </p:nvCxnSpPr>
        <p:spPr>
          <a:xfrm flipH="1">
            <a:off x="5764918" y="4504409"/>
            <a:ext cx="5035" cy="385893"/>
          </a:xfrm>
          <a:prstGeom prst="straightConnector1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E4B9EF-7303-4FC5-8E0D-3F4EE7340064}"/>
              </a:ext>
            </a:extLst>
          </p:cNvPr>
          <p:cNvSpPr/>
          <p:nvPr/>
        </p:nvSpPr>
        <p:spPr>
          <a:xfrm>
            <a:off x="4577705" y="5012024"/>
            <a:ext cx="2364353" cy="484026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메뉴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9CCA96B-4A6D-4704-9AAF-773265F4EE09}"/>
              </a:ext>
            </a:extLst>
          </p:cNvPr>
          <p:cNvCxnSpPr>
            <a:cxnSpLocks/>
          </p:cNvCxnSpPr>
          <p:nvPr/>
        </p:nvCxnSpPr>
        <p:spPr>
          <a:xfrm flipH="1">
            <a:off x="5764918" y="5540409"/>
            <a:ext cx="5035" cy="385893"/>
          </a:xfrm>
          <a:prstGeom prst="straightConnector1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4B0D806-E67A-4FE6-9ABB-79AF012A5EAD}"/>
              </a:ext>
            </a:extLst>
          </p:cNvPr>
          <p:cNvSpPr/>
          <p:nvPr/>
        </p:nvSpPr>
        <p:spPr>
          <a:xfrm>
            <a:off x="4577705" y="5966669"/>
            <a:ext cx="2364353" cy="484026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종료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723A3E-12C0-4492-94D4-5D58980FE2FF}"/>
              </a:ext>
            </a:extLst>
          </p:cNvPr>
          <p:cNvCxnSpPr>
            <a:cxnSpLocks/>
          </p:cNvCxnSpPr>
          <p:nvPr/>
        </p:nvCxnSpPr>
        <p:spPr>
          <a:xfrm>
            <a:off x="5530965" y="5538128"/>
            <a:ext cx="0" cy="323342"/>
          </a:xfrm>
          <a:prstGeom prst="line">
            <a:avLst/>
          </a:prstGeom>
          <a:ln>
            <a:solidFill>
              <a:srgbClr val="00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36DA32A-7916-47B9-85B2-6EB3FFF567DB}"/>
              </a:ext>
            </a:extLst>
          </p:cNvPr>
          <p:cNvCxnSpPr>
            <a:cxnSpLocks/>
          </p:cNvCxnSpPr>
          <p:nvPr/>
        </p:nvCxnSpPr>
        <p:spPr>
          <a:xfrm>
            <a:off x="4206902" y="4157452"/>
            <a:ext cx="0" cy="1712407"/>
          </a:xfrm>
          <a:prstGeom prst="line">
            <a:avLst/>
          </a:prstGeom>
          <a:ln>
            <a:solidFill>
              <a:srgbClr val="00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8FB0E9E-896F-43B2-944D-9B2C6A204EF9}"/>
              </a:ext>
            </a:extLst>
          </p:cNvPr>
          <p:cNvCxnSpPr>
            <a:cxnSpLocks/>
          </p:cNvCxnSpPr>
          <p:nvPr/>
        </p:nvCxnSpPr>
        <p:spPr>
          <a:xfrm>
            <a:off x="4202885" y="4157452"/>
            <a:ext cx="276837" cy="0"/>
          </a:xfrm>
          <a:prstGeom prst="straightConnector1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6C5D5BB-4C02-4B4F-9C94-54432BF10C69}"/>
              </a:ext>
            </a:extLst>
          </p:cNvPr>
          <p:cNvCxnSpPr>
            <a:cxnSpLocks/>
          </p:cNvCxnSpPr>
          <p:nvPr/>
        </p:nvCxnSpPr>
        <p:spPr>
          <a:xfrm flipV="1">
            <a:off x="4202135" y="5861470"/>
            <a:ext cx="1328828" cy="8389"/>
          </a:xfrm>
          <a:prstGeom prst="line">
            <a:avLst/>
          </a:prstGeom>
          <a:ln>
            <a:solidFill>
              <a:srgbClr val="00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4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Model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Convolutional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Neural Network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Freeform 57">
            <a:extLst>
              <a:ext uri="{FF2B5EF4-FFF2-40B4-BE49-F238E27FC236}">
                <a16:creationId xmlns:a16="http://schemas.microsoft.com/office/drawing/2014/main" id="{4BD6616F-F8DC-44E5-B9EE-D3A7167A34FA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299159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DD6A7-3072-4B03-99CC-BE922F7E7891}"/>
              </a:ext>
            </a:extLst>
          </p:cNvPr>
          <p:cNvSpPr txBox="1"/>
          <p:nvPr/>
        </p:nvSpPr>
        <p:spPr>
          <a:xfrm>
            <a:off x="4352817" y="2945655"/>
            <a:ext cx="52777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식당 소음 데이터와 명령어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합성 및 모델 적용</a:t>
            </a:r>
          </a:p>
        </p:txBody>
      </p:sp>
      <p:sp>
        <p:nvSpPr>
          <p:cNvPr id="21" name="Freeform 57">
            <a:extLst>
              <a:ext uri="{FF2B5EF4-FFF2-40B4-BE49-F238E27FC236}">
                <a16:creationId xmlns:a16="http://schemas.microsoft.com/office/drawing/2014/main" id="{9C9A5ACC-F41F-4E15-8A58-59EE1F5A7AAE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44336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65FF81-3833-4809-A2EA-4077105B8A97}"/>
              </a:ext>
            </a:extLst>
          </p:cNvPr>
          <p:cNvSpPr txBox="1"/>
          <p:nvPr/>
        </p:nvSpPr>
        <p:spPr>
          <a:xfrm>
            <a:off x="4352817" y="3410511"/>
            <a:ext cx="64857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본격적으로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적용하기 전에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모델로 실험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8B248-36A8-450C-8F18-DB6F445F1AF7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모델에서의 학습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36DA11-CF57-4EA9-90B7-31A8F31BA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406" y="3676689"/>
            <a:ext cx="4685787" cy="30551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CC14878-3C86-42C2-B5D2-8143C7C3F7FB}"/>
              </a:ext>
            </a:extLst>
          </p:cNvPr>
          <p:cNvSpPr txBox="1"/>
          <p:nvPr/>
        </p:nvSpPr>
        <p:spPr>
          <a:xfrm>
            <a:off x="3540484" y="4842368"/>
            <a:ext cx="46857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‘nine’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Waveform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Spectrogram&gt;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7429C34-BB04-47A9-93FD-25B967BEE2AC}"/>
              </a:ext>
            </a:extLst>
          </p:cNvPr>
          <p:cNvCxnSpPr/>
          <p:nvPr/>
        </p:nvCxnSpPr>
        <p:spPr>
          <a:xfrm>
            <a:off x="5108895" y="5545123"/>
            <a:ext cx="1773736" cy="0"/>
          </a:xfrm>
          <a:prstGeom prst="straightConnector1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F33101-6460-4B05-B1A9-50FFD06EFEE5}"/>
              </a:ext>
            </a:extLst>
          </p:cNvPr>
          <p:cNvCxnSpPr/>
          <p:nvPr/>
        </p:nvCxnSpPr>
        <p:spPr>
          <a:xfrm>
            <a:off x="5108895" y="5150841"/>
            <a:ext cx="0" cy="394282"/>
          </a:xfrm>
          <a:prstGeom prst="line">
            <a:avLst/>
          </a:prstGeom>
          <a:ln>
            <a:solidFill>
              <a:srgbClr val="00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Noise_00">
            <a:hlinkClick r:id="" action="ppaction://media"/>
            <a:extLst>
              <a:ext uri="{FF2B5EF4-FFF2-40B4-BE49-F238E27FC236}">
                <a16:creationId xmlns:a16="http://schemas.microsoft.com/office/drawing/2014/main" id="{FE84C9E6-376C-4C2A-AEFB-CC16980FF8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95682" y="3997203"/>
            <a:ext cx="491589" cy="49158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0281F0D-222A-41DB-99FA-2889C3CD6D17}"/>
              </a:ext>
            </a:extLst>
          </p:cNvPr>
          <p:cNvSpPr txBox="1"/>
          <p:nvPr/>
        </p:nvSpPr>
        <p:spPr>
          <a:xfrm>
            <a:off x="4516755" y="4308356"/>
            <a:ext cx="46857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식당 소음 데이터 예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472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Model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Convolutional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Neural Network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8B248-36A8-450C-8F18-DB6F445F1AF7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모델에서의 학습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 번호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YES / NO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파형 및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Spectrogram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C42AD-3CD5-45B6-A963-5994A9424820}"/>
              </a:ext>
            </a:extLst>
          </p:cNvPr>
          <p:cNvSpPr txBox="1"/>
          <p:nvPr/>
        </p:nvSpPr>
        <p:spPr>
          <a:xfrm>
            <a:off x="4124700" y="2937716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목록</a:t>
            </a:r>
          </a:p>
        </p:txBody>
      </p:sp>
      <p:sp>
        <p:nvSpPr>
          <p:cNvPr id="36" name="Freeform 57">
            <a:extLst>
              <a:ext uri="{FF2B5EF4-FFF2-40B4-BE49-F238E27FC236}">
                <a16:creationId xmlns:a16="http://schemas.microsoft.com/office/drawing/2014/main" id="{6D7F95FC-FAAF-4B24-9710-D8DA0E98E0C9}"/>
              </a:ext>
            </a:extLst>
          </p:cNvPr>
          <p:cNvSpPr>
            <a:spLocks noEditPoints="1"/>
          </p:cNvSpPr>
          <p:nvPr/>
        </p:nvSpPr>
        <p:spPr bwMode="auto">
          <a:xfrm>
            <a:off x="4040791" y="3918385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D1A553-0282-4D53-B79C-79D64081E035}"/>
              </a:ext>
            </a:extLst>
          </p:cNvPr>
          <p:cNvSpPr txBox="1"/>
          <p:nvPr/>
        </p:nvSpPr>
        <p:spPr>
          <a:xfrm>
            <a:off x="4253321" y="3872441"/>
            <a:ext cx="52777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주문에 대한 대답 등을 위한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yes / no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Freeform 57">
            <a:extLst>
              <a:ext uri="{FF2B5EF4-FFF2-40B4-BE49-F238E27FC236}">
                <a16:creationId xmlns:a16="http://schemas.microsoft.com/office/drawing/2014/main" id="{056D9768-C6F7-43C4-B264-C3B4D488A4DD}"/>
              </a:ext>
            </a:extLst>
          </p:cNvPr>
          <p:cNvSpPr>
            <a:spLocks noEditPoints="1"/>
          </p:cNvSpPr>
          <p:nvPr/>
        </p:nvSpPr>
        <p:spPr bwMode="auto">
          <a:xfrm>
            <a:off x="4034523" y="3474944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A81536-D30F-4956-AAF8-361DF771BEA6}"/>
              </a:ext>
            </a:extLst>
          </p:cNvPr>
          <p:cNvSpPr txBox="1"/>
          <p:nvPr/>
        </p:nvSpPr>
        <p:spPr>
          <a:xfrm>
            <a:off x="4247052" y="3429000"/>
            <a:ext cx="78247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~9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메뉴 선택을 위한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one~nine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E9A5D39-DD12-47EB-98D5-6505D50A30C3}"/>
              </a:ext>
            </a:extLst>
          </p:cNvPr>
          <p:cNvGrpSpPr/>
          <p:nvPr/>
        </p:nvGrpSpPr>
        <p:grpSpPr>
          <a:xfrm>
            <a:off x="3991562" y="2657823"/>
            <a:ext cx="7533756" cy="3953391"/>
            <a:chOff x="3991562" y="2657823"/>
            <a:chExt cx="7533756" cy="3953391"/>
          </a:xfrm>
        </p:grpSpPr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25F5E235-83AD-4E23-A414-4D4659414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9671" y="2657824"/>
              <a:ext cx="3925647" cy="395339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E79C46E-5A66-44C3-B39A-995339915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1562" y="2657823"/>
              <a:ext cx="3411440" cy="3953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12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Model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Convolutional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Neural Network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8B248-36A8-450C-8F18-DB6F445F1AF7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모델에서의 학습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구축 및 성능 평가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FB6D0-9D80-442A-81F0-710DC891C11F}"/>
              </a:ext>
            </a:extLst>
          </p:cNvPr>
          <p:cNvSpPr txBox="1"/>
          <p:nvPr/>
        </p:nvSpPr>
        <p:spPr>
          <a:xfrm>
            <a:off x="3539085" y="4062270"/>
            <a:ext cx="64857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명령어와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Prediction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간의 혼동행렬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6C9912B-85C3-4684-B72F-F75F7C28A834}"/>
              </a:ext>
            </a:extLst>
          </p:cNvPr>
          <p:cNvCxnSpPr>
            <a:cxnSpLocks/>
          </p:cNvCxnSpPr>
          <p:nvPr/>
        </p:nvCxnSpPr>
        <p:spPr>
          <a:xfrm>
            <a:off x="5008229" y="4404220"/>
            <a:ext cx="0" cy="298516"/>
          </a:xfrm>
          <a:prstGeom prst="line">
            <a:avLst/>
          </a:prstGeom>
          <a:ln>
            <a:solidFill>
              <a:srgbClr val="00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5D7FDE-631C-4BB2-971A-A9AAC91DD6AF}"/>
              </a:ext>
            </a:extLst>
          </p:cNvPr>
          <p:cNvCxnSpPr>
            <a:cxnSpLocks/>
          </p:cNvCxnSpPr>
          <p:nvPr/>
        </p:nvCxnSpPr>
        <p:spPr>
          <a:xfrm>
            <a:off x="5008229" y="4702736"/>
            <a:ext cx="1937855" cy="0"/>
          </a:xfrm>
          <a:prstGeom prst="straightConnector1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DACE46C-78AA-471F-8EAD-5B115390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72" y="2596028"/>
            <a:ext cx="4896375" cy="41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5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34393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297993"/>
            <a:ext cx="52777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AudioSet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활용</a:t>
            </a: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209155CD-BE7F-4947-A2CB-8EE0AEE5837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795700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4352817" y="3762849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한국어 명령어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활용</a:t>
            </a: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290049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2854552"/>
            <a:ext cx="6869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Command Data Set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226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Collection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methodology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 descr="Freestanding Blade Kiosk inc. Personalised Content | O&amp;#39;Connors | Audio &amp;amp;  Visual">
            <a:extLst>
              <a:ext uri="{FF2B5EF4-FFF2-40B4-BE49-F238E27FC236}">
                <a16:creationId xmlns:a16="http://schemas.microsoft.com/office/drawing/2014/main" id="{915AEFC5-3DF0-441F-B984-17A55C79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1" y="3582164"/>
            <a:ext cx="2961096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0E67AD9-5B7A-4F5D-A3D7-A8E80B09AB7A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및 수집 방안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27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429</Words>
  <Application>Microsoft Office PowerPoint</Application>
  <PresentationFormat>와이드스크린</PresentationFormat>
  <Paragraphs>115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주소현</dc:creator>
  <cp:lastModifiedBy>T21595</cp:lastModifiedBy>
  <cp:revision>346</cp:revision>
  <dcterms:created xsi:type="dcterms:W3CDTF">2018-01-30T21:50:11Z</dcterms:created>
  <dcterms:modified xsi:type="dcterms:W3CDTF">2021-08-09T04:58:45Z</dcterms:modified>
</cp:coreProperties>
</file>