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85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作者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621" autoAdjust="0"/>
    <p:restoredTop sz="95034" autoAdjust="0"/>
  </p:normalViewPr>
  <p:slideViewPr>
    <p:cSldViewPr snapToGrid="0" snapToObjects="1">
      <p:cViewPr varScale="1">
        <p:scale>
          <a:sx n="100" d="100"/>
          <a:sy n="100" d="100"/>
        </p:scale>
        <p:origin x="422" y="62"/>
      </p:cViewPr>
      <p:guideLst>
        <p:guide orient="horz" pos="2154"/>
        <p:guide pos="384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16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8ACAD5C-9DD7-465A-9AC3-B2BA9F6A76F0}" type="datetime1">
              <a:rPr lang="zh-CN" altLang="en-US">
                <a:latin typeface="Microsoft YaHei UI"/>
                <a:ea typeface="Microsoft YaHei UI"/>
              </a:rPr>
              <a:pPr rtl="0">
                <a:defRPr/>
              </a:pPr>
              <a:t>2021/06/24</a:t>
            </a:fld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8DA8A28B-0568-4092-BB1A-13C9B073E3A0}" type="slidenum">
              <a:rPr lang="en-US" altLang="zh-CN">
                <a:latin typeface="Microsoft YaHei UI"/>
                <a:ea typeface="Microsoft YaHei UI"/>
              </a:rPr>
              <a:pPr rtl="0">
                <a:defRPr/>
              </a:pPr>
              <a:t>‹#›</a:t>
            </a:fld>
            <a:endParaRPr lang="zh-CN" altLang="en-US">
              <a:latin typeface="Microsoft YaHei UI"/>
              <a:ea typeface="Microsoft YaHei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F698C878-ADD0-4F2E-BEDE-A333D493C3FA}" type="datetime1">
              <a:rPr lang="zh-CN" altLang="en-US"/>
              <a:pPr lvl="0">
                <a:defRPr/>
              </a:pPr>
              <a:t>2021/06/24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3CFA0038-7055-434C-B6C4-B8C69565C600}" type="slidenum">
              <a:rPr lang="en-US" altLang="zh-CN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2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3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5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6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/>
              <a:t>单击此处编辑母版标题 </a:t>
            </a:r>
            <a:br>
              <a:rPr lang="zh-CN" altLang="en-US" noProof="0"/>
            </a:br>
            <a:r>
              <a:rPr lang="zh-CN" altLang="en-US" noProof="0"/>
              <a:t>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形状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  <p:sp>
        <p:nvSpPr>
          <p:cNvPr id="11" name="标题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形状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WWW.WEBSITENAME.COM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幻灯片标题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 </a:t>
            </a:r>
            <a:br>
              <a:rPr lang="zh-CN" altLang="en-US" noProof="0"/>
            </a:br>
            <a:r>
              <a:rPr lang="zh-CN" altLang="en-US" noProof="0"/>
              <a:t>页眉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lumMod val="8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5DAAB0">
                    <a:alpha val="2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6" name="长方形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3B75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 baseline="0">
                <a:solidFill>
                  <a:srgbClr val="5DAA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6" name="形状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分隔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CCD9-8AE4-4759-A3B2-9F8CBBD572CA}" type="datetimeFigureOut">
              <a:rPr lang="ko-KR" altLang="en-US" smtClean="0"/>
              <a:t>2020-06-05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E3E6-24CB-462B-BF2C-314D2DEFD7B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slideLayout" Target="../slideLayouts/slideLayout49.xml"  /><Relationship Id="rId5" Type="http://schemas.openxmlformats.org/officeDocument/2006/relationships/slideLayout" Target="../slideLayouts/slideLayout5.xml"  /><Relationship Id="rId50" Type="http://schemas.openxmlformats.org/officeDocument/2006/relationships/slideLayout" Target="../slideLayouts/slideLayout50.xml"  /><Relationship Id="rId51" Type="http://schemas.openxmlformats.org/officeDocument/2006/relationships/slideLayout" Target="../slideLayouts/slideLayout51.xml"  /><Relationship Id="rId52" Type="http://schemas.openxmlformats.org/officeDocument/2006/relationships/theme" Target="../theme/theme1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主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rtl="0">
              <a:defRPr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 rt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  <p:sldLayoutId id="2147483833" r:id="rId30"/>
    <p:sldLayoutId id="2147483834" r:id="rId31"/>
    <p:sldLayoutId id="2147483835" r:id="rId32"/>
    <p:sldLayoutId id="2147483836" r:id="rId33"/>
    <p:sldLayoutId id="2147483837" r:id="rId34"/>
    <p:sldLayoutId id="2147483838" r:id="rId35"/>
    <p:sldLayoutId id="2147483839" r:id="rId36"/>
    <p:sldLayoutId id="2147483840" r:id="rId37"/>
    <p:sldLayoutId id="2147483841" r:id="rId38"/>
    <p:sldLayoutId id="2147483842" r:id="rId39"/>
    <p:sldLayoutId id="2147483843" r:id="rId40"/>
    <p:sldLayoutId id="2147483844" r:id="rId41"/>
    <p:sldLayoutId id="2147483845" r:id="rId42"/>
    <p:sldLayoutId id="2147483846" r:id="rId43"/>
    <p:sldLayoutId id="2147483847" r:id="rId44"/>
    <p:sldLayoutId id="2147483848" r:id="rId45"/>
    <p:sldLayoutId id="2147483849" r:id="rId46"/>
    <p:sldLayoutId id="2147483850" r:id="rId47"/>
    <p:sldLayoutId id="2147483851" r:id="rId48"/>
    <p:sldLayoutId id="2147483852" r:id="rId49"/>
    <p:sldLayoutId id="2147483853" r:id="rId50"/>
    <p:sldLayoutId id="2147483854" r:id="rId5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맑은 고딕"/>
          <a:ea typeface="굴림"/>
          <a:cs typeface="Gill San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 baseline="0">
          <a:solidFill>
            <a:schemeClr val="tx2"/>
          </a:solidFill>
          <a:latin typeface="맑은 고딕"/>
          <a:ea typeface="맑은 고딕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맑은 고딕"/>
          <a:ea typeface="맑은 고딕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53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조 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(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포네틱 코드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)</a:t>
            </a:r>
            <a:endParaRPr lang="en-US" altLang="ko-KR" sz="5400">
              <a:solidFill>
                <a:srgbClr val="000000"/>
              </a:solidFill>
              <a:latin typeface="인터파크고딕 B"/>
              <a:ea typeface="인터파크고딕 B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8199" y="3090444"/>
            <a:ext cx="8073045" cy="27617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3200">
                <a:latin typeface="인터파크고딕 B"/>
                <a:ea typeface="인터파크고딕 B"/>
              </a:rPr>
              <a:t>구성원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201524495</a:t>
            </a:r>
            <a:r>
              <a:rPr lang="ko-KR" altLang="en-US" sz="3200">
                <a:latin typeface="인터파크고딕 B"/>
                <a:ea typeface="인터파크고딕 B"/>
              </a:rPr>
              <a:t> 안준수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201661701 </a:t>
            </a:r>
            <a:r>
              <a:rPr lang="ko-KR" altLang="en-US" sz="3200">
                <a:latin typeface="인터파크고딕 B"/>
                <a:ea typeface="인터파크고딕 B"/>
              </a:rPr>
              <a:t>강동민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rtl="0">
              <a:defRPr/>
            </a:pPr>
            <a:endParaRPr lang="zh-CN" altLang="en-US">
              <a:ea typeface="Microsoft YaHei UI"/>
            </a:endParaRPr>
          </a:p>
        </p:txBody>
      </p:sp>
      <p:pic>
        <p:nvPicPr>
          <p:cNvPr id="13" name="图片占位符 5" descr="建筑物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grayscl/>
          </a:blip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r>
              <a:rPr lang="ko-KR" altLang="en-US" sz="6000" dirty="0">
                <a:latin typeface="微软雅黑" panose="020B0503020204020204" pitchFamily="34" charset="-122"/>
                <a:ea typeface="인터파크고딕 B" pitchFamily="2" charset="-127"/>
              </a:rPr>
              <a:t>목차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559432" y="2055335"/>
            <a:ext cx="3805943" cy="383773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1.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과제 목표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2.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지시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3.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결과 보고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4.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예정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5.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일정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과제 목표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88673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u"/>
              <a:defRPr/>
            </a:pPr>
            <a:r>
              <a:rPr lang="ko-KR" altLang="en-US" sz="3200" b="1"/>
              <a:t>소음 환경에 강한 내성을 가진 음성인식 모델 개발</a:t>
            </a:r>
            <a:endParaRPr lang="ko-KR" altLang="en-US" sz="3200" b="1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어떤 환경에서 음성인식이 어려움을 겪는지 조사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실시간 음성인식 기술 학습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음성인식 모델을 임베디드 </a:t>
            </a:r>
            <a:r>
              <a:rPr lang="en-US" altLang="ko-KR" sz="2400"/>
              <a:t>H/W</a:t>
            </a:r>
            <a:r>
              <a:rPr lang="ko-KR" altLang="en-US" sz="2400"/>
              <a:t>에 탑재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>
            <a:spLocks noGrp="1"/>
          </p:cNvSpPr>
          <p:nvPr>
            <p:ph type="title" idx="0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과제 목표</a:t>
            </a:r>
            <a:r>
              <a:rPr lang="en-US" altLang="ko-KR"/>
              <a:t>(System Diagram)</a:t>
            </a:r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509" y="-1151862"/>
            <a:ext cx="2811559" cy="6247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1200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161200" y="827895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Raspberry Pi</a:t>
            </a:r>
            <a:endParaRPr lang="en-US" altLang="ko-KR" sz="2000" b="1">
              <a:solidFill>
                <a:srgbClr val="1f1f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1493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6708636" y="827894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Server</a:t>
            </a:r>
            <a:endParaRPr lang="ko-KR" altLang="en-US" sz="2000" b="1">
              <a:solidFill>
                <a:srgbClr val="1f1f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8636" y="5395830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데이터 세트 수집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1200" y="2163614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파일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200" y="4176733"/>
            <a:ext cx="288000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1200" y="3650329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녹음</a:t>
            </a:r>
            <a:endParaRPr lang="en-US" altLang="ko-KR">
              <a:solidFill>
                <a:srgbClr val="1f1f2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7264" y="4636755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1837264" y="5551379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mic</a:t>
            </a:r>
            <a:endParaRPr lang="en-US" altLang="ko-KR"/>
          </a:p>
        </p:txBody>
      </p:sp>
      <p:cxnSp>
        <p:nvCxnSpPr>
          <p:cNvPr id="16" name="직선 화살표 연결선 15"/>
          <p:cNvCxnSpPr>
            <a:stCxn id="14" idx="0"/>
            <a:endCxn id="32" idx="2"/>
          </p:cNvCxnSpPr>
          <p:nvPr/>
        </p:nvCxnSpPr>
        <p:spPr>
          <a:xfrm rot="16200000">
            <a:off x="2677842" y="3266971"/>
            <a:ext cx="7667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14" idx="3"/>
            <a:endCxn id="29" idx="1"/>
          </p:cNvCxnSpPr>
          <p:nvPr/>
        </p:nvCxnSpPr>
        <p:spPr>
          <a:xfrm>
            <a:off x="4141200" y="4010856"/>
            <a:ext cx="2027436" cy="1744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6"/>
          <p:cNvCxnSpPr>
            <a:stCxn id="32" idx="3"/>
            <a:endCxn id="53" idx="1"/>
          </p:cNvCxnSpPr>
          <p:nvPr/>
        </p:nvCxnSpPr>
        <p:spPr>
          <a:xfrm flipV="1">
            <a:off x="4501200" y="2286103"/>
            <a:ext cx="2027436" cy="2375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3"/>
          <p:cNvSpPr/>
          <p:nvPr/>
        </p:nvSpPr>
        <p:spPr>
          <a:xfrm>
            <a:off x="6168636" y="2372002"/>
            <a:ext cx="2880000" cy="2534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13"/>
          <p:cNvSpPr/>
          <p:nvPr/>
        </p:nvSpPr>
        <p:spPr>
          <a:xfrm>
            <a:off x="6528636" y="1925576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소음에 학습된 모델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54" name="직사각형 34"/>
          <p:cNvSpPr/>
          <p:nvPr/>
        </p:nvSpPr>
        <p:spPr>
          <a:xfrm>
            <a:off x="6348636" y="274997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TensorFlow</a:t>
            </a:r>
            <a:endParaRPr lang="en-US" altLang="ko-KR"/>
          </a:p>
        </p:txBody>
      </p:sp>
      <p:sp>
        <p:nvSpPr>
          <p:cNvPr id="55" name="직사각형 35"/>
          <p:cNvSpPr/>
          <p:nvPr/>
        </p:nvSpPr>
        <p:spPr>
          <a:xfrm>
            <a:off x="6348636" y="3461527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MFCC</a:t>
            </a:r>
            <a:endParaRPr lang="en-US" altLang="ko-KR"/>
          </a:p>
        </p:txBody>
      </p:sp>
      <p:sp>
        <p:nvSpPr>
          <p:cNvPr id="56" name="직사각형 35"/>
          <p:cNvSpPr/>
          <p:nvPr/>
        </p:nvSpPr>
        <p:spPr>
          <a:xfrm>
            <a:off x="6348636" y="417673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DS-CNN</a:t>
            </a:r>
            <a:endParaRPr lang="en-US" altLang="ko-KR"/>
          </a:p>
        </p:txBody>
      </p:sp>
      <p:sp>
        <p:nvSpPr>
          <p:cNvPr id="57" name="직사각형 28"/>
          <p:cNvSpPr/>
          <p:nvPr/>
        </p:nvSpPr>
        <p:spPr>
          <a:xfrm>
            <a:off x="9593315" y="2709000"/>
            <a:ext cx="2373789" cy="719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텍스트 출력</a:t>
            </a:r>
            <a:endParaRPr lang="ko-KR" altLang="en-US">
              <a:solidFill>
                <a:srgbClr val="1f1f26"/>
              </a:solidFill>
            </a:endParaRPr>
          </a:p>
        </p:txBody>
      </p:sp>
      <p:cxnSp>
        <p:nvCxnSpPr>
          <p:cNvPr id="58" name="연결선: 꺾임 46"/>
          <p:cNvCxnSpPr>
            <a:stCxn id="53" idx="3"/>
            <a:endCxn id="57" idx="1"/>
          </p:cNvCxnSpPr>
          <p:nvPr/>
        </p:nvCxnSpPr>
        <p:spPr>
          <a:xfrm>
            <a:off x="8688636" y="2286103"/>
            <a:ext cx="904680" cy="782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지시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MFCC</a:t>
            </a:r>
            <a:r>
              <a:rPr lang="ko-KR" altLang="en-US" sz="2400"/>
              <a:t>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DS-CNN </a:t>
            </a:r>
            <a:r>
              <a:rPr lang="ko-KR" altLang="en-US" sz="2400"/>
              <a:t>모델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102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MFCC</a:t>
            </a:r>
            <a:r>
              <a:rPr lang="ko-KR" altLang="en-US" sz="2800"/>
              <a:t> 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Mel Frequency Cepstral Coefficient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013" y="2168682"/>
            <a:ext cx="6400800" cy="4143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963978" y="6312057"/>
            <a:ext cx="3783540" cy="363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Block Diagram of MFCC</a:t>
            </a:r>
            <a:r>
              <a:rPr lang="ko-KR" altLang="en-US"/>
              <a:t> </a:t>
            </a:r>
            <a:r>
              <a:rPr lang="en-US" altLang="ko-KR"/>
              <a:t>Algorithm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309638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DS - CNN</a:t>
            </a:r>
            <a:r>
              <a:rPr lang="ko-KR" altLang="en-US" sz="2800"/>
              <a:t> 이란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Decoder-side Scalable CNN</a:t>
            </a:r>
            <a:endParaRPr lang="en-US" altLang="ko-KR" sz="2000"/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6306" y="2169000"/>
            <a:ext cx="4977694" cy="3924299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792000" y="6317741"/>
            <a:ext cx="5132916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An Example of Application Scenario of DS-CNN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 txBox="1"/>
          <p:nvPr/>
        </p:nvSpPr>
        <p:spPr>
          <a:xfrm>
            <a:off x="1392000" y="2169000"/>
            <a:ext cx="10800000" cy="2520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소음 내성을 가진 학습 모델 제작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800"/>
              <a:t>Raspberry Pi </a:t>
            </a:r>
            <a:r>
              <a:rPr lang="ko-KR" altLang="en-US" sz="2800"/>
              <a:t>환경 적응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endParaRPr lang="en-US" altLang="zh-CN" sz="2400"/>
          </a:p>
        </p:txBody>
      </p:sp>
      <p:sp>
        <p:nvSpPr>
          <p:cNvPr id="7" name="标题 8"/>
          <p:cNvSpPr txBox="1"/>
          <p:nvPr/>
        </p:nvSpPr>
        <p:spPr>
          <a:xfrm>
            <a:off x="826624" y="4867539"/>
            <a:ext cx="7050435" cy="1633014"/>
          </a:xfrm>
          <a:prstGeom prst="rect">
            <a:avLst/>
          </a:prstGeom>
          <a:noFill/>
        </p:spPr>
        <p:txBody>
          <a:bodyPr vert="horz" lIns="0" tIns="45720" rIns="9144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 baseline="0">
                <a:solidFill>
                  <a:schemeClr val="tx2"/>
                </a:solidFill>
                <a:latin typeface="Microsoft YaHei UI"/>
                <a:ea typeface="Microsoft YaHei UI"/>
                <a:cs typeface="Gill Sans"/>
              </a:defRPr>
            </a:lvl1pPr>
          </a:lstStyle>
          <a:p>
            <a:pPr lvl="0">
              <a:defRPr/>
            </a:pPr>
            <a:r>
              <a:rPr lang="ko-KR" altLang="en-US" sz="6000">
                <a:latin typeface="Microsoft YaHei"/>
                <a:ea typeface="Microsoft YaHei"/>
              </a:rPr>
              <a:t>진행 예정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 일정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/>
              <a:t>진행 계획 일정 표 첨부</a:t>
            </a:r>
            <a:endParaRPr lang="en-US" altLang="ko-KR"/>
          </a:p>
        </p:txBody>
      </p:sp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3500" y="2433975"/>
            <a:ext cx="6985000" cy="395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宽屏</ep:PresentationFormat>
  <ep:Paragraphs>83</ep:Paragraphs>
  <ep:Slides>9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主题</vt:lpstr>
      <vt:lpstr>53조 (포네틱 코드)</vt:lpstr>
      <vt:lpstr>과제 목표</vt:lpstr>
      <vt:lpstr>과제 목표</vt:lpstr>
      <vt:lpstr>과제 목표(System Diagram)</vt:lpstr>
      <vt:lpstr>지시 사항</vt:lpstr>
      <vt:lpstr>결과 보고</vt:lpstr>
      <vt:lpstr>결과 보고</vt:lpstr>
      <vt:lpstr>슬라이드 8</vt:lpstr>
      <vt:lpstr>진행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2020-06-01T08:22:00.000</dcterms:created>
  <cp:lastModifiedBy>AnJunSu</cp:lastModifiedBy>
  <dcterms:modified xsi:type="dcterms:W3CDTF">2021-06-24T04:45:48.397</dcterms:modified>
  <cp:revision>69</cp:revision>
  <cp:version>1000.0000.01</cp:version>
</cp:coreProperties>
</file>