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2" r:id="rId6"/>
    <p:sldId id="264" r:id="rId7"/>
    <p:sldId id="266" r:id="rId8"/>
    <p:sldId id="268" r:id="rId9"/>
    <p:sldId id="270" r:id="rId10"/>
    <p:sldId id="272" r:id="rId11"/>
    <p:sldId id="273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91"/>
    <p:restoredTop sz="94660"/>
  </p:normalViewPr>
  <p:slideViewPr>
    <p:cSldViewPr>
      <p:cViewPr varScale="1">
        <p:scale>
          <a:sx n="47" d="100"/>
          <a:sy n="47" d="100"/>
        </p:scale>
        <p:origin x="66" y="354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0FE5546-F291-4F3D-9A30-17DEC4AFF1F5}" type="datetime1">
              <a:rPr lang="ko-KR" altLang="en-US"/>
              <a:pPr lvl="0">
                <a:defRPr/>
              </a:pPr>
              <a:t>2022-02-22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2"/>
            <a:ext cx="4457700" cy="9159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2"/>
            <a:ext cx="4457700" cy="9159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295B793-EEB9-41C8-8188-6C49267A3FF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5295B793-EEB9-41C8-8188-6C49267A3FFF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3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295B793-EEB9-41C8-8188-6C49267A3FFF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295B793-EEB9-41C8-8188-6C49267A3FF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295B793-EEB9-41C8-8188-6C49267A3FFF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295B793-EEB9-41C8-8188-6C49267A3FFF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295B793-EEB9-41C8-8188-6C49267A3FFF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295B793-EEB9-41C8-8188-6C49267A3FFF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295B793-EEB9-41C8-8188-6C49267A3FFF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600" y="6103084"/>
            <a:ext cx="11590139" cy="170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market Sans Bold" panose="02000000000000000000" pitchFamily="50" charset="-127"/>
                <a:ea typeface="Gmarket Sans Bold" panose="02000000000000000000" pitchFamily="50" charset="-127"/>
                <a:cs typeface="Gmarket Sans Bold" pitchFamily="34" charset="0"/>
              </a:rPr>
              <a:t>안녕하세요</a:t>
            </a:r>
            <a:r>
              <a:rPr kumimoji="0" lang="en-US" sz="10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market Sans Bold" panose="02000000000000000000" pitchFamily="50" charset="-127"/>
                <a:ea typeface="Gmarket Sans Bold" panose="02000000000000000000" pitchFamily="50" charset="-127"/>
                <a:cs typeface="Gmarket Sans Bold" pitchFamily="34" charset="0"/>
              </a:rPr>
              <a:t>, </a:t>
            </a:r>
            <a:endParaRPr kumimoji="0" lang="en-US" sz="10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market Sans Bold" panose="02000000000000000000" pitchFamily="50" charset="-127"/>
              <a:ea typeface="Gmarket Sans Bold" panose="02000000000000000000" pitchFamily="50" charset="-127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9296" y="7860149"/>
            <a:ext cx="9746313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market Sans Bold" panose="02000000000000000000" pitchFamily="50" charset="-127"/>
                <a:ea typeface="Gmarket Sans Bold" panose="02000000000000000000" pitchFamily="50" charset="-127"/>
                <a:cs typeface="+mn-cs"/>
              </a:rPr>
              <a:t>2</a:t>
            </a:r>
            <a:r>
              <a:rPr kumimoji="0" lang="ko-KR" altLang="en-US" sz="7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market Sans Bold" panose="02000000000000000000" pitchFamily="50" charset="-127"/>
                <a:ea typeface="Gmarket Sans Bold" panose="02000000000000000000" pitchFamily="50" charset="-127"/>
                <a:cs typeface="+mn-cs"/>
              </a:rPr>
              <a:t>조 </a:t>
            </a:r>
            <a:r>
              <a:rPr kumimoji="0" lang="ko-KR" altLang="en-US" sz="7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market Sans Bold" panose="02000000000000000000" pitchFamily="50" charset="-127"/>
                <a:ea typeface="Gmarket Sans Bold" panose="02000000000000000000" pitchFamily="50" charset="-127"/>
                <a:cs typeface="+mn-cs"/>
              </a:rPr>
              <a:t>폴리몰피즘</a:t>
            </a:r>
            <a:r>
              <a:rPr kumimoji="0" lang="en-US" sz="7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market Sans Bold" panose="02000000000000000000" pitchFamily="50" charset="-127"/>
                <a:ea typeface="Gmarket Sans Bold" panose="02000000000000000000" pitchFamily="50" charset="-127"/>
                <a:cs typeface="Gmarket Sans Bold" pitchFamily="34" charset="0"/>
              </a:rPr>
              <a:t>입니다</a:t>
            </a:r>
            <a:r>
              <a:rPr kumimoji="0" lang="en-US" sz="7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market Sans Bold" panose="02000000000000000000" pitchFamily="50" charset="-127"/>
                <a:ea typeface="Gmarket Sans Bold" panose="02000000000000000000" pitchFamily="50" charset="-127"/>
                <a:cs typeface="Gmarket Sans Bold" pitchFamily="34" charset="0"/>
              </a:rPr>
              <a:t> !</a:t>
            </a:r>
            <a:endParaRPr kumimoji="0" lang="en-US" sz="7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market Sans Bold" panose="02000000000000000000" pitchFamily="50" charset="-127"/>
              <a:ea typeface="Gmarket Sans Bold" panose="02000000000000000000" pitchFamily="50" charset="-127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73230" y="7999174"/>
            <a:ext cx="6104600" cy="888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팀장</a:t>
            </a:r>
            <a:r>
              <a:rPr kumimoji="0" lang="en-US" altLang="ko-KR" sz="1800" b="1" i="0" u="none" strike="noStrike" kern="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 : </a:t>
            </a:r>
            <a:r>
              <a:rPr kumimoji="0" lang="ko-KR" altLang="en-US" sz="1800" b="0" i="0" u="none" strike="noStrike" kern="0" cap="none" spc="-1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김현택</a:t>
            </a:r>
            <a:r>
              <a:rPr kumimoji="0" lang="en-US" altLang="ko-KR" sz="1800" b="0" i="0" u="none" strike="noStrike" kern="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    </a:t>
            </a:r>
            <a:r>
              <a:rPr kumimoji="0" lang="ko-KR" altLang="en-US" sz="1800" b="1" i="0" u="none" strike="noStrike" kern="0" cap="none" spc="-1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부팀장</a:t>
            </a:r>
            <a:r>
              <a:rPr kumimoji="0" lang="ko-KR" altLang="en-US" sz="1800" b="1" i="0" u="none" strike="noStrike" kern="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 </a:t>
            </a:r>
            <a:r>
              <a:rPr kumimoji="0" lang="en-US" altLang="ko-KR" sz="1800" b="1" i="0" u="none" strike="noStrike" kern="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: </a:t>
            </a:r>
            <a:r>
              <a:rPr kumimoji="0" lang="ko-KR" altLang="en-US" sz="1800" b="0" i="0" u="none" strike="noStrike" kern="0" cap="none" spc="-1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최제원</a:t>
            </a:r>
            <a:r>
              <a:rPr kumimoji="0" lang="en-US" altLang="ko-KR" sz="1800" b="0" i="0" u="none" strike="noStrike" kern="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  </a:t>
            </a: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팀원 </a:t>
            </a:r>
            <a:r>
              <a:rPr kumimoji="0" lang="en-US" altLang="ko-KR" sz="1800" b="1" i="0" u="none" strike="noStrike" kern="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: </a:t>
            </a:r>
            <a:r>
              <a:rPr kumimoji="0" lang="ko-KR" altLang="en-US" sz="1800" b="0" i="0" u="none" strike="noStrike" kern="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나예은 </a:t>
            </a:r>
            <a:r>
              <a:rPr kumimoji="0" lang="en-US" altLang="ko-KR" sz="1800" b="0" i="0" u="none" strike="noStrike" kern="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. </a:t>
            </a:r>
            <a:r>
              <a:rPr kumimoji="0" lang="ko-KR" altLang="en-US" sz="1800" b="0" i="0" u="none" strike="noStrike" kern="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정유정 </a:t>
            </a:r>
            <a:r>
              <a:rPr kumimoji="0" lang="en-US" altLang="ko-KR" sz="1800" b="0" i="0" u="none" strike="noStrike" kern="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. </a:t>
            </a:r>
            <a:r>
              <a:rPr kumimoji="0" lang="ko-KR" altLang="en-US" sz="1800" b="0" i="0" u="none" strike="noStrike" kern="0" cap="none" spc="-1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김설인</a:t>
            </a:r>
            <a:r>
              <a:rPr kumimoji="0" lang="en-US" altLang="ko-KR" sz="1800" b="0" i="0" u="none" strike="noStrike" kern="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  . </a:t>
            </a:r>
            <a:r>
              <a:rPr kumimoji="0" lang="ko-KR" altLang="en-US" sz="1800" b="0" i="0" u="none" strike="noStrike" kern="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김병민 </a:t>
            </a:r>
            <a:r>
              <a:rPr kumimoji="0" lang="en-US" altLang="ko-KR" sz="1800" b="0" i="0" u="none" strike="noStrike" kern="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. </a:t>
            </a:r>
            <a:r>
              <a:rPr kumimoji="0" lang="ko-KR" altLang="en-US" sz="1800" b="0" i="0" u="none" strike="noStrike" kern="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김수빈</a:t>
            </a:r>
            <a:r>
              <a:rPr kumimoji="0" lang="en-US" altLang="ko-KR" sz="1800" b="0" i="0" u="none" strike="noStrike" kern="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 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57549" y="1174059"/>
            <a:ext cx="4070819" cy="3847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market Sans Bold" pitchFamily="34" charset="0"/>
                <a:cs typeface="Gmarket Sans Bold" pitchFamily="34" charset="0"/>
              </a:rPr>
              <a:t>Team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market Sans Bold" pitchFamily="34" charset="0"/>
                <a:ea typeface="+mn-ea"/>
                <a:cs typeface="Gmarket Sans Bold" pitchFamily="34" charset="0"/>
              </a:rPr>
              <a:t> Polymorphism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49361" y="1174058"/>
            <a:ext cx="2028469" cy="398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market Sans Bold" panose="02000000000000000000" pitchFamily="50" charset="-127"/>
                <a:ea typeface="Gmarket Sans Bold" panose="02000000000000000000" pitchFamily="50" charset="-127"/>
                <a:cs typeface="Gmarket Sans Medium" pitchFamily="34" charset="0"/>
              </a:rPr>
              <a:t>2022.02.23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market Sans Bold" panose="02000000000000000000" pitchFamily="50" charset="-127"/>
              <a:ea typeface="Gmarket Sans Bold" panose="02000000000000000000" pitchFamily="50" charset="-127"/>
              <a:cs typeface="+mn-cs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456208" y="1283810"/>
            <a:ext cx="2943792" cy="106667"/>
            <a:chOff x="4456208" y="1283810"/>
            <a:chExt cx="2943792" cy="1066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4456208" y="1283810"/>
              <a:ext cx="2943792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75609" y="1283810"/>
            <a:ext cx="2943792" cy="106667"/>
            <a:chOff x="11275609" y="1283810"/>
            <a:chExt cx="2943792" cy="10666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275609" y="1283810"/>
              <a:ext cx="2943792" cy="106667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82425F5F-D575-4EFE-AC65-FDD681341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622" y="1152477"/>
            <a:ext cx="2028468" cy="3693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/>
          <p:cNvGrpSpPr/>
          <p:nvPr/>
        </p:nvGrpSpPr>
        <p:grpSpPr>
          <a:xfrm>
            <a:off x="4661244" y="2415960"/>
            <a:ext cx="6461396" cy="7397481"/>
            <a:chOff x="752510" y="1700783"/>
            <a:chExt cx="6795687" cy="4895572"/>
          </a:xfrm>
        </p:grpSpPr>
        <p:sp>
          <p:nvSpPr>
            <p:cNvPr id="85" name="직사각형 84"/>
            <p:cNvSpPr/>
            <p:nvPr/>
          </p:nvSpPr>
          <p:spPr>
            <a:xfrm>
              <a:off x="752510" y="1700783"/>
              <a:ext cx="6783669" cy="489557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/>
                <a:ea typeface="Gmarket Sans Light"/>
              </a:endParaRPr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752510" y="2348865"/>
              <a:ext cx="6795594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752510" y="5805297"/>
              <a:ext cx="6795687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41"/>
            <p:cNvSpPr txBox="1"/>
            <p:nvPr/>
          </p:nvSpPr>
          <p:spPr>
            <a:xfrm>
              <a:off x="6579158" y="1939895"/>
              <a:ext cx="534431" cy="2240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en-US" altLang="ko-KR" sz="1600" b="0" spc="-30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/>
                <a:ea typeface="Gmarket Sans Light"/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 rot="18900000">
              <a:off x="6617996" y="2037695"/>
              <a:ext cx="85928" cy="159579"/>
              <a:chOff x="4756220" y="3176968"/>
              <a:chExt cx="504063" cy="93611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4756220" y="3176968"/>
                <a:ext cx="504063" cy="504063"/>
              </a:xfrm>
              <a:prstGeom prst="ellipse">
                <a:avLst/>
              </a:prstGeom>
              <a:noFill/>
              <a:ln w="127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/>
                  <a:ea typeface="Gmarket Sans Light"/>
                </a:endParaRPr>
              </a:p>
            </p:txBody>
          </p:sp>
          <p:sp>
            <p:nvSpPr>
              <p:cNvPr id="137" name="사각형: 둥근 모서리 136"/>
              <p:cNvSpPr/>
              <p:nvPr/>
            </p:nvSpPr>
            <p:spPr>
              <a:xfrm>
                <a:off x="4952891" y="3681032"/>
                <a:ext cx="110720" cy="432053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/>
                  <a:ea typeface="Gmarket Sans Light"/>
                </a:endParaRPr>
              </a:p>
            </p:txBody>
          </p:sp>
        </p:grpSp>
        <p:pic>
          <p:nvPicPr>
            <p:cNvPr id="91" name="그림 9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805130" y="2022999"/>
              <a:ext cx="188886" cy="168466"/>
            </a:xfrm>
            <a:prstGeom prst="rect">
              <a:avLst/>
            </a:prstGeom>
          </p:spPr>
        </p:pic>
        <p:grpSp>
          <p:nvGrpSpPr>
            <p:cNvPr id="92" name="그룹 91"/>
            <p:cNvGrpSpPr/>
            <p:nvPr/>
          </p:nvGrpSpPr>
          <p:grpSpPr>
            <a:xfrm>
              <a:off x="7071633" y="2018710"/>
              <a:ext cx="217230" cy="185576"/>
              <a:chOff x="4998619" y="3428999"/>
              <a:chExt cx="855921" cy="731198"/>
            </a:xfrm>
          </p:grpSpPr>
          <p:cxnSp>
            <p:nvCxnSpPr>
              <p:cNvPr id="126" name="직선 연결선 125"/>
              <p:cNvCxnSpPr/>
              <p:nvPr/>
            </p:nvCxnSpPr>
            <p:spPr>
              <a:xfrm>
                <a:off x="4999773" y="3528319"/>
                <a:ext cx="780311" cy="1240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 flipV="1">
                <a:off x="5044286" y="3756124"/>
                <a:ext cx="684911" cy="3042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>
                <a:off x="5085759" y="3990305"/>
                <a:ext cx="594976" cy="2075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/>
              <p:cNvCxnSpPr/>
              <p:nvPr/>
            </p:nvCxnSpPr>
            <p:spPr>
              <a:xfrm rot="16200000" flipH="1">
                <a:off x="4810176" y="3713157"/>
                <a:ext cx="465591" cy="88704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/>
              <p:cNvCxnSpPr/>
              <p:nvPr/>
            </p:nvCxnSpPr>
            <p:spPr>
              <a:xfrm rot="5400000">
                <a:off x="5458513" y="3646925"/>
                <a:ext cx="561306" cy="125454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 rot="16200000" flipH="1">
                <a:off x="5016739" y="3727592"/>
                <a:ext cx="466610" cy="68065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rot="5400000">
                <a:off x="5300577" y="3725247"/>
                <a:ext cx="460745" cy="69371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>
              <a:xfrm>
                <a:off x="5791429" y="3439483"/>
                <a:ext cx="63112" cy="0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타원 133"/>
              <p:cNvSpPr/>
              <p:nvPr/>
            </p:nvSpPr>
            <p:spPr>
              <a:xfrm>
                <a:off x="5133377" y="3994930"/>
                <a:ext cx="165267" cy="16526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/>
                  <a:ea typeface="Gmarket Sans Light"/>
                </a:endParaRPr>
              </a:p>
            </p:txBody>
          </p:sp>
          <p:sp>
            <p:nvSpPr>
              <p:cNvPr id="135" name="타원 134"/>
              <p:cNvSpPr/>
              <p:nvPr/>
            </p:nvSpPr>
            <p:spPr>
              <a:xfrm>
                <a:off x="5476473" y="3994930"/>
                <a:ext cx="165267" cy="16526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/>
                  <a:ea typeface="Gmarket Sans Light"/>
                </a:endParaRPr>
              </a:p>
            </p:txBody>
          </p:sp>
        </p:grpSp>
        <p:sp>
          <p:nvSpPr>
            <p:cNvPr id="93" name="직사각형 92"/>
            <p:cNvSpPr/>
            <p:nvPr/>
          </p:nvSpPr>
          <p:spPr>
            <a:xfrm>
              <a:off x="1235202" y="3112389"/>
              <a:ext cx="760975" cy="590931"/>
            </a:xfrm>
            <a:prstGeom prst="rect">
              <a:avLst/>
            </a:prstGeom>
            <a:noFill/>
            <a:ln w="127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/>
                <a:ea typeface="Gmarket Sans Light"/>
              </a:endParaRPr>
            </a:p>
          </p:txBody>
        </p:sp>
        <p:sp>
          <p:nvSpPr>
            <p:cNvPr id="95" name="TextBox 41"/>
            <p:cNvSpPr txBox="1"/>
            <p:nvPr/>
          </p:nvSpPr>
          <p:spPr>
            <a:xfrm>
              <a:off x="1280920" y="3126884"/>
              <a:ext cx="683249" cy="3768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b="0" spc="-3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/>
                  <a:ea typeface="Gmarket Sans Light"/>
                </a:rPr>
                <a:t> </a:t>
              </a:r>
              <a:r>
                <a:rPr lang="ko-KR" altLang="en-US" sz="1500" b="0" spc="-3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/>
                  <a:ea typeface="Gmarket Sans Light"/>
                </a:rPr>
                <a:t>상품 이미지</a:t>
              </a:r>
            </a:p>
          </p:txBody>
        </p:sp>
        <p:cxnSp>
          <p:nvCxnSpPr>
            <p:cNvPr id="98" name="직선 연결선 97"/>
            <p:cNvCxnSpPr/>
            <p:nvPr/>
          </p:nvCxnSpPr>
          <p:spPr>
            <a:xfrm>
              <a:off x="920877" y="2996946"/>
              <a:ext cx="6435642" cy="0"/>
            </a:xfrm>
            <a:prstGeom prst="line">
              <a:avLst/>
            </a:prstGeom>
            <a:ln w="9525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직사각형 98"/>
            <p:cNvSpPr/>
            <p:nvPr/>
          </p:nvSpPr>
          <p:spPr>
            <a:xfrm>
              <a:off x="1034961" y="3112389"/>
              <a:ext cx="101942" cy="101942"/>
            </a:xfrm>
            <a:prstGeom prst="rect">
              <a:avLst/>
            </a:prstGeom>
            <a:noFill/>
            <a:ln w="12700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/>
                <a:ea typeface="Gmarket Sans Light"/>
              </a:endParaRPr>
            </a:p>
          </p:txBody>
        </p:sp>
        <p:cxnSp>
          <p:nvCxnSpPr>
            <p:cNvPr id="100" name="직선 연결선 99"/>
            <p:cNvCxnSpPr/>
            <p:nvPr/>
          </p:nvCxnSpPr>
          <p:spPr>
            <a:xfrm>
              <a:off x="920877" y="3789045"/>
              <a:ext cx="6435642" cy="0"/>
            </a:xfrm>
            <a:prstGeom prst="line">
              <a:avLst/>
            </a:prstGeom>
            <a:ln w="9525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920877" y="4581144"/>
              <a:ext cx="6435642" cy="0"/>
            </a:xfrm>
            <a:prstGeom prst="line">
              <a:avLst/>
            </a:prstGeom>
            <a:ln w="9525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직사각형 101"/>
            <p:cNvSpPr/>
            <p:nvPr/>
          </p:nvSpPr>
          <p:spPr>
            <a:xfrm>
              <a:off x="1235202" y="3898989"/>
              <a:ext cx="760975" cy="590931"/>
            </a:xfrm>
            <a:prstGeom prst="rect">
              <a:avLst/>
            </a:prstGeom>
            <a:noFill/>
            <a:ln w="127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/>
                <a:ea typeface="Gmarket Sans Light"/>
              </a:endParaRPr>
            </a:p>
          </p:txBody>
        </p:sp>
        <p:sp>
          <p:nvSpPr>
            <p:cNvPr id="103" name="TextBox 41"/>
            <p:cNvSpPr txBox="1"/>
            <p:nvPr/>
          </p:nvSpPr>
          <p:spPr>
            <a:xfrm>
              <a:off x="1280920" y="3913486"/>
              <a:ext cx="683249" cy="3768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b="0" spc="-3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/>
                  <a:ea typeface="Gmarket Sans Light"/>
                </a:rPr>
                <a:t> </a:t>
              </a:r>
              <a:r>
                <a:rPr lang="ko-KR" altLang="en-US" sz="1500" b="0" spc="-3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/>
                  <a:ea typeface="Gmarket Sans Light"/>
                </a:rPr>
                <a:t>상품 이미지</a:t>
              </a: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1034961" y="3898989"/>
              <a:ext cx="101942" cy="101942"/>
            </a:xfrm>
            <a:prstGeom prst="rect">
              <a:avLst/>
            </a:prstGeom>
            <a:noFill/>
            <a:ln w="12700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/>
                <a:ea typeface="Gmarket Sans Light"/>
              </a:endParaRPr>
            </a:p>
          </p:txBody>
        </p:sp>
        <p:cxnSp>
          <p:nvCxnSpPr>
            <p:cNvPr id="105" name="직선 연결선 104"/>
            <p:cNvCxnSpPr/>
            <p:nvPr/>
          </p:nvCxnSpPr>
          <p:spPr>
            <a:xfrm>
              <a:off x="916997" y="2987421"/>
              <a:ext cx="1434387" cy="0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41"/>
            <p:cNvSpPr txBox="1"/>
            <p:nvPr/>
          </p:nvSpPr>
          <p:spPr>
            <a:xfrm>
              <a:off x="1023373" y="2715404"/>
              <a:ext cx="1221632" cy="183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0" spc="-3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/>
                  <a:ea typeface="Gmarket Sans Light"/>
                </a:rPr>
                <a:t>그림 </a:t>
              </a:r>
              <a:endParaRPr lang="en-US" altLang="ko-KR" sz="1200" b="0" spc="-30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/>
                <a:ea typeface="Gmarket Sans Light"/>
              </a:endParaRPr>
            </a:p>
          </p:txBody>
        </p:sp>
        <p:sp>
          <p:nvSpPr>
            <p:cNvPr id="107" name="TextBox 41"/>
            <p:cNvSpPr txBox="1"/>
            <p:nvPr/>
          </p:nvSpPr>
          <p:spPr>
            <a:xfrm>
              <a:off x="2449681" y="2715404"/>
              <a:ext cx="1221632" cy="183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0" spc="-3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/>
                  <a:ea typeface="Gmarket Sans Light"/>
                </a:rPr>
                <a:t>상품명</a:t>
              </a:r>
              <a:r>
                <a:rPr lang="en-US" altLang="ko-KR" sz="1200" b="0" spc="-3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/>
                  <a:ea typeface="Gmarket Sans Light"/>
                </a:rPr>
                <a:t>/</a:t>
              </a:r>
              <a:r>
                <a:rPr lang="ko-KR" altLang="en-US" sz="1200" b="0" spc="-3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/>
                  <a:ea typeface="Gmarket Sans Light"/>
                </a:rPr>
                <a:t>선택사항</a:t>
              </a:r>
            </a:p>
          </p:txBody>
        </p:sp>
        <p:sp>
          <p:nvSpPr>
            <p:cNvPr id="118" name="TextBox 41"/>
            <p:cNvSpPr txBox="1"/>
            <p:nvPr/>
          </p:nvSpPr>
          <p:spPr>
            <a:xfrm>
              <a:off x="4892016" y="4624575"/>
              <a:ext cx="1070190" cy="1722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100" b="0" spc="-1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/>
                  <a:ea typeface="Gmarket Sans Light"/>
                </a:rPr>
                <a:t>상품 금액  </a:t>
              </a:r>
              <a:r>
                <a:rPr lang="en-US" altLang="ko-KR" sz="1100" b="0" spc="-1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/>
                  <a:ea typeface="Gmarket Sans Light"/>
                </a:rPr>
                <a:t>:</a:t>
              </a:r>
            </a:p>
          </p:txBody>
        </p:sp>
        <p:sp>
          <p:nvSpPr>
            <p:cNvPr id="119" name="TextBox 41"/>
            <p:cNvSpPr txBox="1"/>
            <p:nvPr/>
          </p:nvSpPr>
          <p:spPr>
            <a:xfrm>
              <a:off x="4936850" y="4853542"/>
              <a:ext cx="799103" cy="173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100" b="0" spc="-3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/>
                  <a:ea typeface="Gmarket Sans Light"/>
                </a:rPr>
                <a:t> </a:t>
              </a:r>
              <a:r>
                <a:rPr lang="ko-KR" altLang="en-US" sz="1100" b="0" spc="-1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/>
                  <a:ea typeface="Gmarket Sans Light"/>
                </a:rPr>
                <a:t>  배 송 비  </a:t>
              </a:r>
              <a:r>
                <a:rPr lang="en-US" altLang="ko-KR" sz="1100" b="0" spc="-1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/>
                  <a:ea typeface="Gmarket Sans Light"/>
                </a:rPr>
                <a:t>:</a:t>
              </a:r>
            </a:p>
          </p:txBody>
        </p:sp>
        <p:sp>
          <p:nvSpPr>
            <p:cNvPr id="120" name="TextBox 41"/>
            <p:cNvSpPr txBox="1"/>
            <p:nvPr/>
          </p:nvSpPr>
          <p:spPr>
            <a:xfrm>
              <a:off x="4787694" y="5085206"/>
              <a:ext cx="990047" cy="1717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100" b="0" spc="-1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/>
                  <a:ea typeface="Gmarket Sans Light"/>
                </a:rPr>
                <a:t>총 결제금액  </a:t>
              </a:r>
              <a:r>
                <a:rPr lang="en-US" altLang="ko-KR" sz="1100" b="0" spc="-1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/>
                  <a:ea typeface="Gmarket Sans Light"/>
                </a:rPr>
                <a:t>:</a:t>
              </a:r>
            </a:p>
          </p:txBody>
        </p:sp>
        <p:sp>
          <p:nvSpPr>
            <p:cNvPr id="121" name="TextBox 41"/>
            <p:cNvSpPr txBox="1"/>
            <p:nvPr/>
          </p:nvSpPr>
          <p:spPr>
            <a:xfrm>
              <a:off x="6660957" y="4624576"/>
              <a:ext cx="378903" cy="1731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100" b="0" spc="-3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/>
                  <a:ea typeface="Gmarket Sans Light"/>
                </a:rPr>
                <a:t>원</a:t>
              </a:r>
            </a:p>
          </p:txBody>
        </p:sp>
        <p:sp>
          <p:nvSpPr>
            <p:cNvPr id="123" name="TextBox 41"/>
            <p:cNvSpPr txBox="1"/>
            <p:nvPr/>
          </p:nvSpPr>
          <p:spPr>
            <a:xfrm>
              <a:off x="6660955" y="5087901"/>
              <a:ext cx="378903" cy="1731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100" b="0" spc="-3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/>
                  <a:ea typeface="Gmarket Sans Light"/>
                </a:rPr>
                <a:t>원</a:t>
              </a: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5341165" y="5348097"/>
              <a:ext cx="1508280" cy="225303"/>
            </a:xfrm>
            <a:prstGeom prst="rect">
              <a:avLst/>
            </a:prstGeom>
            <a:noFill/>
            <a:ln w="127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/>
                <a:ea typeface="Gmarket Sans Light"/>
              </a:endParaRPr>
            </a:p>
          </p:txBody>
        </p:sp>
        <p:sp>
          <p:nvSpPr>
            <p:cNvPr id="125" name="TextBox 41"/>
            <p:cNvSpPr txBox="1"/>
            <p:nvPr/>
          </p:nvSpPr>
          <p:spPr>
            <a:xfrm>
              <a:off x="5657775" y="5362592"/>
              <a:ext cx="964006" cy="1833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0" spc="-1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/>
                  <a:ea typeface="Gmarket Sans Light"/>
                </a:rPr>
                <a:t>주 문   하 기</a:t>
              </a:r>
            </a:p>
          </p:txBody>
        </p:sp>
        <p:sp>
          <p:nvSpPr>
            <p:cNvPr id="1003" name="TextBox 41"/>
            <p:cNvSpPr txBox="1"/>
            <p:nvPr/>
          </p:nvSpPr>
          <p:spPr>
            <a:xfrm>
              <a:off x="2066015" y="3887418"/>
              <a:ext cx="1365650" cy="173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100" b="0" spc="-1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/>
                  <a:ea typeface="Gmarket Sans Light"/>
                </a:rPr>
                <a:t>그림명 </a:t>
              </a:r>
              <a:r>
                <a:rPr lang="en-US" altLang="ko-KR" sz="1100" b="0" spc="-1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/>
                  <a:ea typeface="Gmarket Sans Light"/>
                </a:rPr>
                <a:t>_</a:t>
              </a:r>
              <a:r>
                <a:rPr lang="ko-KR" altLang="en-US" sz="1100" b="0" spc="-1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/>
                  <a:ea typeface="Gmarket Sans Light"/>
                </a:rPr>
                <a:t>  작가명</a:t>
              </a:r>
            </a:p>
          </p:txBody>
        </p:sp>
        <p:sp>
          <p:nvSpPr>
            <p:cNvPr id="1004" name="TextBox 41"/>
            <p:cNvSpPr txBox="1"/>
            <p:nvPr/>
          </p:nvSpPr>
          <p:spPr>
            <a:xfrm>
              <a:off x="2066014" y="4082758"/>
              <a:ext cx="2038751" cy="1593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 b="0" spc="2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/>
                  <a:ea typeface="Gmarket Sans Light"/>
                </a:rPr>
                <a:t>[</a:t>
              </a:r>
              <a:r>
                <a:rPr lang="ko-KR" altLang="en-US" sz="1000" b="0" spc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/>
                  <a:ea typeface="Gmarket Sans Light"/>
                </a:rPr>
                <a:t>옵션 </a:t>
              </a:r>
              <a:r>
                <a:rPr lang="en-US" altLang="ko-KR" sz="1000" b="0" spc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/>
                  <a:ea typeface="Gmarket Sans Light"/>
                </a:rPr>
                <a:t>:</a:t>
              </a:r>
              <a:r>
                <a:rPr lang="ko-KR" altLang="en-US" sz="1000" b="0" spc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/>
                  <a:ea typeface="Gmarket Sans Light"/>
                </a:rPr>
                <a:t> 사이즈</a:t>
              </a:r>
              <a:r>
                <a:rPr lang="en-US" altLang="ko-KR" sz="1000" b="0" spc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/>
                  <a:ea typeface="Gmarket Sans Light"/>
                </a:rPr>
                <a:t>,</a:t>
              </a:r>
              <a:r>
                <a:rPr lang="ko-KR" altLang="en-US" sz="1000" b="0" spc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/>
                  <a:ea typeface="Gmarket Sans Light"/>
                </a:rPr>
                <a:t> 선택한 배경 </a:t>
              </a:r>
              <a:r>
                <a:rPr lang="en-US" altLang="ko-KR" sz="1000" b="0" spc="-3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/>
                  <a:ea typeface="Gmarket Sans Light"/>
                </a:rPr>
                <a:t>]</a:t>
              </a:r>
              <a:r>
                <a:rPr lang="ko-KR" altLang="en-US" sz="1000" b="0" spc="-3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/>
                  <a:ea typeface="Gmarket Sans Light"/>
                </a:rPr>
                <a:t>    </a:t>
              </a:r>
            </a:p>
          </p:txBody>
        </p:sp>
        <p:sp>
          <p:nvSpPr>
            <p:cNvPr id="1005" name="TextBox 41"/>
            <p:cNvSpPr txBox="1"/>
            <p:nvPr/>
          </p:nvSpPr>
          <p:spPr>
            <a:xfrm>
              <a:off x="2066014" y="4320884"/>
              <a:ext cx="1557897" cy="1733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100" b="0" spc="-1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/>
                  <a:ea typeface="Gmarket Sans Light"/>
                </a:rPr>
                <a:t>정기 배송 날짜 선택</a:t>
              </a:r>
            </a:p>
          </p:txBody>
        </p:sp>
        <p:sp>
          <p:nvSpPr>
            <p:cNvPr id="1006" name="직사각형 110"/>
            <p:cNvSpPr/>
            <p:nvPr/>
          </p:nvSpPr>
          <p:spPr>
            <a:xfrm>
              <a:off x="3332763" y="4344668"/>
              <a:ext cx="720661" cy="127855"/>
            </a:xfrm>
            <a:prstGeom prst="rect">
              <a:avLst/>
            </a:prstGeom>
            <a:noFill/>
            <a:ln w="6350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/>
                <a:ea typeface="Gmarket Sans Light"/>
              </a:endParaRPr>
            </a:p>
          </p:txBody>
        </p:sp>
        <p:sp>
          <p:nvSpPr>
            <p:cNvPr id="1007" name="순서도: 병합 111"/>
            <p:cNvSpPr/>
            <p:nvPr/>
          </p:nvSpPr>
          <p:spPr>
            <a:xfrm>
              <a:off x="3944484" y="4364155"/>
              <a:ext cx="86937" cy="86937"/>
            </a:xfrm>
            <a:prstGeom prst="flowChartMerge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/>
                <a:ea typeface="Gmarket Sans Light"/>
              </a:endParaRPr>
            </a:p>
          </p:txBody>
        </p:sp>
        <p:sp>
          <p:nvSpPr>
            <p:cNvPr id="1008" name="TextBox 41"/>
            <p:cNvSpPr txBox="1"/>
            <p:nvPr/>
          </p:nvSpPr>
          <p:spPr>
            <a:xfrm>
              <a:off x="2066015" y="3108786"/>
              <a:ext cx="1365650" cy="173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100" b="0" spc="-1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/>
                  <a:ea typeface="Gmarket Sans Light"/>
                </a:rPr>
                <a:t>그림명 </a:t>
              </a:r>
              <a:r>
                <a:rPr lang="en-US" altLang="ko-KR" sz="1100" b="0" spc="-1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/>
                  <a:ea typeface="Gmarket Sans Light"/>
                </a:rPr>
                <a:t>_</a:t>
              </a:r>
              <a:r>
                <a:rPr lang="ko-KR" altLang="en-US" sz="1100" b="0" spc="-1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/>
                  <a:ea typeface="Gmarket Sans Light"/>
                </a:rPr>
                <a:t>  작가명</a:t>
              </a:r>
            </a:p>
          </p:txBody>
        </p:sp>
        <p:sp>
          <p:nvSpPr>
            <p:cNvPr id="1009" name="TextBox 41"/>
            <p:cNvSpPr txBox="1"/>
            <p:nvPr/>
          </p:nvSpPr>
          <p:spPr>
            <a:xfrm>
              <a:off x="2066014" y="3304125"/>
              <a:ext cx="2038751" cy="1593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 b="0" spc="2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/>
                  <a:ea typeface="Gmarket Sans Light"/>
                </a:rPr>
                <a:t>[</a:t>
              </a:r>
              <a:r>
                <a:rPr lang="ko-KR" altLang="en-US" sz="1000" b="0" spc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/>
                  <a:ea typeface="Gmarket Sans Light"/>
                </a:rPr>
                <a:t>옵션 </a:t>
              </a:r>
              <a:r>
                <a:rPr lang="en-US" altLang="ko-KR" sz="1000" b="0" spc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/>
                  <a:ea typeface="Gmarket Sans Light"/>
                </a:rPr>
                <a:t>:</a:t>
              </a:r>
              <a:r>
                <a:rPr lang="ko-KR" altLang="en-US" sz="1000" b="0" spc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/>
                  <a:ea typeface="Gmarket Sans Light"/>
                </a:rPr>
                <a:t> 사이즈</a:t>
              </a:r>
              <a:r>
                <a:rPr lang="en-US" altLang="ko-KR" sz="1000" b="0" spc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/>
                  <a:ea typeface="Gmarket Sans Light"/>
                </a:rPr>
                <a:t>,</a:t>
              </a:r>
              <a:r>
                <a:rPr lang="ko-KR" altLang="en-US" sz="1000" b="0" spc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/>
                  <a:ea typeface="Gmarket Sans Light"/>
                </a:rPr>
                <a:t> 선택한 배경 </a:t>
              </a:r>
              <a:r>
                <a:rPr lang="en-US" altLang="ko-KR" sz="1000" b="0" spc="-3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/>
                  <a:ea typeface="Gmarket Sans Light"/>
                </a:rPr>
                <a:t>]</a:t>
              </a:r>
              <a:r>
                <a:rPr lang="ko-KR" altLang="en-US" sz="1000" b="0" spc="-3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/>
                  <a:ea typeface="Gmarket Sans Light"/>
                </a:rPr>
                <a:t>    </a:t>
              </a:r>
            </a:p>
          </p:txBody>
        </p:sp>
        <p:sp>
          <p:nvSpPr>
            <p:cNvPr id="1010" name="TextBox 41"/>
            <p:cNvSpPr txBox="1"/>
            <p:nvPr/>
          </p:nvSpPr>
          <p:spPr>
            <a:xfrm>
              <a:off x="2066014" y="3542251"/>
              <a:ext cx="1557897" cy="1733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100" b="0" spc="-1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/>
                  <a:ea typeface="Gmarket Sans Light"/>
                </a:rPr>
                <a:t>정기 배송 날짜 선택</a:t>
              </a:r>
            </a:p>
          </p:txBody>
        </p:sp>
        <p:sp>
          <p:nvSpPr>
            <p:cNvPr id="1011" name="직사각형 110"/>
            <p:cNvSpPr/>
            <p:nvPr/>
          </p:nvSpPr>
          <p:spPr>
            <a:xfrm>
              <a:off x="3332762" y="3566035"/>
              <a:ext cx="720661" cy="127855"/>
            </a:xfrm>
            <a:prstGeom prst="rect">
              <a:avLst/>
            </a:prstGeom>
            <a:noFill/>
            <a:ln w="6350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/>
                <a:ea typeface="Gmarket Sans Light"/>
              </a:endParaRPr>
            </a:p>
          </p:txBody>
        </p:sp>
        <p:sp>
          <p:nvSpPr>
            <p:cNvPr id="1012" name="순서도: 병합 111"/>
            <p:cNvSpPr/>
            <p:nvPr/>
          </p:nvSpPr>
          <p:spPr>
            <a:xfrm>
              <a:off x="3944484" y="3585522"/>
              <a:ext cx="86937" cy="86937"/>
            </a:xfrm>
            <a:prstGeom prst="flowChartMerge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/>
                <a:ea typeface="Gmarket Sans Light"/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4660798" y="8617699"/>
            <a:ext cx="647328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41"/>
          <p:cNvSpPr txBox="1"/>
          <p:nvPr/>
        </p:nvSpPr>
        <p:spPr>
          <a:xfrm>
            <a:off x="4824574" y="2837647"/>
            <a:ext cx="1612471" cy="465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/>
                <a:ea typeface="Gmarket Sans Light"/>
              </a:rPr>
              <a:t>NEART</a:t>
            </a:r>
          </a:p>
        </p:txBody>
      </p:sp>
      <p:sp>
        <p:nvSpPr>
          <p:cNvPr id="71" name="TextBox 41"/>
          <p:cNvSpPr txBox="1"/>
          <p:nvPr/>
        </p:nvSpPr>
        <p:spPr>
          <a:xfrm>
            <a:off x="7496798" y="9102923"/>
            <a:ext cx="961402" cy="296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0" spc="-30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/>
                <a:ea typeface="Gmarket Sans Light"/>
              </a:rPr>
              <a:t>FOOTER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508212" y="2504300"/>
            <a:ext cx="679478" cy="2655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solidFill>
                  <a:srgbClr val="775EEE"/>
                </a:solidFill>
                <a:latin typeface="Gmarket Sans Light"/>
                <a:ea typeface="Gmarket Sans Light"/>
              </a:rPr>
              <a:t>1200px</a:t>
            </a:r>
          </a:p>
        </p:txBody>
      </p:sp>
      <p:cxnSp>
        <p:nvCxnSpPr>
          <p:cNvPr id="46" name="직선 연결선 45"/>
          <p:cNvCxnSpPr/>
          <p:nvPr/>
        </p:nvCxnSpPr>
        <p:spPr>
          <a:xfrm flipV="1">
            <a:off x="4660798" y="2597826"/>
            <a:ext cx="2741902" cy="9031"/>
          </a:xfrm>
          <a:prstGeom prst="line">
            <a:avLst/>
          </a:prstGeom>
          <a:ln>
            <a:solidFill>
              <a:srgbClr val="775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8350223" y="2606856"/>
            <a:ext cx="2783864" cy="0"/>
          </a:xfrm>
          <a:prstGeom prst="line">
            <a:avLst/>
          </a:prstGeom>
          <a:ln>
            <a:solidFill>
              <a:srgbClr val="775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3"/>
          <p:cNvSpPr txBox="1"/>
          <p:nvPr/>
        </p:nvSpPr>
        <p:spPr>
          <a:xfrm>
            <a:off x="1457549" y="1174059"/>
            <a:ext cx="1385105" cy="40011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2000" b="1" spc="20">
                <a:solidFill>
                  <a:srgbClr val="595959"/>
                </a:solidFill>
                <a:latin typeface="Gmarket Sans Bold"/>
                <a:ea typeface="Gmarket Sans Bold"/>
              </a:rPr>
              <a:t>03</a:t>
            </a:r>
            <a:endParaRPr lang="en-US">
              <a:latin typeface="Gmarket Sans Bold"/>
              <a:ea typeface="Gmarket Sans Bold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2362200" y="1283810"/>
            <a:ext cx="12115800" cy="118902"/>
            <a:chOff x="2666666" y="1283810"/>
            <a:chExt cx="12115800" cy="11890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666666" y="1283810"/>
              <a:ext cx="12115800" cy="11890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26094" y="9697041"/>
            <a:ext cx="463897" cy="33855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600">
                <a:solidFill>
                  <a:srgbClr val="595959"/>
                </a:solidFill>
                <a:latin typeface="Gmarket Sans Medium"/>
                <a:cs typeface="Gmarket Sans Medium"/>
              </a:rPr>
              <a:t>03</a:t>
            </a:r>
            <a:endParaRPr lang="en-US" sz="1600"/>
          </a:p>
        </p:txBody>
      </p:sp>
      <p:sp>
        <p:nvSpPr>
          <p:cNvPr id="13" name="Object 13"/>
          <p:cNvSpPr txBox="1"/>
          <p:nvPr/>
        </p:nvSpPr>
        <p:spPr>
          <a:xfrm>
            <a:off x="17366904" y="9593802"/>
            <a:ext cx="463896" cy="33886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rgbClr val="595959"/>
                </a:solidFill>
                <a:latin typeface="Gmarket Sans Medium"/>
                <a:cs typeface="Gmarket Sans Medium"/>
              </a:rPr>
              <a:t>03</a:t>
            </a:r>
            <a:endParaRPr lang="en-US" altLang="ko-KR" sz="1400"/>
          </a:p>
        </p:txBody>
      </p:sp>
      <p:sp>
        <p:nvSpPr>
          <p:cNvPr id="15" name="Object 9"/>
          <p:cNvSpPr txBox="1"/>
          <p:nvPr/>
        </p:nvSpPr>
        <p:spPr>
          <a:xfrm>
            <a:off x="1457549" y="2180060"/>
            <a:ext cx="5850365" cy="77078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4500" b="1">
                <a:latin typeface="G마켓 산스 TTF Bold"/>
                <a:ea typeface="G마켓 산스 TTF Bold"/>
              </a:rPr>
              <a:t>화면 설계</a:t>
            </a:r>
          </a:p>
        </p:txBody>
      </p:sp>
      <p:grpSp>
        <p:nvGrpSpPr>
          <p:cNvPr id="33" name="그룹 1001"/>
          <p:cNvGrpSpPr/>
          <p:nvPr/>
        </p:nvGrpSpPr>
        <p:grpSpPr>
          <a:xfrm>
            <a:off x="4343400" y="1903526"/>
            <a:ext cx="304800" cy="304800"/>
            <a:chOff x="16354022" y="6926970"/>
            <a:chExt cx="438095" cy="438095"/>
          </a:xfrm>
        </p:grpSpPr>
        <p:pic>
          <p:nvPicPr>
            <p:cNvPr id="34" name="Object 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354022" y="6926970"/>
              <a:ext cx="438095" cy="438095"/>
            </a:xfrm>
            <a:prstGeom prst="rect">
              <a:avLst/>
            </a:prstGeom>
          </p:spPr>
        </p:pic>
      </p:grpSp>
      <p:sp>
        <p:nvSpPr>
          <p:cNvPr id="14" name="Object 10"/>
          <p:cNvSpPr txBox="1"/>
          <p:nvPr/>
        </p:nvSpPr>
        <p:spPr>
          <a:xfrm>
            <a:off x="14097000" y="1099691"/>
            <a:ext cx="2581051" cy="51765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Gmarket Sans Medium"/>
                <a:ea typeface="Gmarket Sans Medium"/>
                <a:cs typeface="Gmarket Sans Medium"/>
              </a:rPr>
              <a:t>화면정의서 </a:t>
            </a:r>
            <a:endParaRPr lang="en-US" sz="2800" b="1">
              <a:solidFill>
                <a:schemeClr val="tx1">
                  <a:lumMod val="65000"/>
                  <a:lumOff val="35000"/>
                </a:schemeClr>
              </a:solidFill>
              <a:latin typeface="Gmarket Sans Medium"/>
              <a:ea typeface="Gmarket Sans Medium"/>
            </a:endParaRPr>
          </a:p>
        </p:txBody>
      </p:sp>
      <p:sp>
        <p:nvSpPr>
          <p:cNvPr id="17" name="Object 10"/>
          <p:cNvSpPr txBox="1"/>
          <p:nvPr/>
        </p:nvSpPr>
        <p:spPr>
          <a:xfrm>
            <a:off x="1457549" y="3160952"/>
            <a:ext cx="2581051" cy="5232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rgbClr val="775EEE"/>
                </a:solidFill>
                <a:latin typeface="Gmarket Sans Medium"/>
                <a:ea typeface="Gmarket Sans Medium"/>
              </a:rPr>
              <a:t>(7) </a:t>
            </a:r>
            <a:r>
              <a:rPr lang="ko-KR" altLang="en-US" sz="2800">
                <a:solidFill>
                  <a:srgbClr val="775EEE"/>
                </a:solidFill>
                <a:latin typeface="Gmarket Sans Medium"/>
                <a:ea typeface="Gmarket Sans Medium"/>
              </a:rPr>
              <a:t>장바구니</a:t>
            </a:r>
            <a:endParaRPr lang="en-US" altLang="ko-KR" sz="2800">
              <a:solidFill>
                <a:srgbClr val="775EEE"/>
              </a:solidFill>
              <a:latin typeface="Gmarket Sans Medium"/>
              <a:ea typeface="Gmarket Sans Medium"/>
            </a:endParaRPr>
          </a:p>
        </p:txBody>
      </p:sp>
      <p:graphicFrame>
        <p:nvGraphicFramePr>
          <p:cNvPr id="55" name="표 40"/>
          <p:cNvGraphicFramePr>
            <a:graphicFrameLocks noGrp="1"/>
          </p:cNvGraphicFramePr>
          <p:nvPr/>
        </p:nvGraphicFramePr>
        <p:xfrm>
          <a:off x="11505530" y="2413412"/>
          <a:ext cx="5324921" cy="3205664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977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7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40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  <a:latin typeface="Gmarket Sans Light"/>
                        <a:ea typeface="Gmarket Sans Light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solidFill>
                      <a:srgbClr val="C8BEF8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>
                        <a:latin typeface="Gmarket Sans Light"/>
                        <a:ea typeface="Gmarket Sans Light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solidFill>
                      <a:srgbClr val="C8BEF8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latin typeface="Gmarket Sans Light"/>
                          <a:ea typeface="Gmarket Sans Light"/>
                        </a:rPr>
                        <a:t>NEART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>
                          <a:latin typeface="Gmarket Sans Light"/>
                          <a:ea typeface="Gmarket Sans Light"/>
                        </a:rPr>
                        <a:t>사이트로고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Gmarket Sans Light"/>
                          <a:ea typeface="Gmarket Sans Light"/>
                        </a:rPr>
                        <a:t>상품명</a:t>
                      </a:r>
                      <a:r>
                        <a:rPr lang="en-US" altLang="ko-KR" sz="1600">
                          <a:latin typeface="Gmarket Sans Light"/>
                          <a:ea typeface="Gmarket Sans Light"/>
                        </a:rPr>
                        <a:t>/</a:t>
                      </a:r>
                      <a:r>
                        <a:rPr lang="ko-KR" altLang="en-US" sz="1600">
                          <a:latin typeface="Gmarket Sans Light"/>
                          <a:ea typeface="Gmarket Sans Light"/>
                        </a:rPr>
                        <a:t>선택사항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>
                          <a:latin typeface="Gmarket Sans Light"/>
                          <a:ea typeface="Gmarket Sans Light"/>
                        </a:rPr>
                        <a:t>해당 상품의 상품명 </a:t>
                      </a:r>
                      <a:r>
                        <a:rPr lang="en-US" altLang="ko-KR" sz="1600">
                          <a:latin typeface="Gmarket Sans Light"/>
                          <a:ea typeface="Gmarket Sans Light"/>
                        </a:rPr>
                        <a:t>/ </a:t>
                      </a:r>
                      <a:r>
                        <a:rPr lang="ko-KR" altLang="en-US" sz="1600">
                          <a:latin typeface="Gmarket Sans Light"/>
                          <a:ea typeface="Gmarket Sans Light"/>
                        </a:rPr>
                        <a:t>선택사항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95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Gmarket Sans Light"/>
                          <a:ea typeface="Gmarket Sans Light"/>
                        </a:rPr>
                        <a:t>상품 이미지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>
                          <a:latin typeface="Gmarket Sans Light"/>
                          <a:ea typeface="Gmarket Sans Light"/>
                        </a:rPr>
                        <a:t>고객이 선택한 상품의 그림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2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Gmarket Sans Light"/>
                          <a:ea typeface="Gmarket Sans Light"/>
                        </a:rPr>
                        <a:t>총결제금액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>
                          <a:latin typeface="Gmarket Sans Light"/>
                          <a:ea typeface="Gmarket Sans Light"/>
                        </a:rPr>
                        <a:t>고객이 결제할 그림별 금액과 배송비 총 결제비용 안내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95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Gmarket Sans Light"/>
                          <a:ea typeface="Gmarket Sans Light"/>
                        </a:rPr>
                        <a:t>주문 하기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>
                          <a:latin typeface="Gmarket Sans Light"/>
                          <a:ea typeface="Gmarket Sans Light"/>
                        </a:rPr>
                        <a:t>결제로 이어이는 주문 버튼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4" name="TextBox 41"/>
          <p:cNvSpPr txBox="1"/>
          <p:nvPr/>
        </p:nvSpPr>
        <p:spPr>
          <a:xfrm>
            <a:off x="12045536" y="2484904"/>
            <a:ext cx="1365664" cy="465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/>
                <a:ea typeface="Gmarket Sans Medium"/>
              </a:rPr>
              <a:t>항  목</a:t>
            </a:r>
          </a:p>
        </p:txBody>
      </p:sp>
      <p:sp>
        <p:nvSpPr>
          <p:cNvPr id="96" name="TextBox 41"/>
          <p:cNvSpPr txBox="1"/>
          <p:nvPr/>
        </p:nvSpPr>
        <p:spPr>
          <a:xfrm>
            <a:off x="14636336" y="2476500"/>
            <a:ext cx="1365664" cy="464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/>
                <a:ea typeface="Gmarket Sans Medium"/>
              </a:rPr>
              <a:t>설 명</a:t>
            </a:r>
          </a:p>
        </p:txBody>
      </p:sp>
      <p:sp>
        <p:nvSpPr>
          <p:cNvPr id="138" name="TextBox 41"/>
          <p:cNvSpPr txBox="1"/>
          <p:nvPr/>
        </p:nvSpPr>
        <p:spPr>
          <a:xfrm>
            <a:off x="10058400" y="7200900"/>
            <a:ext cx="609600" cy="255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 b="0" spc="10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/>
                <a:ea typeface="Gmarket Sans Light"/>
              </a:rPr>
              <a:t>+</a:t>
            </a:r>
            <a:r>
              <a:rPr lang="en-US" altLang="ko-KR" sz="1100" b="0" spc="30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/>
                <a:ea typeface="Gmarket Sans Light"/>
              </a:rPr>
              <a:t>0</a:t>
            </a:r>
            <a:r>
              <a:rPr lang="ko-KR" altLang="en-US" sz="1100" b="0" spc="20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/>
                <a:ea typeface="Gmarket Sans Light"/>
              </a:rPr>
              <a:t>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6">
            <a:extLst>
              <a:ext uri="{FF2B5EF4-FFF2-40B4-BE49-F238E27FC236}">
                <a16:creationId xmlns:a16="http://schemas.microsoft.com/office/drawing/2014/main" id="{93E20ED0-9FFA-4BD2-B838-EDF9AD254171}"/>
              </a:ext>
            </a:extLst>
          </p:cNvPr>
          <p:cNvSpPr txBox="1"/>
          <p:nvPr/>
        </p:nvSpPr>
        <p:spPr>
          <a:xfrm>
            <a:off x="1457549" y="1174059"/>
            <a:ext cx="4070819" cy="3847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market Sans Bold" pitchFamily="34" charset="0"/>
                <a:cs typeface="Gmarket Sans Bold" pitchFamily="34" charset="0"/>
              </a:rPr>
              <a:t>Team</a:t>
            </a:r>
            <a:r>
              <a:rPr kumimoji="0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market Sans Bold" pitchFamily="34" charset="0"/>
                <a:ea typeface="+mn-ea"/>
                <a:cs typeface="Gmarket Sans Bold" pitchFamily="34" charset="0"/>
              </a:rPr>
              <a:t> Polymorphism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21449A9A-B076-464D-AE76-65CC7BCF515D}"/>
              </a:ext>
            </a:extLst>
          </p:cNvPr>
          <p:cNvSpPr txBox="1"/>
          <p:nvPr/>
        </p:nvSpPr>
        <p:spPr>
          <a:xfrm>
            <a:off x="14651593" y="1174059"/>
            <a:ext cx="2028469" cy="398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en-US" sz="2000" kern="0" spc="-100" dirty="0">
                <a:solidFill>
                  <a:srgbClr val="FFFFFF"/>
                </a:solidFill>
                <a:latin typeface="Gmarket Sans Bold" panose="02000000000000000000" pitchFamily="50" charset="-127"/>
                <a:ea typeface="Gmarket Sans Bold" panose="02000000000000000000" pitchFamily="50" charset="-127"/>
                <a:cs typeface="Gmarket Sans Medium" pitchFamily="34" charset="0"/>
              </a:rPr>
              <a:t>2022.02.23</a:t>
            </a:r>
            <a:endParaRPr lang="en-US" dirty="0">
              <a:latin typeface="Gmarket Sans Bold" panose="02000000000000000000" pitchFamily="50" charset="-127"/>
              <a:ea typeface="Gmarket Sans Bold" panose="02000000000000000000" pitchFamily="50" charset="-127"/>
            </a:endParaRPr>
          </a:p>
        </p:txBody>
      </p:sp>
      <p:grpSp>
        <p:nvGrpSpPr>
          <p:cNvPr id="15" name="그룹 1001">
            <a:extLst>
              <a:ext uri="{FF2B5EF4-FFF2-40B4-BE49-F238E27FC236}">
                <a16:creationId xmlns:a16="http://schemas.microsoft.com/office/drawing/2014/main" id="{8E1F3FEB-901D-4882-A16A-6FCA7114642F}"/>
              </a:ext>
            </a:extLst>
          </p:cNvPr>
          <p:cNvGrpSpPr/>
          <p:nvPr/>
        </p:nvGrpSpPr>
        <p:grpSpPr>
          <a:xfrm>
            <a:off x="4456208" y="1283810"/>
            <a:ext cx="2943792" cy="106667"/>
            <a:chOff x="4456208" y="1283810"/>
            <a:chExt cx="2943792" cy="106667"/>
          </a:xfrm>
        </p:grpSpPr>
        <p:pic>
          <p:nvPicPr>
            <p:cNvPr id="16" name="Object 8">
              <a:extLst>
                <a:ext uri="{FF2B5EF4-FFF2-40B4-BE49-F238E27FC236}">
                  <a16:creationId xmlns:a16="http://schemas.microsoft.com/office/drawing/2014/main" id="{856B318C-C408-49D5-B4BD-5CEE7D9EF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4456208" y="1283810"/>
              <a:ext cx="2943792" cy="106667"/>
            </a:xfrm>
            <a:prstGeom prst="rect">
              <a:avLst/>
            </a:prstGeom>
          </p:spPr>
        </p:pic>
      </p:grpSp>
      <p:grpSp>
        <p:nvGrpSpPr>
          <p:cNvPr id="17" name="그룹 1002">
            <a:extLst>
              <a:ext uri="{FF2B5EF4-FFF2-40B4-BE49-F238E27FC236}">
                <a16:creationId xmlns:a16="http://schemas.microsoft.com/office/drawing/2014/main" id="{BF0E2843-0475-4039-B815-4E4C8F5BAA16}"/>
              </a:ext>
            </a:extLst>
          </p:cNvPr>
          <p:cNvGrpSpPr/>
          <p:nvPr/>
        </p:nvGrpSpPr>
        <p:grpSpPr>
          <a:xfrm>
            <a:off x="11275609" y="1283810"/>
            <a:ext cx="2943792" cy="106667"/>
            <a:chOff x="11275609" y="1283810"/>
            <a:chExt cx="2943792" cy="106667"/>
          </a:xfrm>
        </p:grpSpPr>
        <p:pic>
          <p:nvPicPr>
            <p:cNvPr id="18" name="Object 11">
              <a:extLst>
                <a:ext uri="{FF2B5EF4-FFF2-40B4-BE49-F238E27FC236}">
                  <a16:creationId xmlns:a16="http://schemas.microsoft.com/office/drawing/2014/main" id="{70DC0D43-78EB-4BCC-AA84-F951EE72D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275609" y="1283810"/>
              <a:ext cx="2943792" cy="106667"/>
            </a:xfrm>
            <a:prstGeom prst="rect">
              <a:avLst/>
            </a:prstGeom>
          </p:spPr>
        </p:pic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777467A4-C883-4600-B820-62844CCD80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622" y="1152477"/>
            <a:ext cx="2028468" cy="369332"/>
          </a:xfrm>
          <a:prstGeom prst="rect">
            <a:avLst/>
          </a:prstGeom>
        </p:spPr>
      </p:pic>
      <p:sp>
        <p:nvSpPr>
          <p:cNvPr id="20" name="Object 2">
            <a:extLst>
              <a:ext uri="{FF2B5EF4-FFF2-40B4-BE49-F238E27FC236}">
                <a16:creationId xmlns:a16="http://schemas.microsoft.com/office/drawing/2014/main" id="{797F2698-1BA4-4114-85E7-94775852BC20}"/>
              </a:ext>
            </a:extLst>
          </p:cNvPr>
          <p:cNvSpPr txBox="1"/>
          <p:nvPr/>
        </p:nvSpPr>
        <p:spPr>
          <a:xfrm>
            <a:off x="5173861" y="6103084"/>
            <a:ext cx="11590139" cy="170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10500" b="1" dirty="0">
                <a:solidFill>
                  <a:srgbClr val="FFFFFF"/>
                </a:solidFill>
                <a:latin typeface="Gmarket Sans Bold" panose="02000000000000000000" pitchFamily="50" charset="-127"/>
                <a:ea typeface="Gmarket Sans Bold" panose="02000000000000000000" pitchFamily="50" charset="-127"/>
                <a:cs typeface="Gmarket Sans Bold" pitchFamily="34" charset="0"/>
              </a:rPr>
              <a:t>감사합니다</a:t>
            </a:r>
            <a:r>
              <a:rPr lang="en-US" sz="10500" b="1" dirty="0">
                <a:solidFill>
                  <a:srgbClr val="FFFFFF"/>
                </a:solidFill>
                <a:latin typeface="Gmarket Sans Bold" panose="02000000000000000000" pitchFamily="50" charset="-127"/>
                <a:ea typeface="Gmarket Sans Bold" panose="02000000000000000000" pitchFamily="50" charset="-127"/>
                <a:cs typeface="Gmarket Sans Bold" pitchFamily="34" charset="0"/>
              </a:rPr>
              <a:t>, </a:t>
            </a:r>
            <a:endParaRPr lang="en-US" sz="10500" b="1" dirty="0">
              <a:latin typeface="Gmarket Sans Bold" panose="02000000000000000000" pitchFamily="50" charset="-127"/>
              <a:ea typeface="Gmarket Sans Bold" panose="02000000000000000000" pitchFamily="50" charset="-127"/>
            </a:endParaRP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FFA06FD4-144E-4B7A-9A74-117C09DE0FFF}"/>
              </a:ext>
            </a:extLst>
          </p:cNvPr>
          <p:cNvSpPr txBox="1"/>
          <p:nvPr/>
        </p:nvSpPr>
        <p:spPr>
          <a:xfrm>
            <a:off x="5173862" y="7860149"/>
            <a:ext cx="11506200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sz="7000" b="1" dirty="0">
                <a:solidFill>
                  <a:schemeClr val="bg1"/>
                </a:solidFill>
                <a:latin typeface="Gmarket Sans Bold" panose="02000000000000000000" pitchFamily="50" charset="-127"/>
                <a:ea typeface="Gmarket Sans Bold" panose="02000000000000000000" pitchFamily="50" charset="-127"/>
              </a:rPr>
              <a:t>2</a:t>
            </a:r>
            <a:r>
              <a:rPr lang="ko-KR" altLang="en-US" sz="7000" b="1" dirty="0">
                <a:solidFill>
                  <a:schemeClr val="bg1"/>
                </a:solidFill>
                <a:latin typeface="Gmarket Sans Bold" panose="02000000000000000000" pitchFamily="50" charset="-127"/>
                <a:ea typeface="Gmarket Sans Bold" panose="02000000000000000000" pitchFamily="50" charset="-127"/>
              </a:rPr>
              <a:t>조 </a:t>
            </a:r>
            <a:r>
              <a:rPr lang="ko-KR" altLang="en-US" sz="7000" b="1" dirty="0" err="1">
                <a:solidFill>
                  <a:schemeClr val="bg1"/>
                </a:solidFill>
                <a:latin typeface="Gmarket Sans Bold" panose="02000000000000000000" pitchFamily="50" charset="-127"/>
                <a:ea typeface="Gmarket Sans Bold" panose="02000000000000000000" pitchFamily="50" charset="-127"/>
              </a:rPr>
              <a:t>폴리몰피즘</a:t>
            </a:r>
            <a:r>
              <a:rPr lang="ko-KR" altLang="en-US" sz="7000" b="1" dirty="0" err="1">
                <a:solidFill>
                  <a:srgbClr val="FFFFFF"/>
                </a:solidFill>
                <a:latin typeface="Gmarket Sans Bold" panose="02000000000000000000" pitchFamily="50" charset="-127"/>
                <a:ea typeface="Gmarket Sans Bold" panose="02000000000000000000" pitchFamily="50" charset="-127"/>
              </a:rPr>
              <a:t>였</a:t>
            </a:r>
            <a:r>
              <a:rPr lang="ko-KR" altLang="en-US" sz="7000" b="1" dirty="0" err="1">
                <a:solidFill>
                  <a:srgbClr val="FFFFFF"/>
                </a:solidFill>
                <a:latin typeface="Gmarket Sans Bold" panose="02000000000000000000" pitchFamily="50" charset="-127"/>
                <a:ea typeface="Gmarket Sans Bold" panose="02000000000000000000" pitchFamily="50" charset="-127"/>
                <a:cs typeface="Gmarket Sans Bold" pitchFamily="34" charset="0"/>
              </a:rPr>
              <a:t>습니다</a:t>
            </a:r>
            <a:r>
              <a:rPr lang="en-US" sz="7000" b="1" dirty="0">
                <a:solidFill>
                  <a:srgbClr val="FFFFFF"/>
                </a:solidFill>
                <a:latin typeface="Gmarket Sans Bold" panose="02000000000000000000" pitchFamily="50" charset="-127"/>
                <a:ea typeface="Gmarket Sans Bold" panose="02000000000000000000" pitchFamily="50" charset="-127"/>
                <a:cs typeface="Gmarket Sans Bold" pitchFamily="34" charset="0"/>
              </a:rPr>
              <a:t> !</a:t>
            </a:r>
            <a:endParaRPr lang="en-US" sz="7000" b="1" dirty="0">
              <a:latin typeface="Gmarket Sans Bold" panose="02000000000000000000" pitchFamily="50" charset="-127"/>
              <a:ea typeface="Gmarket Sans Bold" panose="02000000000000000000" pitchFamily="50" charset="-127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84F293B1-06B9-48B5-ADB0-4C9013990C85}"/>
              </a:ext>
            </a:extLst>
          </p:cNvPr>
          <p:cNvSpPr txBox="1"/>
          <p:nvPr/>
        </p:nvSpPr>
        <p:spPr>
          <a:xfrm>
            <a:off x="1457549" y="7999174"/>
            <a:ext cx="6104600" cy="888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kern="0" spc="-100" dirty="0">
                <a:solidFill>
                  <a:schemeClr val="bg1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팀장</a:t>
            </a:r>
            <a:r>
              <a:rPr lang="en-US" altLang="ko-KR" b="1" kern="0" spc="-100" dirty="0">
                <a:solidFill>
                  <a:schemeClr val="bg1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 : </a:t>
            </a:r>
            <a:r>
              <a:rPr lang="ko-KR" altLang="en-US" kern="0" spc="-100" dirty="0" err="1">
                <a:solidFill>
                  <a:schemeClr val="bg1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김현택</a:t>
            </a:r>
            <a:r>
              <a:rPr lang="en-US" altLang="ko-KR" kern="0" spc="-100" dirty="0">
                <a:solidFill>
                  <a:schemeClr val="bg1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    </a:t>
            </a:r>
            <a:r>
              <a:rPr lang="ko-KR" altLang="en-US" b="1" kern="0" spc="-100" dirty="0" err="1">
                <a:solidFill>
                  <a:schemeClr val="bg1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부팀장</a:t>
            </a:r>
            <a:r>
              <a:rPr lang="ko-KR" altLang="en-US" b="1" kern="0" spc="-100" dirty="0">
                <a:solidFill>
                  <a:schemeClr val="bg1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 </a:t>
            </a:r>
            <a:r>
              <a:rPr lang="en-US" altLang="ko-KR" b="1" kern="0" spc="-100" dirty="0">
                <a:solidFill>
                  <a:schemeClr val="bg1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: </a:t>
            </a:r>
            <a:r>
              <a:rPr lang="ko-KR" altLang="en-US" kern="0" spc="-100" dirty="0" err="1">
                <a:solidFill>
                  <a:schemeClr val="bg1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최제원</a:t>
            </a:r>
            <a:r>
              <a:rPr lang="en-US" altLang="ko-KR" kern="0" spc="-100" dirty="0">
                <a:solidFill>
                  <a:schemeClr val="bg1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ko-KR" altLang="en-US" b="1" kern="0" spc="-100" dirty="0">
                <a:solidFill>
                  <a:schemeClr val="bg1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팀원 </a:t>
            </a:r>
            <a:r>
              <a:rPr lang="en-US" altLang="ko-KR" b="1" kern="0" spc="-100" dirty="0">
                <a:solidFill>
                  <a:schemeClr val="bg1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: </a:t>
            </a:r>
            <a:r>
              <a:rPr lang="ko-KR" altLang="en-US" kern="0" spc="-100" dirty="0">
                <a:solidFill>
                  <a:schemeClr val="bg1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나예은 </a:t>
            </a:r>
            <a:r>
              <a:rPr lang="en-US" altLang="ko-KR" kern="0" spc="-100" dirty="0">
                <a:solidFill>
                  <a:schemeClr val="bg1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. </a:t>
            </a:r>
            <a:r>
              <a:rPr lang="ko-KR" altLang="en-US" kern="0" spc="-100" dirty="0">
                <a:solidFill>
                  <a:schemeClr val="bg1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정유정 </a:t>
            </a:r>
            <a:r>
              <a:rPr lang="en-US" altLang="ko-KR" kern="0" spc="-100" dirty="0">
                <a:solidFill>
                  <a:schemeClr val="bg1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. </a:t>
            </a:r>
            <a:r>
              <a:rPr lang="ko-KR" altLang="en-US" kern="0" spc="-100" dirty="0" err="1">
                <a:solidFill>
                  <a:schemeClr val="bg1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김설인</a:t>
            </a:r>
            <a:r>
              <a:rPr lang="en-US" altLang="ko-KR" kern="0" spc="-100" dirty="0">
                <a:solidFill>
                  <a:schemeClr val="bg1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  . </a:t>
            </a:r>
            <a:r>
              <a:rPr lang="ko-KR" altLang="en-US" kern="0" spc="-100" dirty="0">
                <a:solidFill>
                  <a:schemeClr val="bg1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김병민 </a:t>
            </a:r>
            <a:r>
              <a:rPr lang="en-US" altLang="ko-KR" kern="0" spc="-100" dirty="0">
                <a:solidFill>
                  <a:schemeClr val="bg1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. </a:t>
            </a:r>
            <a:r>
              <a:rPr lang="ko-KR" altLang="en-US" kern="0" spc="-100" dirty="0">
                <a:solidFill>
                  <a:schemeClr val="bg1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김수빈</a:t>
            </a:r>
            <a:r>
              <a:rPr lang="en-US" altLang="ko-KR" kern="0" spc="-100" dirty="0">
                <a:solidFill>
                  <a:schemeClr val="bg1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Light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61904" y="1283810"/>
            <a:ext cx="10835095" cy="112494"/>
            <a:chOff x="3261904" y="1283810"/>
            <a:chExt cx="10835095" cy="11249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1904" y="1283810"/>
              <a:ext cx="10835095" cy="11249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33065" y="5939707"/>
            <a:ext cx="438095" cy="438095"/>
            <a:chOff x="6133065" y="5939707"/>
            <a:chExt cx="438095" cy="43809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33065" y="5939707"/>
              <a:ext cx="438095" cy="4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18018" y="5939707"/>
            <a:ext cx="438095" cy="438095"/>
            <a:chOff x="11518018" y="5939707"/>
            <a:chExt cx="438095" cy="43809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18018" y="5939707"/>
              <a:ext cx="438095" cy="438095"/>
            </a:xfrm>
            <a:prstGeom prst="rect">
              <a:avLst/>
            </a:prstGeom>
          </p:spPr>
        </p:pic>
      </p:grpSp>
      <p:sp>
        <p:nvSpPr>
          <p:cNvPr id="30" name="Object 7">
            <a:extLst>
              <a:ext uri="{FF2B5EF4-FFF2-40B4-BE49-F238E27FC236}">
                <a16:creationId xmlns:a16="http://schemas.microsoft.com/office/drawing/2014/main" id="{20B37889-9D0F-400F-BD97-A61C938D998E}"/>
              </a:ext>
            </a:extLst>
          </p:cNvPr>
          <p:cNvSpPr txBox="1"/>
          <p:nvPr/>
        </p:nvSpPr>
        <p:spPr>
          <a:xfrm>
            <a:off x="885638" y="7047302"/>
            <a:ext cx="6411198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market Sans Bold" panose="02000000000000000000" pitchFamily="50" charset="-127"/>
                <a:ea typeface="Gmarket Sans Bold" panose="02000000000000000000" pitchFamily="50" charset="-127"/>
                <a:cs typeface="+mn-cs"/>
              </a:rPr>
              <a:t>사이트 컨셉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market Sans Bold" panose="02000000000000000000" pitchFamily="50" charset="-127"/>
              <a:ea typeface="Gmarket Sans Bold" panose="02000000000000000000" pitchFamily="50" charset="-127"/>
              <a:cs typeface="+mn-cs"/>
            </a:endParaRPr>
          </a:p>
        </p:txBody>
      </p:sp>
      <p:sp>
        <p:nvSpPr>
          <p:cNvPr id="31" name="Object 8">
            <a:extLst>
              <a:ext uri="{FF2B5EF4-FFF2-40B4-BE49-F238E27FC236}">
                <a16:creationId xmlns:a16="http://schemas.microsoft.com/office/drawing/2014/main" id="{2332C4F9-4F5D-415F-B7CD-927BBA8D097B}"/>
              </a:ext>
            </a:extLst>
          </p:cNvPr>
          <p:cNvSpPr txBox="1"/>
          <p:nvPr/>
        </p:nvSpPr>
        <p:spPr>
          <a:xfrm>
            <a:off x="3329333" y="5782280"/>
            <a:ext cx="2285714" cy="8002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1" i="0" u="none" strike="noStrike" kern="1200" cap="none" spc="0" normalizeH="0" baseline="0" noProof="0" dirty="0">
                <a:ln>
                  <a:noFill/>
                </a:ln>
                <a:solidFill>
                  <a:srgbClr val="A99AF4"/>
                </a:solidFill>
                <a:effectLst/>
                <a:uLnTx/>
                <a:uFillTx/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Bold" pitchFamily="34" charset="0"/>
              </a:rPr>
              <a:t>하나,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A99AF4"/>
              </a:solidFill>
              <a:effectLst/>
              <a:uLnTx/>
              <a:uFillTx/>
              <a:latin typeface="Gmarket Sans Medium" panose="02000000000000000000" pitchFamily="50" charset="-127"/>
              <a:ea typeface="Gmarket Sans Medium" panose="02000000000000000000" pitchFamily="50" charset="-127"/>
              <a:cs typeface="+mn-cs"/>
            </a:endParaRPr>
          </a:p>
        </p:txBody>
      </p:sp>
      <p:sp>
        <p:nvSpPr>
          <p:cNvPr id="32" name="Object 9">
            <a:extLst>
              <a:ext uri="{FF2B5EF4-FFF2-40B4-BE49-F238E27FC236}">
                <a16:creationId xmlns:a16="http://schemas.microsoft.com/office/drawing/2014/main" id="{4D9D77D3-29A1-41A2-B917-30BDD9470D7F}"/>
              </a:ext>
            </a:extLst>
          </p:cNvPr>
          <p:cNvSpPr txBox="1"/>
          <p:nvPr/>
        </p:nvSpPr>
        <p:spPr>
          <a:xfrm>
            <a:off x="1632766" y="7781072"/>
            <a:ext cx="4916942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Medium" pitchFamily="34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Medium" pitchFamily="34" charset="0"/>
              </a:rPr>
              <a:t>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Medium" pitchFamily="34" charset="0"/>
              </a:rPr>
              <a:t>브랜드 네이밍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market Sans Medium" panose="02000000000000000000" pitchFamily="50" charset="-127"/>
              <a:ea typeface="Gmarket Sans Medium" panose="02000000000000000000" pitchFamily="50" charset="-127"/>
              <a:cs typeface="+mn-cs"/>
            </a:endParaRPr>
          </a:p>
        </p:txBody>
      </p:sp>
      <p:sp>
        <p:nvSpPr>
          <p:cNvPr id="33" name="Object 11">
            <a:extLst>
              <a:ext uri="{FF2B5EF4-FFF2-40B4-BE49-F238E27FC236}">
                <a16:creationId xmlns:a16="http://schemas.microsoft.com/office/drawing/2014/main" id="{061AC0B3-B021-42CB-BC16-31E78AEB312E}"/>
              </a:ext>
            </a:extLst>
          </p:cNvPr>
          <p:cNvSpPr txBox="1"/>
          <p:nvPr/>
        </p:nvSpPr>
        <p:spPr>
          <a:xfrm>
            <a:off x="2509236" y="3649363"/>
            <a:ext cx="2962620" cy="21544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market Sans Bold" pitchFamily="34" charset="0"/>
                <a:ea typeface="+mn-ea"/>
                <a:cs typeface="Gmarket Sans Bold" pitchFamily="34" charset="0"/>
              </a:rPr>
              <a:t>01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12">
            <a:extLst>
              <a:ext uri="{FF2B5EF4-FFF2-40B4-BE49-F238E27FC236}">
                <a16:creationId xmlns:a16="http://schemas.microsoft.com/office/drawing/2014/main" id="{8F16A1D9-4831-44C6-9943-4B29CA8CA543}"/>
              </a:ext>
            </a:extLst>
          </p:cNvPr>
          <p:cNvSpPr txBox="1"/>
          <p:nvPr/>
        </p:nvSpPr>
        <p:spPr>
          <a:xfrm>
            <a:off x="5937258" y="7047302"/>
            <a:ext cx="6411198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market Sans Bold" panose="02000000000000000000" pitchFamily="50" charset="-127"/>
                <a:ea typeface="Gmarket Sans Bold" panose="02000000000000000000" pitchFamily="50" charset="-127"/>
                <a:cs typeface="+mn-cs"/>
              </a:rPr>
              <a:t>DB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market Sans Bold" panose="02000000000000000000" pitchFamily="50" charset="-127"/>
                <a:ea typeface="Gmarket Sans Bold" panose="02000000000000000000" pitchFamily="50" charset="-127"/>
                <a:cs typeface="+mn-cs"/>
              </a:rPr>
              <a:t>요구사항분석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market Sans Bold" panose="02000000000000000000" pitchFamily="50" charset="-127"/>
              <a:ea typeface="Gmarket Sans Bold" panose="02000000000000000000" pitchFamily="50" charset="-127"/>
              <a:cs typeface="+mn-cs"/>
            </a:endParaRPr>
          </a:p>
        </p:txBody>
      </p:sp>
      <p:sp>
        <p:nvSpPr>
          <p:cNvPr id="35" name="Object 13">
            <a:extLst>
              <a:ext uri="{FF2B5EF4-FFF2-40B4-BE49-F238E27FC236}">
                <a16:creationId xmlns:a16="http://schemas.microsoft.com/office/drawing/2014/main" id="{79A26A09-06AC-45C5-B9F2-2813C15F62AA}"/>
              </a:ext>
            </a:extLst>
          </p:cNvPr>
          <p:cNvSpPr txBox="1"/>
          <p:nvPr/>
        </p:nvSpPr>
        <p:spPr>
          <a:xfrm>
            <a:off x="8380952" y="5782280"/>
            <a:ext cx="2285714" cy="8002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1" i="0" u="none" strike="noStrike" kern="1200" cap="none" spc="0" normalizeH="0" baseline="0" noProof="0" dirty="0">
                <a:ln>
                  <a:noFill/>
                </a:ln>
                <a:solidFill>
                  <a:srgbClr val="A99AF4"/>
                </a:solidFill>
                <a:effectLst/>
                <a:uLnTx/>
                <a:uFillTx/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Bold" pitchFamily="34" charset="0"/>
              </a:rPr>
              <a:t>두울,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A99AF4"/>
              </a:solidFill>
              <a:effectLst/>
              <a:uLnTx/>
              <a:uFillTx/>
              <a:latin typeface="Gmarket Sans Medium" panose="02000000000000000000" pitchFamily="50" charset="-127"/>
              <a:ea typeface="Gmarket Sans Medium" panose="02000000000000000000" pitchFamily="50" charset="-127"/>
              <a:cs typeface="+mn-cs"/>
            </a:endParaRPr>
          </a:p>
        </p:txBody>
      </p:sp>
      <p:sp>
        <p:nvSpPr>
          <p:cNvPr id="36" name="Object 14">
            <a:extLst>
              <a:ext uri="{FF2B5EF4-FFF2-40B4-BE49-F238E27FC236}">
                <a16:creationId xmlns:a16="http://schemas.microsoft.com/office/drawing/2014/main" id="{461B440B-D5BD-4EFA-8918-67F8C3FBFDE4}"/>
              </a:ext>
            </a:extLst>
          </p:cNvPr>
          <p:cNvSpPr txBox="1"/>
          <p:nvPr/>
        </p:nvSpPr>
        <p:spPr>
          <a:xfrm>
            <a:off x="6629400" y="7781072"/>
            <a:ext cx="4916942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Medium" pitchFamily="34" charset="0"/>
              </a:rPr>
              <a:t>2-1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Medium" pitchFamily="34" charset="0"/>
              </a:rPr>
              <a:t>개념적 설계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market Sans Medium" panose="02000000000000000000" pitchFamily="50" charset="-127"/>
              <a:ea typeface="Gmarket Sans Medium" panose="02000000000000000000" pitchFamily="50" charset="-127"/>
              <a:cs typeface="+mn-cs"/>
            </a:endParaRPr>
          </a:p>
        </p:txBody>
      </p:sp>
      <p:sp>
        <p:nvSpPr>
          <p:cNvPr id="37" name="Object 15">
            <a:extLst>
              <a:ext uri="{FF2B5EF4-FFF2-40B4-BE49-F238E27FC236}">
                <a16:creationId xmlns:a16="http://schemas.microsoft.com/office/drawing/2014/main" id="{E2165C56-7F80-4444-A1D5-6BF18FC34EBB}"/>
              </a:ext>
            </a:extLst>
          </p:cNvPr>
          <p:cNvSpPr txBox="1"/>
          <p:nvPr/>
        </p:nvSpPr>
        <p:spPr>
          <a:xfrm>
            <a:off x="6629400" y="8191255"/>
            <a:ext cx="4916942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Medium" pitchFamily="34" charset="0"/>
              </a:rPr>
              <a:t>2-2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Medium" pitchFamily="34" charset="0"/>
              </a:rPr>
              <a:t>논리적 설계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market Sans Medium" panose="02000000000000000000" pitchFamily="50" charset="-127"/>
              <a:ea typeface="Gmarket Sans Medium" panose="02000000000000000000" pitchFamily="50" charset="-127"/>
              <a:cs typeface="+mn-cs"/>
            </a:endParaRPr>
          </a:p>
        </p:txBody>
      </p:sp>
      <p:sp>
        <p:nvSpPr>
          <p:cNvPr id="38" name="Object 16">
            <a:extLst>
              <a:ext uri="{FF2B5EF4-FFF2-40B4-BE49-F238E27FC236}">
                <a16:creationId xmlns:a16="http://schemas.microsoft.com/office/drawing/2014/main" id="{4277254B-E3C6-419D-B72D-038D3F281365}"/>
              </a:ext>
            </a:extLst>
          </p:cNvPr>
          <p:cNvSpPr txBox="1"/>
          <p:nvPr/>
        </p:nvSpPr>
        <p:spPr>
          <a:xfrm>
            <a:off x="7156685" y="3649363"/>
            <a:ext cx="3668548" cy="21544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market Sans Bold" pitchFamily="34" charset="0"/>
                <a:ea typeface="+mn-ea"/>
                <a:cs typeface="Gmarket Sans Bold" pitchFamily="34" charset="0"/>
              </a:rPr>
              <a:t>02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17">
            <a:extLst>
              <a:ext uri="{FF2B5EF4-FFF2-40B4-BE49-F238E27FC236}">
                <a16:creationId xmlns:a16="http://schemas.microsoft.com/office/drawing/2014/main" id="{FAC7286E-8354-46D8-BD8A-856B9E1F6220}"/>
              </a:ext>
            </a:extLst>
          </p:cNvPr>
          <p:cNvSpPr txBox="1"/>
          <p:nvPr/>
        </p:nvSpPr>
        <p:spPr>
          <a:xfrm>
            <a:off x="11078544" y="7047302"/>
            <a:ext cx="6411198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market Sans Bold" panose="02000000000000000000" pitchFamily="50" charset="-127"/>
                <a:ea typeface="Gmarket Sans Bold" panose="02000000000000000000" pitchFamily="50" charset="-127"/>
                <a:cs typeface="+mn-cs"/>
              </a:rPr>
              <a:t>화면 설계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market Sans Bold" panose="02000000000000000000" pitchFamily="50" charset="-127"/>
              <a:ea typeface="Gmarket Sans Bold" panose="02000000000000000000" pitchFamily="50" charset="-127"/>
              <a:cs typeface="+mn-cs"/>
            </a:endParaRPr>
          </a:p>
        </p:txBody>
      </p:sp>
      <p:sp>
        <p:nvSpPr>
          <p:cNvPr id="40" name="Object 18">
            <a:extLst>
              <a:ext uri="{FF2B5EF4-FFF2-40B4-BE49-F238E27FC236}">
                <a16:creationId xmlns:a16="http://schemas.microsoft.com/office/drawing/2014/main" id="{54F8051C-F11F-45C7-B0C4-BFCDA6685F56}"/>
              </a:ext>
            </a:extLst>
          </p:cNvPr>
          <p:cNvSpPr txBox="1"/>
          <p:nvPr/>
        </p:nvSpPr>
        <p:spPr>
          <a:xfrm>
            <a:off x="13522239" y="5782280"/>
            <a:ext cx="2285714" cy="8002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1" i="0" u="none" strike="noStrike" kern="1200" cap="none" spc="0" normalizeH="0" baseline="0" noProof="0" dirty="0">
                <a:ln>
                  <a:noFill/>
                </a:ln>
                <a:solidFill>
                  <a:srgbClr val="A99AF4"/>
                </a:solidFill>
                <a:effectLst/>
                <a:uLnTx/>
                <a:uFillTx/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Bold" pitchFamily="34" charset="0"/>
              </a:rPr>
              <a:t>세엣,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A99AF4"/>
              </a:solidFill>
              <a:effectLst/>
              <a:uLnTx/>
              <a:uFillTx/>
              <a:latin typeface="Gmarket Sans Medium" panose="02000000000000000000" pitchFamily="50" charset="-127"/>
              <a:ea typeface="Gmarket Sans Medium" panose="02000000000000000000" pitchFamily="50" charset="-127"/>
              <a:cs typeface="+mn-cs"/>
            </a:endParaRPr>
          </a:p>
        </p:txBody>
      </p:sp>
      <p:sp>
        <p:nvSpPr>
          <p:cNvPr id="41" name="Object 19">
            <a:extLst>
              <a:ext uri="{FF2B5EF4-FFF2-40B4-BE49-F238E27FC236}">
                <a16:creationId xmlns:a16="http://schemas.microsoft.com/office/drawing/2014/main" id="{2A65E7FA-6A74-41B4-A93C-3776EAE31CBF}"/>
              </a:ext>
            </a:extLst>
          </p:cNvPr>
          <p:cNvSpPr txBox="1"/>
          <p:nvPr/>
        </p:nvSpPr>
        <p:spPr>
          <a:xfrm>
            <a:off x="11770858" y="7781072"/>
            <a:ext cx="4916942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Medium" pitchFamily="34" charset="0"/>
              </a:rPr>
              <a:t>3-1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Medium" pitchFamily="34" charset="0"/>
              </a:rPr>
              <a:t>핸드 프린팅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market Sans Medium" panose="02000000000000000000" pitchFamily="50" charset="-127"/>
              <a:ea typeface="Gmarket Sans Medium" panose="02000000000000000000" pitchFamily="50" charset="-127"/>
              <a:cs typeface="+mn-cs"/>
            </a:endParaRPr>
          </a:p>
        </p:txBody>
      </p:sp>
      <p:sp>
        <p:nvSpPr>
          <p:cNvPr id="42" name="Object 20">
            <a:extLst>
              <a:ext uri="{FF2B5EF4-FFF2-40B4-BE49-F238E27FC236}">
                <a16:creationId xmlns:a16="http://schemas.microsoft.com/office/drawing/2014/main" id="{86087390-D045-4D31-B6D9-E7CD86554532}"/>
              </a:ext>
            </a:extLst>
          </p:cNvPr>
          <p:cNvSpPr txBox="1"/>
          <p:nvPr/>
        </p:nvSpPr>
        <p:spPr>
          <a:xfrm>
            <a:off x="11734800" y="8191255"/>
            <a:ext cx="4916942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Medium" pitchFamily="34" charset="0"/>
              </a:rPr>
              <a:t>3-2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Medium" pitchFamily="34" charset="0"/>
              </a:rPr>
              <a:t>화면정의서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market Sans Medium" panose="02000000000000000000" pitchFamily="50" charset="-127"/>
              <a:ea typeface="Gmarket Sans Medium" panose="02000000000000000000" pitchFamily="50" charset="-127"/>
              <a:cs typeface="+mn-cs"/>
            </a:endParaRPr>
          </a:p>
        </p:txBody>
      </p:sp>
      <p:sp>
        <p:nvSpPr>
          <p:cNvPr id="43" name="Object 21">
            <a:extLst>
              <a:ext uri="{FF2B5EF4-FFF2-40B4-BE49-F238E27FC236}">
                <a16:creationId xmlns:a16="http://schemas.microsoft.com/office/drawing/2014/main" id="{AFC9C0E2-DC93-4179-991B-A4BCF44B4DC4}"/>
              </a:ext>
            </a:extLst>
          </p:cNvPr>
          <p:cNvSpPr txBox="1"/>
          <p:nvPr/>
        </p:nvSpPr>
        <p:spPr>
          <a:xfrm>
            <a:off x="11952438" y="3649363"/>
            <a:ext cx="4404095" cy="21544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market Sans Bold" pitchFamily="34" charset="0"/>
                <a:ea typeface="+mn-ea"/>
                <a:cs typeface="Gmarket Sans Bold" pitchFamily="34" charset="0"/>
              </a:rPr>
              <a:t>03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10">
            <a:extLst>
              <a:ext uri="{FF2B5EF4-FFF2-40B4-BE49-F238E27FC236}">
                <a16:creationId xmlns:a16="http://schemas.microsoft.com/office/drawing/2014/main" id="{1A46721B-0566-4257-9ABE-A3B6C1C90508}"/>
              </a:ext>
            </a:extLst>
          </p:cNvPr>
          <p:cNvSpPr txBox="1"/>
          <p:nvPr/>
        </p:nvSpPr>
        <p:spPr>
          <a:xfrm>
            <a:off x="6634162" y="8593591"/>
            <a:ext cx="4916942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Medium" pitchFamily="34" charset="0"/>
              </a:rPr>
              <a:t>2-3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Medium" pitchFamily="34" charset="0"/>
              </a:rPr>
              <a:t>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Medium" pitchFamily="34" charset="0"/>
              </a:rPr>
              <a:t>물리적 설계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market Sans Medium" panose="02000000000000000000" pitchFamily="50" charset="-127"/>
              <a:ea typeface="Gmarket Sans Medium" panose="02000000000000000000" pitchFamily="50" charset="-127"/>
              <a:cs typeface="+mn-cs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7EBD936-00E7-4402-8190-CAD8D5941F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3212" y="1148856"/>
            <a:ext cx="2028468" cy="369332"/>
          </a:xfrm>
          <a:prstGeom prst="rect">
            <a:avLst/>
          </a:prstGeom>
        </p:spPr>
      </p:pic>
      <p:sp>
        <p:nvSpPr>
          <p:cNvPr id="52" name="Object 2">
            <a:extLst>
              <a:ext uri="{FF2B5EF4-FFF2-40B4-BE49-F238E27FC236}">
                <a16:creationId xmlns:a16="http://schemas.microsoft.com/office/drawing/2014/main" id="{932460DC-A5D8-4026-ACEE-8127AD3BF21D}"/>
              </a:ext>
            </a:extLst>
          </p:cNvPr>
          <p:cNvSpPr txBox="1"/>
          <p:nvPr/>
        </p:nvSpPr>
        <p:spPr>
          <a:xfrm>
            <a:off x="1457549" y="1124568"/>
            <a:ext cx="240415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market Sans Bold" panose="02000000000000000000" pitchFamily="50" charset="-127"/>
                <a:ea typeface="Gmarket Sans Bold" panose="02000000000000000000" pitchFamily="50" charset="-127"/>
                <a:cs typeface="+mn-cs"/>
              </a:rPr>
              <a:t>Contents</a:t>
            </a:r>
            <a:endParaRPr kumimoji="0" lang="en-US" sz="2500" b="1" i="0" u="none" strike="noStrike" kern="1200" cap="none" spc="2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market Sans Bold" panose="02000000000000000000" pitchFamily="50" charset="-127"/>
              <a:ea typeface="Gmarket Sans Bold" panose="02000000000000000000" pitchFamily="50" charset="-127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57549" y="1174059"/>
            <a:ext cx="138510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2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market Sans Bold" panose="02000000000000000000" pitchFamily="50" charset="-127"/>
                <a:ea typeface="Gmarket Sans Bold" panose="02000000000000000000" pitchFamily="50" charset="-127"/>
                <a:cs typeface="+mn-cs"/>
              </a:rPr>
              <a:t>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market Sans Bold" panose="02000000000000000000" pitchFamily="50" charset="-127"/>
              <a:ea typeface="Gmarket Sans Bold" panose="02000000000000000000" pitchFamily="50" charset="-127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01200" y="2420825"/>
            <a:ext cx="7454052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market Sans Medium" panose="02000000000000000000" pitchFamily="50" charset="-127"/>
                <a:ea typeface="Gmarket Sans Medium" panose="02000000000000000000" pitchFamily="50" charset="-127"/>
                <a:cs typeface="+mn-cs"/>
              </a:rPr>
              <a:t>그림 정기구독으로 그림이 있는 일상을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market Sans Medium" panose="02000000000000000000" pitchFamily="50" charset="-127"/>
                <a:ea typeface="Gmarket Sans Medium" panose="02000000000000000000" pitchFamily="50" charset="-127"/>
                <a:cs typeface="+mn-cs"/>
              </a:rPr>
              <a:t>, 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market Sans Medium" panose="02000000000000000000" pitchFamily="50" charset="-127"/>
                <a:ea typeface="Gmarket Sans Medium" panose="02000000000000000000" pitchFamily="50" charset="-127"/>
                <a:cs typeface="+mn-cs"/>
              </a:rPr>
              <a:t>NEART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market Sans Medium" panose="02000000000000000000" pitchFamily="50" charset="-127"/>
                <a:ea typeface="Gmarket Sans Medium" panose="02000000000000000000" pitchFamily="50" charset="-127"/>
                <a:cs typeface="+mn-cs"/>
              </a:rPr>
              <a:t> 에서 아트 </a:t>
            </a:r>
            <a:r>
              <a:rPr kumimoji="0" lang="ko-KR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market Sans Medium" panose="02000000000000000000" pitchFamily="50" charset="-127"/>
                <a:ea typeface="Gmarket Sans Medium" panose="02000000000000000000" pitchFamily="50" charset="-127"/>
                <a:cs typeface="+mn-cs"/>
              </a:rPr>
              <a:t>컬렉팅을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market Sans Medium" panose="02000000000000000000" pitchFamily="50" charset="-127"/>
                <a:ea typeface="Gmarket Sans Medium" panose="02000000000000000000" pitchFamily="50" charset="-127"/>
                <a:cs typeface="+mn-cs"/>
              </a:rPr>
              <a:t> 시작하세요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market Sans Medium" panose="02000000000000000000" pitchFamily="50" charset="-127"/>
                <a:ea typeface="Gmarket Sans Medium" panose="02000000000000000000" pitchFamily="50" charset="-127"/>
                <a:cs typeface="+mn-cs"/>
              </a:rPr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61084" y="1172280"/>
            <a:ext cx="533103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Bold" pitchFamily="34" charset="0"/>
              </a:rPr>
              <a:t>Polymorphism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Gmarket Sans Medium" panose="02000000000000000000" pitchFamily="50" charset="-127"/>
              <a:ea typeface="Gmarket Sans Medium" panose="02000000000000000000" pitchFamily="50" charset="-127"/>
              <a:cs typeface="+mn-cs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2362200" y="1283810"/>
            <a:ext cx="11963733" cy="117410"/>
            <a:chOff x="2666666" y="1283810"/>
            <a:chExt cx="11963733" cy="11741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6666" y="1283810"/>
              <a:ext cx="11963733" cy="11741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26094" y="9593802"/>
            <a:ext cx="463897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market Sans Medium" pitchFamily="34" charset="0"/>
                <a:ea typeface="+mn-ea"/>
                <a:cs typeface="Gmarket Sans Medium" pitchFamily="34" charset="0"/>
              </a:rPr>
              <a:t>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79217" y="9593802"/>
            <a:ext cx="463897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Gmarket Sans Medium" pitchFamily="34" charset="0"/>
                <a:ea typeface="+mn-ea"/>
                <a:cs typeface="Gmarket Sans Medium" pitchFamily="34" charset="0"/>
              </a:rPr>
              <a:t>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ED87F411-70B3-4369-B912-048D989BF7AE}"/>
              </a:ext>
            </a:extLst>
          </p:cNvPr>
          <p:cNvSpPr txBox="1"/>
          <p:nvPr/>
        </p:nvSpPr>
        <p:spPr>
          <a:xfrm>
            <a:off x="11277600" y="8073149"/>
            <a:ext cx="7267117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100" normalizeH="0" baseline="0" noProof="0" dirty="0">
                <a:ln>
                  <a:noFill/>
                </a:ln>
                <a:solidFill>
                  <a:srgbClr val="775EEE"/>
                </a:solidFill>
                <a:effectLst/>
                <a:uLnTx/>
                <a:uFillTx/>
                <a:latin typeface="Gmarket Sans Bold" panose="02000000000000000000" pitchFamily="50" charset="-127"/>
                <a:ea typeface="Gmarket Sans Bold" panose="02000000000000000000" pitchFamily="50" charset="-127"/>
                <a:cs typeface="+mn-cs"/>
              </a:rPr>
              <a:t>NEAR + ART</a:t>
            </a:r>
            <a:r>
              <a:rPr kumimoji="0" lang="en-US" altLang="ko-KR" sz="3000" b="0" i="0" u="none" strike="noStrike" kern="1200" cap="none" spc="100" normalizeH="0" baseline="0" noProof="0" dirty="0">
                <a:ln>
                  <a:noFill/>
                </a:ln>
                <a:solidFill>
                  <a:srgbClr val="775EEE"/>
                </a:solidFill>
                <a:effectLst/>
                <a:uLnTx/>
                <a:uFillTx/>
                <a:latin typeface="Gmarket Sans Bold" panose="02000000000000000000" pitchFamily="50" charset="-127"/>
                <a:ea typeface="Gmarket Sans Bold" panose="02000000000000000000" pitchFamily="50" charset="-127"/>
                <a:cs typeface="+mn-cs"/>
              </a:rPr>
              <a:t> </a:t>
            </a:r>
            <a:r>
              <a:rPr kumimoji="0" lang="ko-KR" altLang="en-US" sz="30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market Sans Bold" panose="02000000000000000000" pitchFamily="50" charset="-127"/>
                <a:ea typeface="Gmarket Sans Bold" panose="02000000000000000000" pitchFamily="50" charset="-127"/>
                <a:cs typeface="+mn-cs"/>
              </a:rPr>
              <a:t>합성어로</a:t>
            </a:r>
            <a:r>
              <a:rPr kumimoji="0" lang="en-US" altLang="ko-KR" sz="30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market Sans Bold" panose="02000000000000000000" pitchFamily="50" charset="-127"/>
                <a:ea typeface="Gmarket Sans Bold" panose="02000000000000000000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1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market Sans Bold" panose="02000000000000000000" pitchFamily="50" charset="-127"/>
                <a:ea typeface="Gmarket Sans Bold" panose="02000000000000000000" pitchFamily="50" charset="-127"/>
                <a:cs typeface="+mn-cs"/>
              </a:rPr>
              <a:t>가까이 볼 수 있는 아트</a:t>
            </a:r>
            <a:r>
              <a:rPr kumimoji="0" lang="ko-KR" altLang="en-US" sz="30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market Sans Bold" panose="02000000000000000000" pitchFamily="50" charset="-127"/>
                <a:ea typeface="Gmarket Sans Bold" panose="02000000000000000000" pitchFamily="50" charset="-127"/>
                <a:cs typeface="+mn-cs"/>
              </a:rPr>
              <a:t> 라는 의미</a:t>
            </a:r>
            <a:endParaRPr kumimoji="0" lang="en-US" altLang="ko-KR" sz="30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Gmarket Sans Bold" panose="02000000000000000000" pitchFamily="50" charset="-127"/>
              <a:ea typeface="Gmarket Sans Bold" panose="02000000000000000000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E056CA-FC9E-432F-A984-20440AC277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2538235"/>
            <a:ext cx="6477001" cy="647700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C2262BB-2458-4540-B378-B84A7149A0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590344"/>
            <a:ext cx="5779652" cy="1603581"/>
          </a:xfrm>
          <a:prstGeom prst="rect">
            <a:avLst/>
          </a:prstGeom>
        </p:spPr>
      </p:pic>
      <p:sp>
        <p:nvSpPr>
          <p:cNvPr id="22" name="Object 27">
            <a:extLst>
              <a:ext uri="{FF2B5EF4-FFF2-40B4-BE49-F238E27FC236}">
                <a16:creationId xmlns:a16="http://schemas.microsoft.com/office/drawing/2014/main" id="{C4622ECF-232E-4E79-B5E3-10994A95849F}"/>
              </a:ext>
            </a:extLst>
          </p:cNvPr>
          <p:cNvSpPr txBox="1"/>
          <p:nvPr/>
        </p:nvSpPr>
        <p:spPr>
          <a:xfrm>
            <a:off x="12115800" y="3717017"/>
            <a:ext cx="487078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5EEE"/>
                </a:solidFill>
                <a:effectLst/>
                <a:uLnTx/>
                <a:uFillTx/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Medium" pitchFamily="34" charset="0"/>
              </a:rPr>
              <a:t>#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75EEE"/>
                </a:solidFill>
                <a:effectLst/>
                <a:uLnTx/>
                <a:uFillTx/>
                <a:latin typeface="Gmarket Sans Medium" panose="02000000000000000000" pitchFamily="50" charset="-127"/>
                <a:ea typeface="Gmarket Sans Medium" panose="02000000000000000000" pitchFamily="50" charset="-127"/>
                <a:cs typeface="+mn-cs"/>
              </a:rPr>
              <a:t>Untact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75EEE"/>
                </a:solidFill>
                <a:effectLst/>
                <a:uLnTx/>
                <a:uFillTx/>
                <a:latin typeface="Gmarket Sans Medium" panose="02000000000000000000" pitchFamily="50" charset="-127"/>
                <a:ea typeface="Gmarket Sans Medium" panose="02000000000000000000" pitchFamily="50" charset="-127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5EEE"/>
                </a:solidFill>
                <a:effectLst/>
                <a:uLnTx/>
                <a:uFillTx/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Medium" pitchFamily="34" charset="0"/>
              </a:rPr>
              <a:t>#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5EEE"/>
                </a:solidFill>
                <a:effectLst/>
                <a:uLnTx/>
                <a:uFillTx/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Medium" pitchFamily="34" charset="0"/>
              </a:rPr>
              <a:t>그림 구독 서비스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75EEE"/>
              </a:solidFill>
              <a:effectLst/>
              <a:uLnTx/>
              <a:uFillTx/>
              <a:latin typeface="Gmarket Sans Medium" panose="02000000000000000000" pitchFamily="50" charset="-127"/>
              <a:ea typeface="Gmarket Sans Medium" panose="02000000000000000000" pitchFamily="50" charset="-127"/>
              <a:cs typeface="+mn-cs"/>
            </a:endParaRPr>
          </a:p>
        </p:txBody>
      </p:sp>
      <p:grpSp>
        <p:nvGrpSpPr>
          <p:cNvPr id="23" name="그룹 1001">
            <a:extLst>
              <a:ext uri="{FF2B5EF4-FFF2-40B4-BE49-F238E27FC236}">
                <a16:creationId xmlns:a16="http://schemas.microsoft.com/office/drawing/2014/main" id="{41CCB0D9-0357-4D40-A559-94CCD5C921D9}"/>
              </a:ext>
            </a:extLst>
          </p:cNvPr>
          <p:cNvGrpSpPr/>
          <p:nvPr/>
        </p:nvGrpSpPr>
        <p:grpSpPr>
          <a:xfrm>
            <a:off x="16487317" y="7768349"/>
            <a:ext cx="304800" cy="304800"/>
            <a:chOff x="16354022" y="6926970"/>
            <a:chExt cx="438095" cy="438095"/>
          </a:xfrm>
        </p:grpSpPr>
        <p:pic>
          <p:nvPicPr>
            <p:cNvPr id="24" name="Object 5">
              <a:extLst>
                <a:ext uri="{FF2B5EF4-FFF2-40B4-BE49-F238E27FC236}">
                  <a16:creationId xmlns:a16="http://schemas.microsoft.com/office/drawing/2014/main" id="{BF671ED5-B352-4E72-93AD-51280B50B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54022" y="6926970"/>
              <a:ext cx="438095" cy="4380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C09913F8-7620-425D-89D5-D6FCFE24C2C9}"/>
              </a:ext>
            </a:extLst>
          </p:cNvPr>
          <p:cNvSpPr/>
          <p:nvPr/>
        </p:nvSpPr>
        <p:spPr>
          <a:xfrm>
            <a:off x="4655641" y="2400300"/>
            <a:ext cx="6445064" cy="5275337"/>
          </a:xfrm>
          <a:prstGeom prst="rect">
            <a:avLst/>
          </a:prstGeom>
          <a:noFill/>
          <a:ln w="952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Gmarket Sans Light" panose="02000000000000000000" pitchFamily="50" charset="-127"/>
              <a:ea typeface="Gmarket Sans Light" panose="02000000000000000000" pitchFamily="50" charset="-127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FE1CB16-3632-4353-868E-954311EAF438}"/>
              </a:ext>
            </a:extLst>
          </p:cNvPr>
          <p:cNvSpPr txBox="1"/>
          <p:nvPr/>
        </p:nvSpPr>
        <p:spPr>
          <a:xfrm>
            <a:off x="7130735" y="2400300"/>
            <a:ext cx="7633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775EEE"/>
                </a:solidFill>
                <a:latin typeface="Gmarket Sans Light" panose="02000000000000000000" pitchFamily="50" charset="-127"/>
                <a:ea typeface="Gmarket Sans Light" panose="02000000000000000000" pitchFamily="50" charset="-127"/>
              </a:rPr>
              <a:t>1200px</a:t>
            </a: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37D682CD-D948-4BB4-9F59-3131A5ACC386}"/>
              </a:ext>
            </a:extLst>
          </p:cNvPr>
          <p:cNvCxnSpPr>
            <a:cxnSpLocks/>
            <a:endCxn id="172" idx="1"/>
          </p:cNvCxnSpPr>
          <p:nvPr/>
        </p:nvCxnSpPr>
        <p:spPr>
          <a:xfrm>
            <a:off x="4655641" y="2525903"/>
            <a:ext cx="2475094" cy="12897"/>
          </a:xfrm>
          <a:prstGeom prst="line">
            <a:avLst/>
          </a:prstGeom>
          <a:ln>
            <a:solidFill>
              <a:srgbClr val="775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80A0A4A2-0489-403D-9104-8584631AB883}"/>
              </a:ext>
            </a:extLst>
          </p:cNvPr>
          <p:cNvCxnSpPr>
            <a:cxnSpLocks/>
          </p:cNvCxnSpPr>
          <p:nvPr/>
        </p:nvCxnSpPr>
        <p:spPr>
          <a:xfrm>
            <a:off x="4655641" y="3907539"/>
            <a:ext cx="6453861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963E672E-B7F6-4F58-9335-254AE0EF0738}"/>
              </a:ext>
            </a:extLst>
          </p:cNvPr>
          <p:cNvCxnSpPr>
            <a:cxnSpLocks/>
          </p:cNvCxnSpPr>
          <p:nvPr/>
        </p:nvCxnSpPr>
        <p:spPr>
          <a:xfrm>
            <a:off x="4703587" y="5757333"/>
            <a:ext cx="640569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4">
            <a:extLst>
              <a:ext uri="{FF2B5EF4-FFF2-40B4-BE49-F238E27FC236}">
                <a16:creationId xmlns:a16="http://schemas.microsoft.com/office/drawing/2014/main" id="{906B7173-87CC-4BBF-BD7C-2FFC9CC96AC2}"/>
              </a:ext>
            </a:extLst>
          </p:cNvPr>
          <p:cNvSpPr txBox="1"/>
          <p:nvPr/>
        </p:nvSpPr>
        <p:spPr>
          <a:xfrm>
            <a:off x="4602527" y="4649052"/>
            <a:ext cx="341760" cy="431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2203" b="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 panose="02000000000000000000" pitchFamily="50" charset="-127"/>
                <a:ea typeface="Gmarket Sans Light" panose="02000000000000000000" pitchFamily="50" charset="-127"/>
                <a:cs typeface="Arial"/>
                <a:sym typeface="Arial"/>
              </a:rPr>
              <a:t>&lt;</a:t>
            </a:r>
          </a:p>
        </p:txBody>
      </p:sp>
      <p:sp>
        <p:nvSpPr>
          <p:cNvPr id="177" name="TextBox 14">
            <a:extLst>
              <a:ext uri="{FF2B5EF4-FFF2-40B4-BE49-F238E27FC236}">
                <a16:creationId xmlns:a16="http://schemas.microsoft.com/office/drawing/2014/main" id="{14383F50-EF5F-42FE-859A-C300A10A000C}"/>
              </a:ext>
            </a:extLst>
          </p:cNvPr>
          <p:cNvSpPr txBox="1"/>
          <p:nvPr/>
        </p:nvSpPr>
        <p:spPr>
          <a:xfrm rot="10800000">
            <a:off x="10522282" y="4620234"/>
            <a:ext cx="502862" cy="431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sz="2203" b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 panose="02000000000000000000" pitchFamily="50" charset="-127"/>
                <a:ea typeface="Gmarket Sans Light" panose="02000000000000000000" pitchFamily="50" charset="-127"/>
                <a:cs typeface="Arial"/>
                <a:sym typeface="Arial"/>
              </a:rPr>
              <a:t>&lt;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31D239D7-73E3-4B8E-97D5-39B3E3D14C39}"/>
              </a:ext>
            </a:extLst>
          </p:cNvPr>
          <p:cNvSpPr/>
          <p:nvPr/>
        </p:nvSpPr>
        <p:spPr>
          <a:xfrm>
            <a:off x="4703587" y="2896308"/>
            <a:ext cx="1041529" cy="342192"/>
          </a:xfrm>
          <a:prstGeom prst="rect">
            <a:avLst/>
          </a:prstGeom>
          <a:noFill/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Gmarket Sans Light" panose="02000000000000000000" pitchFamily="50" charset="-127"/>
              <a:ea typeface="Gmarket Sans Light" panose="02000000000000000000" pitchFamily="50" charset="-127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A046839-8C60-4EBD-9227-2EA438DA4393}"/>
              </a:ext>
            </a:extLst>
          </p:cNvPr>
          <p:cNvSpPr txBox="1"/>
          <p:nvPr/>
        </p:nvSpPr>
        <p:spPr>
          <a:xfrm>
            <a:off x="4818175" y="2899946"/>
            <a:ext cx="5790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 panose="02000000000000000000" pitchFamily="50" charset="-127"/>
                <a:ea typeface="Gmarket Sans Light" panose="02000000000000000000" pitchFamily="50" charset="-127"/>
              </a:rPr>
              <a:t>로고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B01EAEDC-0F11-45CF-A9A0-3B9D44671D23}"/>
              </a:ext>
            </a:extLst>
          </p:cNvPr>
          <p:cNvSpPr/>
          <p:nvPr/>
        </p:nvSpPr>
        <p:spPr>
          <a:xfrm>
            <a:off x="5845263" y="2906457"/>
            <a:ext cx="2295438" cy="332043"/>
          </a:xfrm>
          <a:prstGeom prst="rect">
            <a:avLst/>
          </a:prstGeom>
          <a:noFill/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Gmarket Sans Light" panose="02000000000000000000" pitchFamily="50" charset="-127"/>
              <a:ea typeface="Gmarket Sans Light" panose="02000000000000000000" pitchFamily="50" charset="-127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A9AB273-E730-4E8C-90A4-5F0137AC86C5}"/>
              </a:ext>
            </a:extLst>
          </p:cNvPr>
          <p:cNvSpPr txBox="1"/>
          <p:nvPr/>
        </p:nvSpPr>
        <p:spPr>
          <a:xfrm>
            <a:off x="5814392" y="2899946"/>
            <a:ext cx="12282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 panose="02000000000000000000" pitchFamily="50" charset="-127"/>
                <a:ea typeface="Gmarket Sans Light" panose="02000000000000000000" pitchFamily="50" charset="-127"/>
              </a:rPr>
              <a:t>전체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 panose="02000000000000000000" pitchFamily="50" charset="-127"/>
                <a:ea typeface="Gmarket Sans Light" panose="02000000000000000000" pitchFamily="50" charset="-127"/>
              </a:rPr>
              <a:t>검색창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Gmarket Sans Light" panose="02000000000000000000" pitchFamily="50" charset="-127"/>
              <a:ea typeface="Gmarket Sans Light" panose="02000000000000000000" pitchFamily="50" charset="-127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3850B4A4-A6E8-44C7-A977-B3D9890736DB}"/>
              </a:ext>
            </a:extLst>
          </p:cNvPr>
          <p:cNvSpPr/>
          <p:nvPr/>
        </p:nvSpPr>
        <p:spPr>
          <a:xfrm>
            <a:off x="8302692" y="2962930"/>
            <a:ext cx="734808" cy="199370"/>
          </a:xfrm>
          <a:prstGeom prst="rect">
            <a:avLst/>
          </a:prstGeom>
          <a:noFill/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Gmarket Sans Light" panose="02000000000000000000" pitchFamily="50" charset="-127"/>
              <a:ea typeface="Gmarket Sans Light" panose="02000000000000000000" pitchFamily="50" charset="-127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900E960-7051-41D1-91AC-C50D5C84BBDA}"/>
              </a:ext>
            </a:extLst>
          </p:cNvPr>
          <p:cNvSpPr txBox="1"/>
          <p:nvPr/>
        </p:nvSpPr>
        <p:spPr>
          <a:xfrm>
            <a:off x="8228471" y="2961501"/>
            <a:ext cx="8953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 panose="02000000000000000000" pitchFamily="50" charset="-127"/>
                <a:ea typeface="Gmarket Sans Light" panose="02000000000000000000" pitchFamily="50" charset="-127"/>
              </a:rPr>
              <a:t>로그인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093A5111-9201-401F-9C49-835D2A93D02B}"/>
              </a:ext>
            </a:extLst>
          </p:cNvPr>
          <p:cNvSpPr/>
          <p:nvPr/>
        </p:nvSpPr>
        <p:spPr>
          <a:xfrm>
            <a:off x="9123853" y="2962930"/>
            <a:ext cx="851963" cy="199370"/>
          </a:xfrm>
          <a:prstGeom prst="rect">
            <a:avLst/>
          </a:prstGeom>
          <a:noFill/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baseline="-24000">
              <a:solidFill>
                <a:schemeClr val="tx1">
                  <a:lumMod val="75000"/>
                  <a:lumOff val="25000"/>
                </a:schemeClr>
              </a:solidFill>
              <a:effectLst/>
              <a:latin typeface="Gmarket Sans Light" panose="02000000000000000000" pitchFamily="50" charset="-127"/>
              <a:ea typeface="Gmarket Sans Light" panose="02000000000000000000" pitchFamily="50" charset="-127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5FB28594-87DF-4F96-9051-E2FAB45DD135}"/>
              </a:ext>
            </a:extLst>
          </p:cNvPr>
          <p:cNvSpPr/>
          <p:nvPr/>
        </p:nvSpPr>
        <p:spPr>
          <a:xfrm>
            <a:off x="10096299" y="2969538"/>
            <a:ext cx="851963" cy="199370"/>
          </a:xfrm>
          <a:prstGeom prst="rect">
            <a:avLst/>
          </a:prstGeom>
          <a:noFill/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baseline="-24000">
              <a:solidFill>
                <a:schemeClr val="tx1">
                  <a:lumMod val="75000"/>
                  <a:lumOff val="25000"/>
                </a:schemeClr>
              </a:solidFill>
              <a:effectLst/>
              <a:latin typeface="Gmarket Sans Light" panose="02000000000000000000" pitchFamily="50" charset="-127"/>
              <a:ea typeface="Gmarket Sans Light" panose="02000000000000000000" pitchFamily="50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6DDE8BE-4DFD-42B6-8C72-31320B7CE3FA}"/>
              </a:ext>
            </a:extLst>
          </p:cNvPr>
          <p:cNvSpPr txBox="1"/>
          <p:nvPr/>
        </p:nvSpPr>
        <p:spPr>
          <a:xfrm>
            <a:off x="9013239" y="2961501"/>
            <a:ext cx="11377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 panose="02000000000000000000" pitchFamily="50" charset="-127"/>
                <a:ea typeface="Gmarket Sans Light" panose="02000000000000000000" pitchFamily="50" charset="-127"/>
              </a:rPr>
              <a:t>회원가입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7BD5BB8-121C-4884-A204-79183AA715E6}"/>
              </a:ext>
            </a:extLst>
          </p:cNvPr>
          <p:cNvSpPr txBox="1"/>
          <p:nvPr/>
        </p:nvSpPr>
        <p:spPr>
          <a:xfrm>
            <a:off x="10007225" y="2961501"/>
            <a:ext cx="11179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 panose="02000000000000000000" pitchFamily="50" charset="-127"/>
                <a:ea typeface="Gmarket Sans Light" panose="02000000000000000000" pitchFamily="50" charset="-127"/>
              </a:rPr>
              <a:t>장바구니</a:t>
            </a:r>
          </a:p>
        </p:txBody>
      </p: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BD38247E-D3FC-4EBF-A0DA-F66D85C41457}"/>
              </a:ext>
            </a:extLst>
          </p:cNvPr>
          <p:cNvCxnSpPr/>
          <p:nvPr/>
        </p:nvCxnSpPr>
        <p:spPr>
          <a:xfrm>
            <a:off x="8052653" y="2525903"/>
            <a:ext cx="3048050" cy="0"/>
          </a:xfrm>
          <a:prstGeom prst="line">
            <a:avLst/>
          </a:prstGeom>
          <a:ln>
            <a:solidFill>
              <a:srgbClr val="775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9FCDB311-51A0-4662-951A-9BABFB145085}"/>
              </a:ext>
            </a:extLst>
          </p:cNvPr>
          <p:cNvSpPr txBox="1"/>
          <p:nvPr/>
        </p:nvSpPr>
        <p:spPr>
          <a:xfrm>
            <a:off x="6767055" y="4592648"/>
            <a:ext cx="21483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 panose="02000000000000000000" pitchFamily="50" charset="-127"/>
                <a:ea typeface="Gmarket Sans Light" panose="02000000000000000000" pitchFamily="50" charset="-127"/>
              </a:rPr>
              <a:t>배너 이미지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 panose="02000000000000000000" pitchFamily="50" charset="-127"/>
                <a:ea typeface="Gmarket Sans Light" panose="02000000000000000000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 panose="02000000000000000000" pitchFamily="50" charset="-127"/>
                <a:ea typeface="Gmarket Sans Light" panose="02000000000000000000" pitchFamily="50" charset="-127"/>
              </a:rPr>
              <a:t>슬라이드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 panose="02000000000000000000" pitchFamily="50" charset="-127"/>
                <a:ea typeface="Gmarket Sans Light" panose="02000000000000000000" pitchFamily="50" charset="-127"/>
              </a:rPr>
              <a:t>)</a:t>
            </a: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B43B247E-D9C4-48F0-81F1-154643137A9B}"/>
              </a:ext>
            </a:extLst>
          </p:cNvPr>
          <p:cNvSpPr/>
          <p:nvPr/>
        </p:nvSpPr>
        <p:spPr>
          <a:xfrm>
            <a:off x="7228211" y="5551801"/>
            <a:ext cx="141664" cy="127640"/>
          </a:xfrm>
          <a:prstGeom prst="ellipse">
            <a:avLst/>
          </a:prstGeom>
          <a:solidFill>
            <a:srgbClr val="DFD9FB"/>
          </a:solidFill>
          <a:ln w="9525">
            <a:solidFill>
              <a:srgbClr val="775EE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Gmarket Sans Light" panose="02000000000000000000" pitchFamily="50" charset="-127"/>
              <a:ea typeface="Gmarket Sans Light" panose="02000000000000000000" pitchFamily="50" charset="-127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8502B8E-F47B-44E4-B995-25D4DFB8ECA7}"/>
              </a:ext>
            </a:extLst>
          </p:cNvPr>
          <p:cNvSpPr txBox="1"/>
          <p:nvPr/>
        </p:nvSpPr>
        <p:spPr>
          <a:xfrm>
            <a:off x="4661813" y="5856401"/>
            <a:ext cx="170184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 panose="02000000000000000000" pitchFamily="50" charset="-127"/>
                <a:ea typeface="Gmarket Sans Light" panose="02000000000000000000" pitchFamily="50" charset="-127"/>
              </a:rPr>
              <a:t>Art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 panose="02000000000000000000" pitchFamily="50" charset="-127"/>
                <a:ea typeface="Gmarket Sans Light" panose="02000000000000000000" pitchFamily="50" charset="-127"/>
              </a:rPr>
              <a:t>Orverview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market Sans Light" panose="02000000000000000000" pitchFamily="50" charset="-127"/>
              <a:ea typeface="Gmarket Sans Light" panose="02000000000000000000" pitchFamily="50" charset="-127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9F7062E2-AD0A-40C6-8D6E-134AC93C8995}"/>
              </a:ext>
            </a:extLst>
          </p:cNvPr>
          <p:cNvSpPr/>
          <p:nvPr/>
        </p:nvSpPr>
        <p:spPr>
          <a:xfrm>
            <a:off x="4892490" y="6247167"/>
            <a:ext cx="1230712" cy="1233196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Gmarket Sans Light" panose="02000000000000000000" pitchFamily="50" charset="-127"/>
              <a:ea typeface="Gmarket Sans Light" panose="02000000000000000000" pitchFamily="50" charset="-127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93A420AA-6627-4C4B-91F0-1E644A8DFF95}"/>
              </a:ext>
            </a:extLst>
          </p:cNvPr>
          <p:cNvSpPr/>
          <p:nvPr/>
        </p:nvSpPr>
        <p:spPr>
          <a:xfrm>
            <a:off x="6252802" y="6247167"/>
            <a:ext cx="1230712" cy="1233196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Gmarket Sans Light" panose="02000000000000000000" pitchFamily="50" charset="-127"/>
              <a:ea typeface="Gmarket Sans Light" panose="02000000000000000000" pitchFamily="50" charset="-127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27A62F26-F1C4-414F-8F55-9B392AD5BCCD}"/>
              </a:ext>
            </a:extLst>
          </p:cNvPr>
          <p:cNvSpPr/>
          <p:nvPr/>
        </p:nvSpPr>
        <p:spPr>
          <a:xfrm>
            <a:off x="7613115" y="6247167"/>
            <a:ext cx="1230712" cy="1233196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Gmarket Sans Light" panose="02000000000000000000" pitchFamily="50" charset="-127"/>
              <a:ea typeface="Gmarket Sans Light" panose="02000000000000000000" pitchFamily="50" charset="-127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2D081813-69F3-4994-A8C5-36C621926108}"/>
              </a:ext>
            </a:extLst>
          </p:cNvPr>
          <p:cNvSpPr/>
          <p:nvPr/>
        </p:nvSpPr>
        <p:spPr>
          <a:xfrm>
            <a:off x="8973428" y="6247167"/>
            <a:ext cx="1230712" cy="1233196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Gmarket Sans Light" panose="02000000000000000000" pitchFamily="50" charset="-127"/>
              <a:ea typeface="Gmarket Sans Light" panose="02000000000000000000" pitchFamily="50" charset="-127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AB76A182-F5FE-49CB-B6B9-47779037C9CF}"/>
              </a:ext>
            </a:extLst>
          </p:cNvPr>
          <p:cNvSpPr/>
          <p:nvPr/>
        </p:nvSpPr>
        <p:spPr>
          <a:xfrm>
            <a:off x="9262191" y="5890006"/>
            <a:ext cx="851963" cy="199370"/>
          </a:xfrm>
          <a:prstGeom prst="rect">
            <a:avLst/>
          </a:prstGeom>
          <a:noFill/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baseline="-24000">
              <a:solidFill>
                <a:schemeClr val="tx1">
                  <a:lumMod val="75000"/>
                  <a:lumOff val="25000"/>
                </a:schemeClr>
              </a:solidFill>
              <a:effectLst/>
              <a:latin typeface="Gmarket Sans Light" panose="02000000000000000000" pitchFamily="50" charset="-127"/>
              <a:ea typeface="Gmarket Sans Light" panose="02000000000000000000" pitchFamily="50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74D8EA8-69F7-4750-8B20-1410740ACB74}"/>
              </a:ext>
            </a:extLst>
          </p:cNvPr>
          <p:cNvSpPr txBox="1"/>
          <p:nvPr/>
        </p:nvSpPr>
        <p:spPr>
          <a:xfrm>
            <a:off x="9240799" y="5883844"/>
            <a:ext cx="11179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 panose="02000000000000000000" pitchFamily="50" charset="-127"/>
                <a:ea typeface="Gmarket Sans Light" panose="02000000000000000000" pitchFamily="50" charset="-127"/>
              </a:rPr>
              <a:t>더 보기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0D92D54-2E7F-4E95-91A5-1D1A7DA2CB34}"/>
              </a:ext>
            </a:extLst>
          </p:cNvPr>
          <p:cNvSpPr txBox="1"/>
          <p:nvPr/>
        </p:nvSpPr>
        <p:spPr>
          <a:xfrm>
            <a:off x="4851021" y="7196728"/>
            <a:ext cx="833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 panose="02000000000000000000" pitchFamily="50" charset="-127"/>
                <a:ea typeface="Gmarket Sans Light" panose="02000000000000000000" pitchFamily="50" charset="-127"/>
              </a:rPr>
              <a:t>작품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 panose="02000000000000000000" pitchFamily="50" charset="-127"/>
                <a:ea typeface="Gmarket Sans Light" panose="02000000000000000000" pitchFamily="50" charset="-127"/>
              </a:rPr>
              <a:t>1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market Sans Light" panose="02000000000000000000" pitchFamily="50" charset="-127"/>
              <a:ea typeface="Gmarket Sans Light" panose="02000000000000000000" pitchFamily="50" charset="-127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4496F83-5495-4F9B-8583-22C1E637AB91}"/>
              </a:ext>
            </a:extLst>
          </p:cNvPr>
          <p:cNvSpPr txBox="1"/>
          <p:nvPr/>
        </p:nvSpPr>
        <p:spPr>
          <a:xfrm>
            <a:off x="6209566" y="7204648"/>
            <a:ext cx="833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 panose="02000000000000000000" pitchFamily="50" charset="-127"/>
                <a:ea typeface="Gmarket Sans Light" panose="02000000000000000000" pitchFamily="50" charset="-127"/>
              </a:rPr>
              <a:t>작품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 panose="02000000000000000000" pitchFamily="50" charset="-127"/>
                <a:ea typeface="Gmarket Sans Light" panose="02000000000000000000" pitchFamily="50" charset="-127"/>
              </a:rPr>
              <a:t>2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market Sans Light" panose="02000000000000000000" pitchFamily="50" charset="-127"/>
              <a:ea typeface="Gmarket Sans Light" panose="02000000000000000000" pitchFamily="50" charset="-127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49FFBFE-0143-4BA8-8784-EC29E836A66B}"/>
              </a:ext>
            </a:extLst>
          </p:cNvPr>
          <p:cNvSpPr txBox="1"/>
          <p:nvPr/>
        </p:nvSpPr>
        <p:spPr>
          <a:xfrm>
            <a:off x="7613114" y="7196728"/>
            <a:ext cx="833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 panose="02000000000000000000" pitchFamily="50" charset="-127"/>
                <a:ea typeface="Gmarket Sans Light" panose="02000000000000000000" pitchFamily="50" charset="-127"/>
              </a:rPr>
              <a:t>작품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 panose="02000000000000000000" pitchFamily="50" charset="-127"/>
                <a:ea typeface="Gmarket Sans Light" panose="02000000000000000000" pitchFamily="50" charset="-127"/>
              </a:rPr>
              <a:t>3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market Sans Light" panose="02000000000000000000" pitchFamily="50" charset="-127"/>
              <a:ea typeface="Gmarket Sans Light" panose="02000000000000000000" pitchFamily="50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F69858A-D40B-4BB4-B75A-47C4BCAFDBA7}"/>
              </a:ext>
            </a:extLst>
          </p:cNvPr>
          <p:cNvSpPr txBox="1"/>
          <p:nvPr/>
        </p:nvSpPr>
        <p:spPr>
          <a:xfrm>
            <a:off x="8973428" y="7204648"/>
            <a:ext cx="833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 panose="02000000000000000000" pitchFamily="50" charset="-127"/>
                <a:ea typeface="Gmarket Sans Light" panose="02000000000000000000" pitchFamily="50" charset="-127"/>
              </a:rPr>
              <a:t>작품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 panose="02000000000000000000" pitchFamily="50" charset="-127"/>
                <a:ea typeface="Gmarket Sans Light" panose="02000000000000000000" pitchFamily="50" charset="-127"/>
              </a:rPr>
              <a:t>4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market Sans Light" panose="02000000000000000000" pitchFamily="50" charset="-127"/>
              <a:ea typeface="Gmarket Sans Light" panose="02000000000000000000" pitchFamily="50" charset="-127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A61FACD-0EF4-420A-8C88-5D48F2510536}"/>
              </a:ext>
            </a:extLst>
          </p:cNvPr>
          <p:cNvSpPr txBox="1"/>
          <p:nvPr/>
        </p:nvSpPr>
        <p:spPr>
          <a:xfrm>
            <a:off x="5500440" y="7204648"/>
            <a:ext cx="4870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market Sans Light" panose="02000000000000000000" pitchFamily="50" charset="-127"/>
                <a:ea typeface="Gmarket Sans Light" panose="02000000000000000000" pitchFamily="50" charset="-127"/>
              </a:rPr>
              <a:t>❤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market Sans Light" panose="02000000000000000000" pitchFamily="50" charset="-127"/>
              <a:ea typeface="Gmarket Sans Light" panose="02000000000000000000" pitchFamily="50" charset="-127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566A57-7B7C-4358-B433-02F4B97E4909}"/>
              </a:ext>
            </a:extLst>
          </p:cNvPr>
          <p:cNvSpPr txBox="1"/>
          <p:nvPr/>
        </p:nvSpPr>
        <p:spPr>
          <a:xfrm>
            <a:off x="6882867" y="7204648"/>
            <a:ext cx="4870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market Sans Light" panose="02000000000000000000" pitchFamily="50" charset="-127"/>
                <a:ea typeface="Gmarket Sans Light" panose="02000000000000000000" pitchFamily="50" charset="-127"/>
              </a:rPr>
              <a:t>❤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market Sans Light" panose="02000000000000000000" pitchFamily="50" charset="-127"/>
              <a:ea typeface="Gmarket Sans Light" panose="02000000000000000000" pitchFamily="50" charset="-127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8C4671A-5309-4F9B-B4EA-300C274AC714}"/>
              </a:ext>
            </a:extLst>
          </p:cNvPr>
          <p:cNvSpPr txBox="1"/>
          <p:nvPr/>
        </p:nvSpPr>
        <p:spPr>
          <a:xfrm>
            <a:off x="8217164" y="7187281"/>
            <a:ext cx="4870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market Sans Light" panose="02000000000000000000" pitchFamily="50" charset="-127"/>
                <a:ea typeface="Gmarket Sans Light" panose="02000000000000000000" pitchFamily="50" charset="-127"/>
              </a:rPr>
              <a:t>❤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market Sans Light" panose="02000000000000000000" pitchFamily="50" charset="-127"/>
              <a:ea typeface="Gmarket Sans Light" panose="02000000000000000000" pitchFamily="50" charset="-127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DE204BC2-4AE9-46BE-8E19-F9518AB65F20}"/>
              </a:ext>
            </a:extLst>
          </p:cNvPr>
          <p:cNvSpPr txBox="1"/>
          <p:nvPr/>
        </p:nvSpPr>
        <p:spPr>
          <a:xfrm>
            <a:off x="9605182" y="7196728"/>
            <a:ext cx="4870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market Sans Light" panose="02000000000000000000" pitchFamily="50" charset="-127"/>
                <a:ea typeface="Gmarket Sans Light" panose="02000000000000000000" pitchFamily="50" charset="-127"/>
              </a:rPr>
              <a:t>❤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market Sans Light" panose="02000000000000000000" pitchFamily="50" charset="-127"/>
              <a:ea typeface="Gmarket Sans Light" panose="02000000000000000000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7549" y="1174059"/>
            <a:ext cx="138510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spc="20" dirty="0">
                <a:solidFill>
                  <a:srgbClr val="595959"/>
                </a:solidFill>
                <a:latin typeface="Gmarket Sans Bold" panose="02000000000000000000" pitchFamily="50" charset="-127"/>
                <a:ea typeface="Gmarket Sans Bold" panose="02000000000000000000" pitchFamily="50" charset="-127"/>
              </a:rPr>
              <a:t>03</a:t>
            </a:r>
            <a:endParaRPr lang="en-US" dirty="0">
              <a:latin typeface="Gmarket Sans Bold" panose="02000000000000000000" pitchFamily="50" charset="-127"/>
              <a:ea typeface="Gmarket Sans Bold" panose="02000000000000000000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2362200" y="1283810"/>
            <a:ext cx="12115800" cy="118902"/>
            <a:chOff x="2666666" y="1283810"/>
            <a:chExt cx="12115800" cy="11890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6666" y="1283810"/>
              <a:ext cx="12115800" cy="11890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26094" y="9697041"/>
            <a:ext cx="463897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dirty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03</a:t>
            </a:r>
            <a:endParaRPr lang="en-US" sz="1600" dirty="0"/>
          </a:p>
        </p:txBody>
      </p:sp>
      <p:sp>
        <p:nvSpPr>
          <p:cNvPr id="13" name="Object 13"/>
          <p:cNvSpPr txBox="1"/>
          <p:nvPr/>
        </p:nvSpPr>
        <p:spPr>
          <a:xfrm>
            <a:off x="17366903" y="9593802"/>
            <a:ext cx="463897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dirty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03</a:t>
            </a:r>
            <a:endParaRPr lang="en-US" altLang="ko-KR" sz="1400" dirty="0"/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9EBDC4E9-8877-4241-99F5-8F30FDBDF36E}"/>
              </a:ext>
            </a:extLst>
          </p:cNvPr>
          <p:cNvSpPr txBox="1"/>
          <p:nvPr/>
        </p:nvSpPr>
        <p:spPr>
          <a:xfrm>
            <a:off x="1457549" y="2180060"/>
            <a:ext cx="2911653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5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화면 설계</a:t>
            </a:r>
          </a:p>
        </p:txBody>
      </p:sp>
      <p:grpSp>
        <p:nvGrpSpPr>
          <p:cNvPr id="33" name="그룹 1001">
            <a:extLst>
              <a:ext uri="{FF2B5EF4-FFF2-40B4-BE49-F238E27FC236}">
                <a16:creationId xmlns:a16="http://schemas.microsoft.com/office/drawing/2014/main" id="{0AACB0FF-8094-4634-A82E-F7402834B02B}"/>
              </a:ext>
            </a:extLst>
          </p:cNvPr>
          <p:cNvGrpSpPr/>
          <p:nvPr/>
        </p:nvGrpSpPr>
        <p:grpSpPr>
          <a:xfrm>
            <a:off x="4343400" y="1903526"/>
            <a:ext cx="304800" cy="304800"/>
            <a:chOff x="16354022" y="6926970"/>
            <a:chExt cx="438095" cy="438095"/>
          </a:xfrm>
        </p:grpSpPr>
        <p:pic>
          <p:nvPicPr>
            <p:cNvPr id="34" name="Object 5">
              <a:extLst>
                <a:ext uri="{FF2B5EF4-FFF2-40B4-BE49-F238E27FC236}">
                  <a16:creationId xmlns:a16="http://schemas.microsoft.com/office/drawing/2014/main" id="{1E1B06BE-DEEB-432B-8706-690B9F290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54022" y="6926970"/>
              <a:ext cx="438095" cy="438095"/>
            </a:xfrm>
            <a:prstGeom prst="rect">
              <a:avLst/>
            </a:prstGeom>
          </p:spPr>
        </p:pic>
      </p:grpSp>
      <p:sp>
        <p:nvSpPr>
          <p:cNvPr id="14" name="Object 10">
            <a:extLst>
              <a:ext uri="{FF2B5EF4-FFF2-40B4-BE49-F238E27FC236}">
                <a16:creationId xmlns:a16="http://schemas.microsoft.com/office/drawing/2014/main" id="{D051B0FE-B682-44C6-BD07-DAA0DA7F4C0B}"/>
              </a:ext>
            </a:extLst>
          </p:cNvPr>
          <p:cNvSpPr txBox="1"/>
          <p:nvPr/>
        </p:nvSpPr>
        <p:spPr>
          <a:xfrm>
            <a:off x="14097000" y="1099691"/>
            <a:ext cx="2581051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Medium" pitchFamily="34" charset="0"/>
              </a:rPr>
              <a:t>화면정의서 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Gmarket Sans Medium" panose="02000000000000000000" pitchFamily="50" charset="-127"/>
              <a:ea typeface="Gmarket Sans Medium" panose="02000000000000000000" pitchFamily="50" charset="-127"/>
            </a:endParaRPr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02F88026-AFC0-4B09-9674-BB634CA8A9CD}"/>
              </a:ext>
            </a:extLst>
          </p:cNvPr>
          <p:cNvSpPr txBox="1"/>
          <p:nvPr/>
        </p:nvSpPr>
        <p:spPr>
          <a:xfrm>
            <a:off x="1457549" y="3160952"/>
            <a:ext cx="2581051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dirty="0">
                <a:solidFill>
                  <a:srgbClr val="775EEE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(1) </a:t>
            </a:r>
            <a:r>
              <a:rPr lang="ko-KR" altLang="en-US" sz="2800" dirty="0" err="1">
                <a:solidFill>
                  <a:srgbClr val="775EEE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메인화면</a:t>
            </a:r>
            <a:endParaRPr lang="en-US" altLang="ko-KR" sz="2800" dirty="0">
              <a:solidFill>
                <a:srgbClr val="775EEE"/>
              </a:solidFill>
              <a:latin typeface="Gmarket Sans Medium" panose="02000000000000000000" pitchFamily="50" charset="-127"/>
              <a:ea typeface="Gmarket Sans Medium" panose="02000000000000000000" pitchFamily="50" charset="-127"/>
            </a:endParaRPr>
          </a:p>
        </p:txBody>
      </p:sp>
      <p:graphicFrame>
        <p:nvGraphicFramePr>
          <p:cNvPr id="55" name="표 40">
            <a:extLst>
              <a:ext uri="{FF2B5EF4-FFF2-40B4-BE49-F238E27FC236}">
                <a16:creationId xmlns:a16="http://schemas.microsoft.com/office/drawing/2014/main" id="{420FA4F7-DAE9-4920-A407-CEBCAD3A9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635369"/>
              </p:ext>
            </p:extLst>
          </p:nvPr>
        </p:nvGraphicFramePr>
        <p:xfrm>
          <a:off x="11505530" y="2413412"/>
          <a:ext cx="5324921" cy="6374018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977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7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40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lt1"/>
                        </a:solidFill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BEF8">
                        <a:alpha val="7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BEF8">
                        <a:alpha val="7882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4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로고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텍스트 형식의 사이트 로고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전체 </a:t>
                      </a:r>
                      <a:r>
                        <a:rPr lang="ko-KR" altLang="en-US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검색창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검색어로 제품 및 게시판 키워드 조회 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2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  <a:cs typeface="함초롬돋움"/>
                        </a:rPr>
                        <a:t>회원 로그인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31200"/>
                  </a:ext>
                </a:extLst>
              </a:tr>
              <a:tr h="36827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비회원 유저가 회원으로 등록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9951424"/>
                  </a:ext>
                </a:extLst>
              </a:tr>
              <a:tr h="3652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장바구니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구매희망 상품을 담아 놓는다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299692"/>
                  </a:ext>
                </a:extLst>
              </a:tr>
              <a:tr h="63095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배너 이미지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슬라이드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사이트에서 판매하는 상품 및  진행되는 이벤트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 광고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 공지내용 등을 이미지로 게시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58336"/>
                  </a:ext>
                </a:extLst>
              </a:tr>
              <a:tr h="39467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  <a:cs typeface="+mn-cs"/>
                        </a:rPr>
                        <a:t>❤</a:t>
                      </a:r>
                      <a:endParaRPr lang="en-US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하트를 누르면 찜 목록으로 이동한다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268519"/>
                  </a:ext>
                </a:extLst>
              </a:tr>
              <a:tr h="39467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About us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우리 사이트에 대한 정보를 알 수 있는 항목이다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905585"/>
                  </a:ext>
                </a:extLst>
              </a:tr>
              <a:tr h="39467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카테고리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작가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작품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구독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구매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4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개의 카테고리로 이루어진 리스트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783345"/>
                  </a:ext>
                </a:extLst>
              </a:tr>
              <a:tr h="39467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할인상품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할인하는 품목들은 모아 놓은 페이지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5434916"/>
                  </a:ext>
                </a:extLst>
              </a:tr>
              <a:tr h="39467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News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우리 사이트의 소식들을 알아볼 수 있는 페이지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712823"/>
                  </a:ext>
                </a:extLst>
              </a:tr>
            </a:tbl>
          </a:graphicData>
        </a:graphic>
      </p:graphicFrame>
      <p:sp>
        <p:nvSpPr>
          <p:cNvPr id="94" name="TextBox 41">
            <a:extLst>
              <a:ext uri="{FF2B5EF4-FFF2-40B4-BE49-F238E27FC236}">
                <a16:creationId xmlns:a16="http://schemas.microsoft.com/office/drawing/2014/main" id="{9E409833-077E-49E5-B462-02ECD5A8B992}"/>
              </a:ext>
            </a:extLst>
          </p:cNvPr>
          <p:cNvSpPr txBox="1"/>
          <p:nvPr/>
        </p:nvSpPr>
        <p:spPr>
          <a:xfrm>
            <a:off x="12045536" y="2484904"/>
            <a:ext cx="136566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항  목</a:t>
            </a:r>
          </a:p>
        </p:txBody>
      </p:sp>
      <p:sp>
        <p:nvSpPr>
          <p:cNvPr id="96" name="TextBox 41">
            <a:extLst>
              <a:ext uri="{FF2B5EF4-FFF2-40B4-BE49-F238E27FC236}">
                <a16:creationId xmlns:a16="http://schemas.microsoft.com/office/drawing/2014/main" id="{F697C891-D698-46D9-93B3-9F6F94BC8447}"/>
              </a:ext>
            </a:extLst>
          </p:cNvPr>
          <p:cNvSpPr txBox="1"/>
          <p:nvPr/>
        </p:nvSpPr>
        <p:spPr>
          <a:xfrm>
            <a:off x="14636336" y="2476500"/>
            <a:ext cx="136566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설 명</a:t>
            </a:r>
          </a:p>
        </p:txBody>
      </p: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DA5F7BCE-18A9-4AB2-8488-9C0FBFD24080}"/>
              </a:ext>
            </a:extLst>
          </p:cNvPr>
          <p:cNvGrpSpPr/>
          <p:nvPr/>
        </p:nvGrpSpPr>
        <p:grpSpPr>
          <a:xfrm>
            <a:off x="4655640" y="7681798"/>
            <a:ext cx="6445062" cy="2138278"/>
            <a:chOff x="525260" y="2285205"/>
            <a:chExt cx="5238552" cy="2141986"/>
          </a:xfrm>
        </p:grpSpPr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01791141-B180-45E7-8C9A-E07D69631040}"/>
                </a:ext>
              </a:extLst>
            </p:cNvPr>
            <p:cNvSpPr/>
            <p:nvPr/>
          </p:nvSpPr>
          <p:spPr>
            <a:xfrm>
              <a:off x="525260" y="2285205"/>
              <a:ext cx="5238552" cy="2141986"/>
            </a:xfrm>
            <a:prstGeom prst="rect">
              <a:avLst/>
            </a:prstGeom>
            <a:noFill/>
            <a:ln w="9525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 panose="02000000000000000000" pitchFamily="50" charset="-127"/>
                <a:ea typeface="Gmarket Sans Light" panose="02000000000000000000" pitchFamily="50" charset="-127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89D5A16A-38E9-41D7-BB93-EE1B528E121C}"/>
                </a:ext>
              </a:extLst>
            </p:cNvPr>
            <p:cNvSpPr txBox="1"/>
            <p:nvPr/>
          </p:nvSpPr>
          <p:spPr>
            <a:xfrm>
              <a:off x="731309" y="2427165"/>
              <a:ext cx="90963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About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us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 panose="02000000000000000000" pitchFamily="50" charset="-127"/>
                <a:ea typeface="Gmarket Sans Light" panose="02000000000000000000" pitchFamily="50" charset="-127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C058D562-DFC4-43E3-A257-760707DB9911}"/>
                </a:ext>
              </a:extLst>
            </p:cNvPr>
            <p:cNvSpPr txBox="1"/>
            <p:nvPr/>
          </p:nvSpPr>
          <p:spPr>
            <a:xfrm>
              <a:off x="3436754" y="2415306"/>
              <a:ext cx="774358" cy="2667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할인상품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FD637692-FC8A-48B2-A4C6-4822781974F6}"/>
                </a:ext>
              </a:extLst>
            </p:cNvPr>
            <p:cNvSpPr txBox="1"/>
            <p:nvPr/>
          </p:nvSpPr>
          <p:spPr>
            <a:xfrm>
              <a:off x="2004141" y="2407242"/>
              <a:ext cx="826312" cy="2774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카테고리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EB8791BB-1E37-402B-979B-C50826AA1D35}"/>
                </a:ext>
              </a:extLst>
            </p:cNvPr>
            <p:cNvSpPr txBox="1"/>
            <p:nvPr/>
          </p:nvSpPr>
          <p:spPr>
            <a:xfrm>
              <a:off x="4784432" y="2402093"/>
              <a:ext cx="56029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News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 panose="02000000000000000000" pitchFamily="50" charset="-127"/>
                <a:ea typeface="Gmarket Sans Light" panose="02000000000000000000" pitchFamily="50" charset="-127"/>
              </a:endParaRPr>
            </a:p>
          </p:txBody>
        </p: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CCC213B7-9174-4CBB-A633-B95DFC081081}"/>
                </a:ext>
              </a:extLst>
            </p:cNvPr>
            <p:cNvCxnSpPr/>
            <p:nvPr/>
          </p:nvCxnSpPr>
          <p:spPr>
            <a:xfrm>
              <a:off x="731309" y="2758787"/>
              <a:ext cx="720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직선 연결선 215">
              <a:extLst>
                <a:ext uri="{FF2B5EF4-FFF2-40B4-BE49-F238E27FC236}">
                  <a16:creationId xmlns:a16="http://schemas.microsoft.com/office/drawing/2014/main" id="{4EDB3464-3BB1-4DC3-AC74-12159BE12A6C}"/>
                </a:ext>
              </a:extLst>
            </p:cNvPr>
            <p:cNvCxnSpPr/>
            <p:nvPr/>
          </p:nvCxnSpPr>
          <p:spPr>
            <a:xfrm>
              <a:off x="2004141" y="2758787"/>
              <a:ext cx="720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직선 연결선 216">
              <a:extLst>
                <a:ext uri="{FF2B5EF4-FFF2-40B4-BE49-F238E27FC236}">
                  <a16:creationId xmlns:a16="http://schemas.microsoft.com/office/drawing/2014/main" id="{0E9A3BA1-ACCD-4E51-916B-F6E6000B9ED2}"/>
                </a:ext>
              </a:extLst>
            </p:cNvPr>
            <p:cNvCxnSpPr/>
            <p:nvPr/>
          </p:nvCxnSpPr>
          <p:spPr>
            <a:xfrm>
              <a:off x="3436754" y="2750561"/>
              <a:ext cx="720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직선 연결선 217">
              <a:extLst>
                <a:ext uri="{FF2B5EF4-FFF2-40B4-BE49-F238E27FC236}">
                  <a16:creationId xmlns:a16="http://schemas.microsoft.com/office/drawing/2014/main" id="{7A6CC0AC-24E2-406C-8556-AAF71928CBA8}"/>
                </a:ext>
              </a:extLst>
            </p:cNvPr>
            <p:cNvCxnSpPr/>
            <p:nvPr/>
          </p:nvCxnSpPr>
          <p:spPr>
            <a:xfrm>
              <a:off x="4704530" y="2758787"/>
              <a:ext cx="720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42761E4F-DBB1-4656-9DE3-49F63AB93BDF}"/>
                </a:ext>
              </a:extLst>
            </p:cNvPr>
            <p:cNvSpPr txBox="1"/>
            <p:nvPr/>
          </p:nvSpPr>
          <p:spPr>
            <a:xfrm>
              <a:off x="2131533" y="2861166"/>
              <a:ext cx="4653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작가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9A1BE70D-C350-4AD5-8489-9B4928D3DA7A}"/>
                </a:ext>
              </a:extLst>
            </p:cNvPr>
            <p:cNvSpPr txBox="1"/>
            <p:nvPr/>
          </p:nvSpPr>
          <p:spPr>
            <a:xfrm>
              <a:off x="2131533" y="3238541"/>
              <a:ext cx="4653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작품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4F8CF2BB-95D4-407A-A702-FC85E597CE19}"/>
                </a:ext>
              </a:extLst>
            </p:cNvPr>
            <p:cNvSpPr txBox="1"/>
            <p:nvPr/>
          </p:nvSpPr>
          <p:spPr>
            <a:xfrm>
              <a:off x="2131533" y="3615916"/>
              <a:ext cx="4653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구독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285820BB-B09C-4D8F-BB07-9C0950CCF024}"/>
                </a:ext>
              </a:extLst>
            </p:cNvPr>
            <p:cNvSpPr txBox="1"/>
            <p:nvPr/>
          </p:nvSpPr>
          <p:spPr>
            <a:xfrm>
              <a:off x="2131533" y="3991080"/>
              <a:ext cx="4653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구매</a:t>
              </a:r>
            </a:p>
          </p:txBody>
        </p:sp>
      </p:grpSp>
      <p:sp>
        <p:nvSpPr>
          <p:cNvPr id="224" name="타원 223">
            <a:extLst>
              <a:ext uri="{FF2B5EF4-FFF2-40B4-BE49-F238E27FC236}">
                <a16:creationId xmlns:a16="http://schemas.microsoft.com/office/drawing/2014/main" id="{1A56D7C5-0555-47D4-9921-E422DDE43849}"/>
              </a:ext>
            </a:extLst>
          </p:cNvPr>
          <p:cNvSpPr/>
          <p:nvPr/>
        </p:nvSpPr>
        <p:spPr>
          <a:xfrm>
            <a:off x="7430623" y="5551801"/>
            <a:ext cx="141664" cy="127640"/>
          </a:xfrm>
          <a:prstGeom prst="ellipse">
            <a:avLst/>
          </a:prstGeom>
          <a:noFill/>
          <a:ln w="9525">
            <a:solidFill>
              <a:srgbClr val="775EE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Gmarket Sans Light" panose="02000000000000000000" pitchFamily="50" charset="-127"/>
              <a:ea typeface="Gmarket Sans Light" panose="02000000000000000000" pitchFamily="50" charset="-127"/>
            </a:endParaRPr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97648FF8-62F0-4388-970C-B8DB484F71E3}"/>
              </a:ext>
            </a:extLst>
          </p:cNvPr>
          <p:cNvSpPr/>
          <p:nvPr/>
        </p:nvSpPr>
        <p:spPr>
          <a:xfrm>
            <a:off x="7656314" y="5551801"/>
            <a:ext cx="141664" cy="127640"/>
          </a:xfrm>
          <a:prstGeom prst="ellipse">
            <a:avLst/>
          </a:prstGeom>
          <a:noFill/>
          <a:ln w="9525">
            <a:solidFill>
              <a:srgbClr val="775EE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Gmarket Sans Light" panose="02000000000000000000" pitchFamily="50" charset="-127"/>
              <a:ea typeface="Gmarket Sans Light" panose="02000000000000000000" pitchFamily="50" charset="-127"/>
            </a:endParaRPr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07D08688-32EC-4202-8A21-AE4397B2C185}"/>
              </a:ext>
            </a:extLst>
          </p:cNvPr>
          <p:cNvSpPr/>
          <p:nvPr/>
        </p:nvSpPr>
        <p:spPr>
          <a:xfrm>
            <a:off x="7858726" y="5551801"/>
            <a:ext cx="141664" cy="127640"/>
          </a:xfrm>
          <a:prstGeom prst="ellipse">
            <a:avLst/>
          </a:prstGeom>
          <a:noFill/>
          <a:ln w="9525">
            <a:solidFill>
              <a:srgbClr val="775EE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Gmarket Sans Light" panose="02000000000000000000" pitchFamily="50" charset="-127"/>
              <a:ea typeface="Gmarket Sans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830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57549" y="1174059"/>
            <a:ext cx="138510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spc="20" dirty="0">
                <a:solidFill>
                  <a:srgbClr val="595959"/>
                </a:solidFill>
                <a:latin typeface="Gmarket Sans Bold" panose="02000000000000000000" pitchFamily="50" charset="-127"/>
                <a:ea typeface="Gmarket Sans Bold" panose="02000000000000000000" pitchFamily="50" charset="-127"/>
              </a:rPr>
              <a:t>03</a:t>
            </a:r>
            <a:endParaRPr lang="en-US" dirty="0">
              <a:latin typeface="Gmarket Sans Bold" panose="02000000000000000000" pitchFamily="50" charset="-127"/>
              <a:ea typeface="Gmarket Sans Bold" panose="02000000000000000000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2362200" y="1283810"/>
            <a:ext cx="12115800" cy="118902"/>
            <a:chOff x="2666666" y="1283810"/>
            <a:chExt cx="12115800" cy="11890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6666" y="1283810"/>
              <a:ext cx="12115800" cy="11890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26094" y="9697041"/>
            <a:ext cx="463897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dirty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03</a:t>
            </a:r>
            <a:endParaRPr lang="en-US" sz="1600" dirty="0"/>
          </a:p>
        </p:txBody>
      </p:sp>
      <p:sp>
        <p:nvSpPr>
          <p:cNvPr id="13" name="Object 13"/>
          <p:cNvSpPr txBox="1"/>
          <p:nvPr/>
        </p:nvSpPr>
        <p:spPr>
          <a:xfrm>
            <a:off x="17366903" y="9593802"/>
            <a:ext cx="463897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dirty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03</a:t>
            </a:r>
            <a:endParaRPr lang="en-US" altLang="ko-KR" sz="1400" dirty="0"/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9EBDC4E9-8877-4241-99F5-8F30FDBDF36E}"/>
              </a:ext>
            </a:extLst>
          </p:cNvPr>
          <p:cNvSpPr txBox="1"/>
          <p:nvPr/>
        </p:nvSpPr>
        <p:spPr>
          <a:xfrm>
            <a:off x="1457549" y="2180060"/>
            <a:ext cx="5850365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5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화면 설계</a:t>
            </a:r>
          </a:p>
        </p:txBody>
      </p:sp>
      <p:grpSp>
        <p:nvGrpSpPr>
          <p:cNvPr id="33" name="그룹 1001">
            <a:extLst>
              <a:ext uri="{FF2B5EF4-FFF2-40B4-BE49-F238E27FC236}">
                <a16:creationId xmlns:a16="http://schemas.microsoft.com/office/drawing/2014/main" id="{0AACB0FF-8094-4634-A82E-F7402834B02B}"/>
              </a:ext>
            </a:extLst>
          </p:cNvPr>
          <p:cNvGrpSpPr/>
          <p:nvPr/>
        </p:nvGrpSpPr>
        <p:grpSpPr>
          <a:xfrm>
            <a:off x="4343400" y="1903526"/>
            <a:ext cx="304800" cy="304800"/>
            <a:chOff x="16354022" y="6926970"/>
            <a:chExt cx="438095" cy="438095"/>
          </a:xfrm>
        </p:grpSpPr>
        <p:pic>
          <p:nvPicPr>
            <p:cNvPr id="34" name="Object 5">
              <a:extLst>
                <a:ext uri="{FF2B5EF4-FFF2-40B4-BE49-F238E27FC236}">
                  <a16:creationId xmlns:a16="http://schemas.microsoft.com/office/drawing/2014/main" id="{1E1B06BE-DEEB-432B-8706-690B9F290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54022" y="6926970"/>
              <a:ext cx="438095" cy="438095"/>
            </a:xfrm>
            <a:prstGeom prst="rect">
              <a:avLst/>
            </a:prstGeom>
          </p:spPr>
        </p:pic>
      </p:grpSp>
      <p:sp>
        <p:nvSpPr>
          <p:cNvPr id="14" name="Object 10">
            <a:extLst>
              <a:ext uri="{FF2B5EF4-FFF2-40B4-BE49-F238E27FC236}">
                <a16:creationId xmlns:a16="http://schemas.microsoft.com/office/drawing/2014/main" id="{D051B0FE-B682-44C6-BD07-DAA0DA7F4C0B}"/>
              </a:ext>
            </a:extLst>
          </p:cNvPr>
          <p:cNvSpPr txBox="1"/>
          <p:nvPr/>
        </p:nvSpPr>
        <p:spPr>
          <a:xfrm>
            <a:off x="14097000" y="1099691"/>
            <a:ext cx="2581051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Medium" pitchFamily="34" charset="0"/>
              </a:rPr>
              <a:t>화면정의서 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Gmarket Sans Medium" panose="02000000000000000000" pitchFamily="50" charset="-127"/>
              <a:ea typeface="Gmarket Sans Medium" panose="02000000000000000000" pitchFamily="50" charset="-127"/>
            </a:endParaRPr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02F88026-AFC0-4B09-9674-BB634CA8A9CD}"/>
              </a:ext>
            </a:extLst>
          </p:cNvPr>
          <p:cNvSpPr txBox="1"/>
          <p:nvPr/>
        </p:nvSpPr>
        <p:spPr>
          <a:xfrm>
            <a:off x="1457549" y="3160952"/>
            <a:ext cx="2581051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dirty="0">
                <a:solidFill>
                  <a:srgbClr val="775EEE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(2) </a:t>
            </a:r>
            <a:r>
              <a:rPr lang="ko-KR" altLang="en-US" sz="2800" dirty="0">
                <a:solidFill>
                  <a:srgbClr val="775EEE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회원가입</a:t>
            </a:r>
            <a:endParaRPr lang="en-US" altLang="ko-KR" sz="2800" dirty="0">
              <a:solidFill>
                <a:srgbClr val="775EEE"/>
              </a:solidFill>
              <a:latin typeface="Gmarket Sans Medium" panose="02000000000000000000" pitchFamily="50" charset="-127"/>
              <a:ea typeface="Gmarket Sans Medium" panose="02000000000000000000" pitchFamily="50" charset="-127"/>
            </a:endParaRPr>
          </a:p>
        </p:txBody>
      </p:sp>
      <p:graphicFrame>
        <p:nvGraphicFramePr>
          <p:cNvPr id="55" name="표 40">
            <a:extLst>
              <a:ext uri="{FF2B5EF4-FFF2-40B4-BE49-F238E27FC236}">
                <a16:creationId xmlns:a16="http://schemas.microsoft.com/office/drawing/2014/main" id="{420FA4F7-DAE9-4920-A407-CEBCAD3A9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526927"/>
              </p:ext>
            </p:extLst>
          </p:nvPr>
        </p:nvGraphicFramePr>
        <p:xfrm>
          <a:off x="11505530" y="2413412"/>
          <a:ext cx="5324921" cy="5092284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977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7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40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lt1"/>
                        </a:solidFill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8BEF8">
                        <a:alpha val="7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8BEF8">
                        <a:alpha val="7882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95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별표 표시는 필수로 입력해야 하는 사항이다</a:t>
                      </a:r>
                      <a:r>
                        <a:rPr lang="en-US" altLang="ko-KR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.</a:t>
                      </a:r>
                      <a:endParaRPr lang="ko-KR" altLang="en-US" sz="1600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아이디를 입력하는 칸이다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2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비밀번호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비밀번호를 입력하는 칸이다</a:t>
                      </a:r>
                      <a:r>
                        <a:rPr lang="en-US" altLang="ko-KR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.</a:t>
                      </a:r>
                      <a:endParaRPr lang="ko-KR" altLang="en-US" sz="1600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31200"/>
                  </a:ext>
                </a:extLst>
              </a:tr>
              <a:tr h="63095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비밀번호확인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위에 입력한 비밀번호와 동일한지 확인하는 칸이다</a:t>
                      </a:r>
                      <a:r>
                        <a:rPr lang="en-US" altLang="ko-KR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.</a:t>
                      </a:r>
                      <a:endParaRPr lang="ko-KR" altLang="en-US" sz="1600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9951424"/>
                  </a:ext>
                </a:extLst>
              </a:tr>
              <a:tr h="3652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이름을 입력하는 칸이다</a:t>
                      </a:r>
                      <a:r>
                        <a:rPr lang="en-US" altLang="ko-KR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.</a:t>
                      </a:r>
                      <a:endParaRPr lang="ko-KR" altLang="en-US" sz="1600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299692"/>
                  </a:ext>
                </a:extLst>
              </a:tr>
              <a:tr h="63095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생년월일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생년월일을 년도 월 일 순대로 입력하는 칸이다</a:t>
                      </a:r>
                      <a:r>
                        <a:rPr lang="en-US" altLang="ko-KR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.</a:t>
                      </a:r>
                      <a:endParaRPr lang="ko-KR" altLang="en-US" sz="1600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58336"/>
                  </a:ext>
                </a:extLst>
              </a:tr>
              <a:tr h="89662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600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주소검색을 눌러 본인 주소를 입력하고 상세주소를 입력하는 칸이다</a:t>
                      </a:r>
                      <a:r>
                        <a:rPr lang="en-US" altLang="ko-KR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.</a:t>
                      </a:r>
                      <a:endParaRPr lang="ko-KR" altLang="en-US" sz="1600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268519"/>
                  </a:ext>
                </a:extLst>
              </a:tr>
              <a:tr h="57287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연락처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본인의 연락처를 입력하는 칸이다</a:t>
                      </a:r>
                      <a:r>
                        <a:rPr lang="en-US" altLang="ko-KR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.</a:t>
                      </a:r>
                      <a:endParaRPr lang="ko-KR" altLang="en-US" sz="1600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301081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AE232518-1C47-4A0A-82F8-AF1E621D58AB}"/>
              </a:ext>
            </a:extLst>
          </p:cNvPr>
          <p:cNvGrpSpPr/>
          <p:nvPr/>
        </p:nvGrpSpPr>
        <p:grpSpPr>
          <a:xfrm>
            <a:off x="4657092" y="2400300"/>
            <a:ext cx="6468108" cy="7413154"/>
            <a:chOff x="4647616" y="2704158"/>
            <a:chExt cx="6089620" cy="6779585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BEE508C0-14F0-44FF-BC4A-3421D120E05E}"/>
                </a:ext>
              </a:extLst>
            </p:cNvPr>
            <p:cNvGrpSpPr/>
            <p:nvPr/>
          </p:nvGrpSpPr>
          <p:grpSpPr>
            <a:xfrm>
              <a:off x="4647616" y="2704158"/>
              <a:ext cx="6089620" cy="6779585"/>
              <a:chOff x="1235201" y="1108161"/>
              <a:chExt cx="4786652" cy="5544693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009BBD8-B703-4A26-A4C6-31A8589226BA}"/>
                  </a:ext>
                </a:extLst>
              </p:cNvPr>
              <p:cNvSpPr/>
              <p:nvPr/>
            </p:nvSpPr>
            <p:spPr>
              <a:xfrm>
                <a:off x="1235201" y="1108161"/>
                <a:ext cx="4786652" cy="5544693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2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Gmarket Sans Light" panose="02000000000000000000" pitchFamily="50" charset="-127"/>
                  <a:ea typeface="Gmarket Sans Light" panose="02000000000000000000" pitchFamily="50" charset="-127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456AAF7-E649-4F87-996D-ADC604356C39}"/>
                  </a:ext>
                </a:extLst>
              </p:cNvPr>
              <p:cNvSpPr txBox="1"/>
              <p:nvPr/>
            </p:nvSpPr>
            <p:spPr>
              <a:xfrm>
                <a:off x="3087590" y="1149669"/>
                <a:ext cx="564909" cy="207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1200" dirty="0">
                    <a:solidFill>
                      <a:srgbClr val="775EEE"/>
                    </a:solidFill>
                    <a:latin typeface="Gmarket Sans Light" panose="02000000000000000000" pitchFamily="50" charset="-127"/>
                    <a:ea typeface="Gmarket Sans Light" panose="02000000000000000000" pitchFamily="50" charset="-127"/>
                  </a:rPr>
                  <a:t>1200px</a:t>
                </a:r>
              </a:p>
            </p:txBody>
          </p: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BF5D5303-2C9E-4609-BC4E-313AAA03E2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5201" y="1270493"/>
                <a:ext cx="1852389" cy="0"/>
              </a:xfrm>
              <a:prstGeom prst="line">
                <a:avLst/>
              </a:prstGeom>
              <a:ln>
                <a:solidFill>
                  <a:srgbClr val="775E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D298297A-F8E4-4BE9-9046-6B3C3367F86E}"/>
                  </a:ext>
                </a:extLst>
              </p:cNvPr>
              <p:cNvCxnSpPr/>
              <p:nvPr/>
            </p:nvCxnSpPr>
            <p:spPr>
              <a:xfrm>
                <a:off x="3768993" y="1281685"/>
                <a:ext cx="2252860" cy="0"/>
              </a:xfrm>
              <a:prstGeom prst="line">
                <a:avLst/>
              </a:prstGeom>
              <a:ln>
                <a:solidFill>
                  <a:srgbClr val="775E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6C0F7F6-A478-462F-9325-377F3FF49C4D}"/>
                  </a:ext>
                </a:extLst>
              </p:cNvPr>
              <p:cNvSpPr txBox="1"/>
              <p:nvPr/>
            </p:nvSpPr>
            <p:spPr>
              <a:xfrm>
                <a:off x="2826497" y="1481941"/>
                <a:ext cx="1152160" cy="302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Gmarket Sans Light" panose="02000000000000000000" pitchFamily="50" charset="-127"/>
                    <a:ea typeface="Gmarket Sans Light" panose="02000000000000000000" pitchFamily="50" charset="-127"/>
                  </a:rPr>
                  <a:t>회원가입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C98DBAC-DB95-434F-B51A-1549BC8F317F}"/>
                  </a:ext>
                </a:extLst>
              </p:cNvPr>
              <p:cNvSpPr txBox="1"/>
              <p:nvPr/>
            </p:nvSpPr>
            <p:spPr>
              <a:xfrm>
                <a:off x="1271330" y="1844780"/>
                <a:ext cx="1152160" cy="302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Gmarket Sans Light" panose="02000000000000000000" pitchFamily="50" charset="-127"/>
                    <a:ea typeface="Gmarket Sans Light" panose="02000000000000000000" pitchFamily="50" charset="-127"/>
                  </a:rPr>
                  <a:t>기본정보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3662D757-BEE3-4FE7-80A1-F7D1664D7138}"/>
                  </a:ext>
                </a:extLst>
              </p:cNvPr>
              <p:cNvCxnSpPr/>
              <p:nvPr/>
            </p:nvCxnSpPr>
            <p:spPr>
              <a:xfrm>
                <a:off x="1343340" y="2326084"/>
                <a:ext cx="41765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F5C0329-0141-4D08-B605-ED36F498896D}"/>
                  </a:ext>
                </a:extLst>
              </p:cNvPr>
              <p:cNvSpPr txBox="1"/>
              <p:nvPr/>
            </p:nvSpPr>
            <p:spPr>
              <a:xfrm>
                <a:off x="1271330" y="2487592"/>
                <a:ext cx="1008140" cy="264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>
                    <a:latin typeface="Gmarket Sans Light" panose="02000000000000000000" pitchFamily="50" charset="-127"/>
                    <a:ea typeface="Gmarket Sans Light" panose="02000000000000000000" pitchFamily="50" charset="-127"/>
                  </a:rPr>
                  <a:t>아이디 </a:t>
                </a:r>
                <a:r>
                  <a:rPr lang="en-US" altLang="ko-KR" sz="1500" b="1" dirty="0">
                    <a:solidFill>
                      <a:srgbClr val="FF0000"/>
                    </a:solidFill>
                    <a:latin typeface="Gmarket Sans Light" panose="02000000000000000000" pitchFamily="50" charset="-127"/>
                    <a:ea typeface="Gmarket Sans Light" panose="02000000000000000000" pitchFamily="50" charset="-127"/>
                  </a:rPr>
                  <a:t>*</a:t>
                </a:r>
                <a:endParaRPr lang="ko-KR" altLang="en-US" sz="1500" b="1" dirty="0">
                  <a:solidFill>
                    <a:srgbClr val="FF0000"/>
                  </a:solidFill>
                  <a:latin typeface="Gmarket Sans Light" panose="02000000000000000000" pitchFamily="50" charset="-127"/>
                  <a:ea typeface="Gmarket Sans Light" panose="02000000000000000000" pitchFamily="50" charset="-127"/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BE6F505A-EA51-41DC-B2E7-E703F4857C23}"/>
                  </a:ext>
                </a:extLst>
              </p:cNvPr>
              <p:cNvSpPr/>
              <p:nvPr/>
            </p:nvSpPr>
            <p:spPr>
              <a:xfrm>
                <a:off x="2883556" y="2529248"/>
                <a:ext cx="1611762" cy="2428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Gmarket Sans Light" panose="02000000000000000000" pitchFamily="50" charset="-127"/>
                  <a:ea typeface="Gmarket Sans Light" panose="02000000000000000000" pitchFamily="50" charset="-127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F1EA84B-DB73-4863-B328-90CA8B53304B}"/>
                  </a:ext>
                </a:extLst>
              </p:cNvPr>
              <p:cNvSpPr txBox="1"/>
              <p:nvPr/>
            </p:nvSpPr>
            <p:spPr>
              <a:xfrm>
                <a:off x="1271330" y="2937874"/>
                <a:ext cx="1224170" cy="264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>
                    <a:latin typeface="Gmarket Sans Light" panose="02000000000000000000" pitchFamily="50" charset="-127"/>
                    <a:ea typeface="Gmarket Sans Light" panose="02000000000000000000" pitchFamily="50" charset="-127"/>
                  </a:rPr>
                  <a:t>비밀번호 </a:t>
                </a:r>
                <a:r>
                  <a:rPr lang="en-US" altLang="ko-KR" sz="1500" b="1" dirty="0">
                    <a:solidFill>
                      <a:srgbClr val="FF0000"/>
                    </a:solidFill>
                    <a:latin typeface="Gmarket Sans Light" panose="02000000000000000000" pitchFamily="50" charset="-127"/>
                    <a:ea typeface="Gmarket Sans Light" panose="02000000000000000000" pitchFamily="50" charset="-127"/>
                  </a:rPr>
                  <a:t>*</a:t>
                </a:r>
                <a:endParaRPr lang="ko-KR" altLang="en-US" sz="1500" b="1" dirty="0">
                  <a:solidFill>
                    <a:srgbClr val="FF0000"/>
                  </a:solidFill>
                  <a:latin typeface="Gmarket Sans Light" panose="02000000000000000000" pitchFamily="50" charset="-127"/>
                  <a:ea typeface="Gmarket Sans Light" panose="02000000000000000000" pitchFamily="50" charset="-127"/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C1747242-B680-4231-BC6D-BD9131896171}"/>
                  </a:ext>
                </a:extLst>
              </p:cNvPr>
              <p:cNvSpPr/>
              <p:nvPr/>
            </p:nvSpPr>
            <p:spPr>
              <a:xfrm>
                <a:off x="2885265" y="2975212"/>
                <a:ext cx="1611762" cy="2428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Gmarket Sans Light" panose="02000000000000000000" pitchFamily="50" charset="-127"/>
                  <a:ea typeface="Gmarket Sans Light" panose="02000000000000000000" pitchFamily="50" charset="-127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C597A6D-0B52-4925-8392-F6F65133E525}"/>
                  </a:ext>
                </a:extLst>
              </p:cNvPr>
              <p:cNvSpPr txBox="1"/>
              <p:nvPr/>
            </p:nvSpPr>
            <p:spPr>
              <a:xfrm>
                <a:off x="1269620" y="3388140"/>
                <a:ext cx="1556877" cy="264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>
                    <a:latin typeface="Gmarket Sans Light" panose="02000000000000000000" pitchFamily="50" charset="-127"/>
                    <a:ea typeface="Gmarket Sans Light" panose="02000000000000000000" pitchFamily="50" charset="-127"/>
                  </a:rPr>
                  <a:t>비밀번호확인 </a:t>
                </a:r>
                <a:r>
                  <a:rPr lang="en-US" altLang="ko-KR" sz="1500" b="1" dirty="0">
                    <a:solidFill>
                      <a:srgbClr val="FF0000"/>
                    </a:solidFill>
                    <a:latin typeface="Gmarket Sans Light" panose="02000000000000000000" pitchFamily="50" charset="-127"/>
                    <a:ea typeface="Gmarket Sans Light" panose="02000000000000000000" pitchFamily="50" charset="-127"/>
                  </a:rPr>
                  <a:t>*</a:t>
                </a:r>
                <a:endParaRPr lang="ko-KR" altLang="en-US" sz="1500" b="1" dirty="0">
                  <a:solidFill>
                    <a:srgbClr val="FF0000"/>
                  </a:solidFill>
                  <a:latin typeface="Gmarket Sans Light" panose="02000000000000000000" pitchFamily="50" charset="-127"/>
                  <a:ea typeface="Gmarket Sans Light" panose="02000000000000000000" pitchFamily="50" charset="-127"/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F51ED7D9-F9BA-4084-8A18-ED287119C4BA}"/>
                  </a:ext>
                </a:extLst>
              </p:cNvPr>
              <p:cNvSpPr/>
              <p:nvPr/>
            </p:nvSpPr>
            <p:spPr>
              <a:xfrm>
                <a:off x="2883556" y="3405902"/>
                <a:ext cx="1611762" cy="2428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Gmarket Sans Light" panose="02000000000000000000" pitchFamily="50" charset="-127"/>
                  <a:ea typeface="Gmarket Sans Light" panose="02000000000000000000" pitchFamily="50" charset="-127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804D3D3-C8EB-4F4C-A616-830B383FE246}"/>
                  </a:ext>
                </a:extLst>
              </p:cNvPr>
              <p:cNvSpPr txBox="1"/>
              <p:nvPr/>
            </p:nvSpPr>
            <p:spPr>
              <a:xfrm>
                <a:off x="1271330" y="4109058"/>
                <a:ext cx="576080" cy="264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>
                    <a:latin typeface="Gmarket Sans Light" panose="02000000000000000000" pitchFamily="50" charset="-127"/>
                    <a:ea typeface="Gmarket Sans Light" panose="02000000000000000000" pitchFamily="50" charset="-127"/>
                  </a:rPr>
                  <a:t>이름</a:t>
                </a: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5A645840-B228-4961-882D-0F2C0AB85149}"/>
                  </a:ext>
                </a:extLst>
              </p:cNvPr>
              <p:cNvSpPr/>
              <p:nvPr/>
            </p:nvSpPr>
            <p:spPr>
              <a:xfrm>
                <a:off x="2883556" y="4149240"/>
                <a:ext cx="1611762" cy="2428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Gmarket Sans Light" panose="02000000000000000000" pitchFamily="50" charset="-127"/>
                  <a:ea typeface="Gmarket Sans Light" panose="02000000000000000000" pitchFamily="50" charset="-127"/>
                </a:endParaRPr>
              </a:p>
            </p:txBody>
          </p: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25630097-B9E3-40E3-BDDD-1F76E9D2C7E4}"/>
                  </a:ext>
                </a:extLst>
              </p:cNvPr>
              <p:cNvCxnSpPr/>
              <p:nvPr/>
            </p:nvCxnSpPr>
            <p:spPr>
              <a:xfrm>
                <a:off x="1343340" y="3910304"/>
                <a:ext cx="41765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DA09E02-E125-47EF-AAF6-931E76577BF5}"/>
                  </a:ext>
                </a:extLst>
              </p:cNvPr>
              <p:cNvSpPr txBox="1"/>
              <p:nvPr/>
            </p:nvSpPr>
            <p:spPr>
              <a:xfrm>
                <a:off x="1271330" y="4562904"/>
                <a:ext cx="1008140" cy="264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>
                    <a:latin typeface="Gmarket Sans Light" panose="02000000000000000000" pitchFamily="50" charset="-127"/>
                    <a:ea typeface="Gmarket Sans Light" panose="02000000000000000000" pitchFamily="50" charset="-127"/>
                  </a:rPr>
                  <a:t>생년월일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B59CC153-2AF9-4DC7-B6F1-2700947E401E}"/>
                  </a:ext>
                </a:extLst>
              </p:cNvPr>
              <p:cNvSpPr/>
              <p:nvPr/>
            </p:nvSpPr>
            <p:spPr>
              <a:xfrm>
                <a:off x="2883556" y="4603086"/>
                <a:ext cx="885437" cy="2428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Gmarket Sans Light" panose="02000000000000000000" pitchFamily="50" charset="-127"/>
                  <a:ea typeface="Gmarket Sans Light" panose="02000000000000000000" pitchFamily="50" charset="-127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2EBA264-B722-4E0E-99E0-6A25A74F13F8}"/>
                  </a:ext>
                </a:extLst>
              </p:cNvPr>
              <p:cNvSpPr txBox="1"/>
              <p:nvPr/>
            </p:nvSpPr>
            <p:spPr>
              <a:xfrm>
                <a:off x="3730439" y="4562903"/>
                <a:ext cx="333806" cy="264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>
                    <a:latin typeface="Gmarket Sans Light" panose="02000000000000000000" pitchFamily="50" charset="-127"/>
                    <a:ea typeface="Gmarket Sans Light" panose="02000000000000000000" pitchFamily="50" charset="-127"/>
                  </a:rPr>
                  <a:t>년</a:t>
                </a: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EECEC0BC-7D74-47D6-9C80-E54C422B078C}"/>
                  </a:ext>
                </a:extLst>
              </p:cNvPr>
              <p:cNvSpPr/>
              <p:nvPr/>
            </p:nvSpPr>
            <p:spPr>
              <a:xfrm>
                <a:off x="4064245" y="4603085"/>
                <a:ext cx="431074" cy="2428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Gmarket Sans Light" panose="02000000000000000000" pitchFamily="50" charset="-127"/>
                  <a:ea typeface="Gmarket Sans Light" panose="02000000000000000000" pitchFamily="50" charset="-127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57A89FB-1A5D-4F4E-BADB-88CEE280D2CF}"/>
                  </a:ext>
                </a:extLst>
              </p:cNvPr>
              <p:cNvSpPr txBox="1"/>
              <p:nvPr/>
            </p:nvSpPr>
            <p:spPr>
              <a:xfrm>
                <a:off x="4449266" y="4562904"/>
                <a:ext cx="333806" cy="264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>
                    <a:latin typeface="Gmarket Sans Light" panose="02000000000000000000" pitchFamily="50" charset="-127"/>
                    <a:ea typeface="Gmarket Sans Light" panose="02000000000000000000" pitchFamily="50" charset="-127"/>
                  </a:rPr>
                  <a:t>월</a:t>
                </a: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1B2C7338-DEF7-452C-89B5-D881069C70C9}"/>
                  </a:ext>
                </a:extLst>
              </p:cNvPr>
              <p:cNvSpPr/>
              <p:nvPr/>
            </p:nvSpPr>
            <p:spPr>
              <a:xfrm>
                <a:off x="4795534" y="4603086"/>
                <a:ext cx="431074" cy="2428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Gmarket Sans Light" panose="02000000000000000000" pitchFamily="50" charset="-127"/>
                  <a:ea typeface="Gmarket Sans Light" panose="02000000000000000000" pitchFamily="50" charset="-127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CB25139-4180-42B5-882C-9C19FD445856}"/>
                  </a:ext>
                </a:extLst>
              </p:cNvPr>
              <p:cNvSpPr txBox="1"/>
              <p:nvPr/>
            </p:nvSpPr>
            <p:spPr>
              <a:xfrm>
                <a:off x="5168093" y="4562904"/>
                <a:ext cx="333806" cy="264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>
                    <a:latin typeface="Gmarket Sans Light" panose="02000000000000000000" pitchFamily="50" charset="-127"/>
                    <a:ea typeface="Gmarket Sans Light" panose="02000000000000000000" pitchFamily="50" charset="-127"/>
                  </a:rPr>
                  <a:t>일</a:t>
                </a: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6673CF54-13E8-4AC0-BF5A-A176D482E333}"/>
                  </a:ext>
                </a:extLst>
              </p:cNvPr>
              <p:cNvSpPr/>
              <p:nvPr/>
            </p:nvSpPr>
            <p:spPr>
              <a:xfrm>
                <a:off x="2885265" y="5050128"/>
                <a:ext cx="762395" cy="2428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Gmarket Sans Light" panose="02000000000000000000" pitchFamily="50" charset="-127"/>
                  <a:ea typeface="Gmarket Sans Light" panose="02000000000000000000" pitchFamily="50" charset="-127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F831BF0-92D3-4024-A3E8-59FC631DE7E2}"/>
                  </a:ext>
                </a:extLst>
              </p:cNvPr>
              <p:cNvSpPr txBox="1"/>
              <p:nvPr/>
            </p:nvSpPr>
            <p:spPr>
              <a:xfrm>
                <a:off x="3647660" y="5009945"/>
                <a:ext cx="1008140" cy="264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>
                    <a:latin typeface="Gmarket Sans Light" panose="02000000000000000000" pitchFamily="50" charset="-127"/>
                    <a:ea typeface="Gmarket Sans Light" panose="02000000000000000000" pitchFamily="50" charset="-127"/>
                  </a:rPr>
                  <a:t>우편번호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F7003E0-58C3-4E0C-9B55-AEB086307243}"/>
                  </a:ext>
                </a:extLst>
              </p:cNvPr>
              <p:cNvSpPr txBox="1"/>
              <p:nvPr/>
            </p:nvSpPr>
            <p:spPr>
              <a:xfrm>
                <a:off x="1272185" y="5016750"/>
                <a:ext cx="753780" cy="264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>
                    <a:latin typeface="Gmarket Sans Light" panose="02000000000000000000" pitchFamily="50" charset="-127"/>
                    <a:ea typeface="Gmarket Sans Light" panose="02000000000000000000" pitchFamily="50" charset="-127"/>
                  </a:rPr>
                  <a:t>주소 </a:t>
                </a:r>
                <a:r>
                  <a:rPr lang="en-US" altLang="ko-KR" sz="1500" b="1" dirty="0">
                    <a:solidFill>
                      <a:srgbClr val="FF0000"/>
                    </a:solidFill>
                    <a:latin typeface="Gmarket Sans Light" panose="02000000000000000000" pitchFamily="50" charset="-127"/>
                    <a:ea typeface="Gmarket Sans Light" panose="02000000000000000000" pitchFamily="50" charset="-127"/>
                  </a:rPr>
                  <a:t>*</a:t>
                </a:r>
                <a:endParaRPr lang="ko-KR" altLang="en-US" sz="1500" b="1" dirty="0">
                  <a:solidFill>
                    <a:srgbClr val="FF0000"/>
                  </a:solidFill>
                  <a:latin typeface="Gmarket Sans Light" panose="02000000000000000000" pitchFamily="50" charset="-127"/>
                  <a:ea typeface="Gmarket Sans Light" panose="02000000000000000000" pitchFamily="50" charset="-127"/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F7EBDC13-38FB-4909-8ADB-D9CB3BF8614C}"/>
                  </a:ext>
                </a:extLst>
              </p:cNvPr>
              <p:cNvSpPr/>
              <p:nvPr/>
            </p:nvSpPr>
            <p:spPr>
              <a:xfrm>
                <a:off x="2879725" y="5415952"/>
                <a:ext cx="2288368" cy="2428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Gmarket Sans Light" panose="02000000000000000000" pitchFamily="50" charset="-127"/>
                  <a:ea typeface="Gmarket Sans Light" panose="02000000000000000000" pitchFamily="50" charset="-127"/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6BA2AFB-4448-4484-9B7C-DC9073756F8E}"/>
                  </a:ext>
                </a:extLst>
              </p:cNvPr>
              <p:cNvSpPr/>
              <p:nvPr/>
            </p:nvSpPr>
            <p:spPr>
              <a:xfrm>
                <a:off x="2879725" y="5732251"/>
                <a:ext cx="2288368" cy="2428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Gmarket Sans Light" panose="02000000000000000000" pitchFamily="50" charset="-127"/>
                  <a:ea typeface="Gmarket Sans Light" panose="02000000000000000000" pitchFamily="50" charset="-127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A4FB6E1-A17A-455E-AD4A-65186C5B6ACA}"/>
                  </a:ext>
                </a:extLst>
              </p:cNvPr>
              <p:cNvSpPr txBox="1"/>
              <p:nvPr/>
            </p:nvSpPr>
            <p:spPr>
              <a:xfrm>
                <a:off x="1272184" y="6096909"/>
                <a:ext cx="1007286" cy="264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>
                    <a:latin typeface="Gmarket Sans Light" panose="02000000000000000000" pitchFamily="50" charset="-127"/>
                    <a:ea typeface="Gmarket Sans Light" panose="02000000000000000000" pitchFamily="50" charset="-127"/>
                  </a:rPr>
                  <a:t>연락처 </a:t>
                </a:r>
                <a:r>
                  <a:rPr lang="en-US" altLang="ko-KR" sz="1500" b="1" dirty="0">
                    <a:solidFill>
                      <a:srgbClr val="FF0000"/>
                    </a:solidFill>
                    <a:latin typeface="Gmarket Sans Light" panose="02000000000000000000" pitchFamily="50" charset="-127"/>
                    <a:ea typeface="Gmarket Sans Light" panose="02000000000000000000" pitchFamily="50" charset="-127"/>
                  </a:rPr>
                  <a:t>*</a:t>
                </a:r>
                <a:endParaRPr lang="ko-KR" altLang="en-US" sz="1500" b="1" dirty="0">
                  <a:solidFill>
                    <a:srgbClr val="FF0000"/>
                  </a:solidFill>
                  <a:latin typeface="Gmarket Sans Light" panose="02000000000000000000" pitchFamily="50" charset="-127"/>
                  <a:ea typeface="Gmarket Sans Light" panose="02000000000000000000" pitchFamily="50" charset="-127"/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BB0C18E9-124A-4EBE-93E6-7F3D760D8525}"/>
                  </a:ext>
                </a:extLst>
              </p:cNvPr>
              <p:cNvSpPr/>
              <p:nvPr/>
            </p:nvSpPr>
            <p:spPr>
              <a:xfrm>
                <a:off x="2872665" y="6137092"/>
                <a:ext cx="702985" cy="2428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latin typeface="Gmarket Sans Light" panose="02000000000000000000" pitchFamily="50" charset="-127"/>
                    <a:ea typeface="Gmarket Sans Light" panose="02000000000000000000" pitchFamily="50" charset="-127"/>
                  </a:rPr>
                  <a:t>010</a:t>
                </a:r>
                <a:endParaRPr lang="ko-KR" altLang="en-US" sz="1200" dirty="0">
                  <a:latin typeface="Gmarket Sans Light" panose="02000000000000000000" pitchFamily="50" charset="-127"/>
                  <a:ea typeface="Gmarket Sans Light" panose="02000000000000000000" pitchFamily="50" charset="-127"/>
                </a:endParaRPr>
              </a:p>
            </p:txBody>
          </p:sp>
          <p:cxnSp>
            <p:nvCxnSpPr>
              <p:cNvPr id="89" name="직선 화살표 연결선 88">
                <a:extLst>
                  <a:ext uri="{FF2B5EF4-FFF2-40B4-BE49-F238E27FC236}">
                    <a16:creationId xmlns:a16="http://schemas.microsoft.com/office/drawing/2014/main" id="{73D773E5-0876-4287-BB4C-B304EA3C0174}"/>
                  </a:ext>
                </a:extLst>
              </p:cNvPr>
              <p:cNvCxnSpPr/>
              <p:nvPr/>
            </p:nvCxnSpPr>
            <p:spPr>
              <a:xfrm>
                <a:off x="3439701" y="6178326"/>
                <a:ext cx="0" cy="1615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0D32416-2443-4875-91BA-C50FFB412FC0}"/>
                  </a:ext>
                </a:extLst>
              </p:cNvPr>
              <p:cNvSpPr/>
              <p:nvPr/>
            </p:nvSpPr>
            <p:spPr>
              <a:xfrm>
                <a:off x="3712752" y="6137092"/>
                <a:ext cx="702985" cy="2428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ko-KR" altLang="en-US" sz="1200" dirty="0">
                  <a:latin typeface="Gmarket Sans Light" panose="02000000000000000000" pitchFamily="50" charset="-127"/>
                  <a:ea typeface="Gmarket Sans Light" panose="02000000000000000000" pitchFamily="50" charset="-127"/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9B018A31-10F4-47CF-8945-E50D4D644ACB}"/>
                  </a:ext>
                </a:extLst>
              </p:cNvPr>
              <p:cNvSpPr/>
              <p:nvPr/>
            </p:nvSpPr>
            <p:spPr>
              <a:xfrm>
                <a:off x="4558090" y="6138610"/>
                <a:ext cx="702985" cy="2428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ko-KR" altLang="en-US" sz="1200" dirty="0">
                  <a:latin typeface="Gmarket Sans Light" panose="02000000000000000000" pitchFamily="50" charset="-127"/>
                  <a:ea typeface="Gmarket Sans Light" panose="02000000000000000000" pitchFamily="50" charset="-127"/>
                </a:endParaRPr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7335661F-7D3F-4498-A68F-FBC7A6F365FF}"/>
                  </a:ext>
                </a:extLst>
              </p:cNvPr>
              <p:cNvSpPr/>
              <p:nvPr/>
            </p:nvSpPr>
            <p:spPr>
              <a:xfrm>
                <a:off x="4584186" y="5044179"/>
                <a:ext cx="817369" cy="242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Gmarket Sans Light" panose="02000000000000000000" pitchFamily="50" charset="-127"/>
                    <a:ea typeface="Gmarket Sans Light" panose="02000000000000000000" pitchFamily="50" charset="-127"/>
                  </a:rPr>
                  <a:t>주소검색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6F0B849-02F5-458F-A7CE-BB168FC56B2D}"/>
                </a:ext>
              </a:extLst>
            </p:cNvPr>
            <p:cNvSpPr txBox="1"/>
            <p:nvPr/>
          </p:nvSpPr>
          <p:spPr>
            <a:xfrm>
              <a:off x="6749239" y="8379181"/>
              <a:ext cx="107284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상세주소</a:t>
              </a:r>
            </a:p>
          </p:txBody>
        </p:sp>
      </p:grpSp>
      <p:sp>
        <p:nvSpPr>
          <p:cNvPr id="94" name="TextBox 41">
            <a:extLst>
              <a:ext uri="{FF2B5EF4-FFF2-40B4-BE49-F238E27FC236}">
                <a16:creationId xmlns:a16="http://schemas.microsoft.com/office/drawing/2014/main" id="{9E409833-077E-49E5-B462-02ECD5A8B992}"/>
              </a:ext>
            </a:extLst>
          </p:cNvPr>
          <p:cNvSpPr txBox="1"/>
          <p:nvPr/>
        </p:nvSpPr>
        <p:spPr>
          <a:xfrm>
            <a:off x="12045536" y="2484904"/>
            <a:ext cx="136566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항  목</a:t>
            </a:r>
          </a:p>
        </p:txBody>
      </p:sp>
      <p:sp>
        <p:nvSpPr>
          <p:cNvPr id="96" name="TextBox 41">
            <a:extLst>
              <a:ext uri="{FF2B5EF4-FFF2-40B4-BE49-F238E27FC236}">
                <a16:creationId xmlns:a16="http://schemas.microsoft.com/office/drawing/2014/main" id="{F697C891-D698-46D9-93B3-9F6F94BC8447}"/>
              </a:ext>
            </a:extLst>
          </p:cNvPr>
          <p:cNvSpPr txBox="1"/>
          <p:nvPr/>
        </p:nvSpPr>
        <p:spPr>
          <a:xfrm>
            <a:off x="14636336" y="2476500"/>
            <a:ext cx="136566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설 명</a:t>
            </a:r>
          </a:p>
        </p:txBody>
      </p:sp>
    </p:spTree>
    <p:extLst>
      <p:ext uri="{BB962C8B-B14F-4D97-AF65-F5344CB8AC3E}">
        <p14:creationId xmlns:p14="http://schemas.microsoft.com/office/powerpoint/2010/main" val="973169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7C664B2A-6F8E-4629-B238-2CBB7B650E3F}"/>
              </a:ext>
            </a:extLst>
          </p:cNvPr>
          <p:cNvGrpSpPr/>
          <p:nvPr/>
        </p:nvGrpSpPr>
        <p:grpSpPr>
          <a:xfrm>
            <a:off x="4657091" y="2427612"/>
            <a:ext cx="6468107" cy="7385841"/>
            <a:chOff x="1351788" y="1124712"/>
            <a:chExt cx="5238552" cy="5544693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09DC86D-FEB4-49B6-A48A-8F86EDA2D359}"/>
                </a:ext>
              </a:extLst>
            </p:cNvPr>
            <p:cNvSpPr/>
            <p:nvPr/>
          </p:nvSpPr>
          <p:spPr>
            <a:xfrm>
              <a:off x="1351788" y="1124712"/>
              <a:ext cx="5238552" cy="5544693"/>
            </a:xfrm>
            <a:prstGeom prst="rect">
              <a:avLst/>
            </a:prstGeom>
            <a:noFill/>
            <a:ln w="9525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Gmarket Sans Light" panose="02000000000000000000" pitchFamily="50" charset="-127"/>
                <a:ea typeface="Gmarket Sans Light" panose="02000000000000000000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BC14AF6-531F-4772-B423-FA087CC08786}"/>
                </a:ext>
              </a:extLst>
            </p:cNvPr>
            <p:cNvSpPr txBox="1"/>
            <p:nvPr/>
          </p:nvSpPr>
          <p:spPr>
            <a:xfrm>
              <a:off x="3656076" y="1182285"/>
              <a:ext cx="629925" cy="2079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solidFill>
                    <a:srgbClr val="775EEE"/>
                  </a:solidFill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1200px</a:t>
              </a: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5B3575F0-18D0-4D7E-91F5-1FF68B458BBC}"/>
                </a:ext>
              </a:extLst>
            </p:cNvPr>
            <p:cNvCxnSpPr/>
            <p:nvPr/>
          </p:nvCxnSpPr>
          <p:spPr>
            <a:xfrm>
              <a:off x="4337479" y="1256728"/>
              <a:ext cx="2252860" cy="0"/>
            </a:xfrm>
            <a:prstGeom prst="line">
              <a:avLst/>
            </a:prstGeom>
            <a:ln>
              <a:solidFill>
                <a:srgbClr val="775E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429860A-DEB1-4D13-A2B7-66CF53AC7FDD}"/>
                </a:ext>
              </a:extLst>
            </p:cNvPr>
            <p:cNvSpPr/>
            <p:nvPr/>
          </p:nvSpPr>
          <p:spPr>
            <a:xfrm>
              <a:off x="2710906" y="2348865"/>
              <a:ext cx="2520315" cy="3733420"/>
            </a:xfrm>
            <a:prstGeom prst="rect">
              <a:avLst/>
            </a:prstGeom>
            <a:noFill/>
            <a:ln w="9525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Gmarket Sans Light" panose="02000000000000000000" pitchFamily="50" charset="-127"/>
                <a:ea typeface="Gmarket Sans Light" panose="02000000000000000000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440BC1B-1A37-4F18-A60B-85550E7F2E32}"/>
                </a:ext>
              </a:extLst>
            </p:cNvPr>
            <p:cNvSpPr txBox="1"/>
            <p:nvPr/>
          </p:nvSpPr>
          <p:spPr>
            <a:xfrm>
              <a:off x="3521914" y="2564892"/>
              <a:ext cx="879729" cy="2772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로그인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4AACD93-D456-42DD-82B0-8456583D0082}"/>
                </a:ext>
              </a:extLst>
            </p:cNvPr>
            <p:cNvSpPr txBox="1"/>
            <p:nvPr/>
          </p:nvSpPr>
          <p:spPr>
            <a:xfrm>
              <a:off x="3010604" y="3203447"/>
              <a:ext cx="449465" cy="1848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1000" dirty="0"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아이디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835AE3B-BA77-406F-AE65-D3A51F887828}"/>
                </a:ext>
              </a:extLst>
            </p:cNvPr>
            <p:cNvSpPr txBox="1"/>
            <p:nvPr/>
          </p:nvSpPr>
          <p:spPr>
            <a:xfrm>
              <a:off x="2901405" y="3616641"/>
              <a:ext cx="549432" cy="1848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1000" dirty="0"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비밀번호</a:t>
              </a:r>
            </a:p>
          </p:txBody>
        </p: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398553E4-10D5-4FE2-B0A9-8413757F1424}"/>
                </a:ext>
              </a:extLst>
            </p:cNvPr>
            <p:cNvGrpSpPr/>
            <p:nvPr/>
          </p:nvGrpSpPr>
          <p:grpSpPr>
            <a:xfrm>
              <a:off x="3515338" y="3140583"/>
              <a:ext cx="1498605" cy="336804"/>
              <a:chOff x="3515338" y="3140583"/>
              <a:chExt cx="1498605" cy="336804"/>
            </a:xfrm>
          </p:grpSpPr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554600B7-D23C-45AB-B272-7F1021A5B156}"/>
                  </a:ext>
                </a:extLst>
              </p:cNvPr>
              <p:cNvSpPr/>
              <p:nvPr/>
            </p:nvSpPr>
            <p:spPr>
              <a:xfrm>
                <a:off x="3541776" y="3140583"/>
                <a:ext cx="1472167" cy="336804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2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>
                  <a:latin typeface="Gmarket Sans Light" panose="02000000000000000000" pitchFamily="50" charset="-127"/>
                  <a:ea typeface="Gmarket Sans Light" panose="02000000000000000000" pitchFamily="50" charset="-127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805912E-4DE3-46AD-8069-FE2BBE0B6D66}"/>
                  </a:ext>
                </a:extLst>
              </p:cNvPr>
              <p:cNvSpPr txBox="1"/>
              <p:nvPr/>
            </p:nvSpPr>
            <p:spPr>
              <a:xfrm>
                <a:off x="3515338" y="3187990"/>
                <a:ext cx="252127" cy="184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1000" dirty="0">
                    <a:latin typeface="Gmarket Sans Light" panose="02000000000000000000" pitchFamily="50" charset="-127"/>
                    <a:ea typeface="Gmarket Sans Light" panose="02000000000000000000" pitchFamily="50" charset="-127"/>
                  </a:rPr>
                  <a:t>id</a:t>
                </a: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1DB5DB21-9A0E-4CC6-B07A-881AFA624FE5}"/>
                </a:ext>
              </a:extLst>
            </p:cNvPr>
            <p:cNvGrpSpPr/>
            <p:nvPr/>
          </p:nvGrpSpPr>
          <p:grpSpPr>
            <a:xfrm>
              <a:off x="2915475" y="4036029"/>
              <a:ext cx="2196944" cy="336804"/>
              <a:chOff x="2863306" y="4964430"/>
              <a:chExt cx="2196944" cy="336804"/>
            </a:xfrm>
          </p:grpSpPr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68206CED-43C8-4AB9-80F4-98470589720F}"/>
                  </a:ext>
                </a:extLst>
              </p:cNvPr>
              <p:cNvSpPr/>
              <p:nvPr/>
            </p:nvSpPr>
            <p:spPr>
              <a:xfrm>
                <a:off x="2863306" y="4964430"/>
                <a:ext cx="2196944" cy="336804"/>
              </a:xfrm>
              <a:prstGeom prst="rect">
                <a:avLst/>
              </a:prstGeom>
              <a:noFill/>
              <a:ln w="9525">
                <a:solidFill>
                  <a:schemeClr val="accent1">
                    <a:shade val="2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Gmarket Sans Light" panose="02000000000000000000" pitchFamily="50" charset="-127"/>
                  <a:ea typeface="Gmarket Sans Light" panose="02000000000000000000" pitchFamily="50" charset="-127"/>
                </a:endParaRP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8EB2F8C-4708-48BC-9CB0-C4DF8FD894DF}"/>
                  </a:ext>
                </a:extLst>
              </p:cNvPr>
              <p:cNvSpPr txBox="1"/>
              <p:nvPr/>
            </p:nvSpPr>
            <p:spPr>
              <a:xfrm>
                <a:off x="3521914" y="4964430"/>
                <a:ext cx="879729" cy="2772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dirty="0">
                    <a:latin typeface="Gmarket Sans Light" panose="02000000000000000000" pitchFamily="50" charset="-127"/>
                    <a:ea typeface="Gmarket Sans Light" panose="02000000000000000000" pitchFamily="50" charset="-127"/>
                  </a:rPr>
                  <a:t>로그인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5562CA4-AD02-4287-9121-5250600A5860}"/>
                </a:ext>
              </a:extLst>
            </p:cNvPr>
            <p:cNvSpPr txBox="1"/>
            <p:nvPr/>
          </p:nvSpPr>
          <p:spPr>
            <a:xfrm>
              <a:off x="2862200" y="4588109"/>
              <a:ext cx="471536" cy="1617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800" dirty="0"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회원가입</a:t>
              </a:r>
            </a:p>
          </p:txBody>
        </p: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17124E33-5B6E-4F9D-83B5-28D408AE175D}"/>
                </a:ext>
              </a:extLst>
            </p:cNvPr>
            <p:cNvGrpSpPr/>
            <p:nvPr/>
          </p:nvGrpSpPr>
          <p:grpSpPr>
            <a:xfrm>
              <a:off x="2858204" y="4435519"/>
              <a:ext cx="1313025" cy="168215"/>
              <a:chOff x="2710906" y="5589270"/>
              <a:chExt cx="1313025" cy="168215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D6CBCB14-F1E4-4AB1-9053-D50AD9F32DF0}"/>
                  </a:ext>
                </a:extLst>
              </p:cNvPr>
              <p:cNvGrpSpPr/>
              <p:nvPr/>
            </p:nvGrpSpPr>
            <p:grpSpPr>
              <a:xfrm>
                <a:off x="2710906" y="5589270"/>
                <a:ext cx="1313025" cy="168215"/>
                <a:chOff x="2710906" y="5589270"/>
                <a:chExt cx="1313025" cy="168215"/>
              </a:xfrm>
            </p:grpSpPr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8E9C9DEE-4911-4264-8427-A468D18AAC5D}"/>
                    </a:ext>
                  </a:extLst>
                </p:cNvPr>
                <p:cNvSpPr txBox="1"/>
                <p:nvPr/>
              </p:nvSpPr>
              <p:spPr>
                <a:xfrm>
                  <a:off x="2710906" y="5589270"/>
                  <a:ext cx="575398" cy="1617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ko-KR" altLang="en-US" sz="800" dirty="0">
                      <a:latin typeface="Gmarket Sans Light" panose="02000000000000000000" pitchFamily="50" charset="-127"/>
                      <a:ea typeface="Gmarket Sans Light" panose="02000000000000000000" pitchFamily="50" charset="-127"/>
                    </a:rPr>
                    <a:t>아이디 찾기</a:t>
                  </a:r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DAAEFA07-BCB6-4BDF-99CD-0F1A9830189E}"/>
                    </a:ext>
                  </a:extLst>
                </p:cNvPr>
                <p:cNvSpPr txBox="1"/>
                <p:nvPr/>
              </p:nvSpPr>
              <p:spPr>
                <a:xfrm>
                  <a:off x="3368040" y="5595747"/>
                  <a:ext cx="655891" cy="1617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ko-KR" altLang="en-US" sz="800" dirty="0">
                      <a:latin typeface="Gmarket Sans Light" panose="02000000000000000000" pitchFamily="50" charset="-127"/>
                      <a:ea typeface="Gmarket Sans Light" panose="02000000000000000000" pitchFamily="50" charset="-127"/>
                    </a:rPr>
                    <a:t>비밀번호 찾기</a:t>
                  </a:r>
                </a:p>
              </p:txBody>
            </p:sp>
          </p:grp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F0ECD1DC-5AE1-4AC6-A5CE-FF994C267087}"/>
                  </a:ext>
                </a:extLst>
              </p:cNvPr>
              <p:cNvCxnSpPr/>
              <p:nvPr/>
            </p:nvCxnSpPr>
            <p:spPr>
              <a:xfrm rot="16200000" flipH="1">
                <a:off x="3340542" y="5701027"/>
                <a:ext cx="9309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868D9D51-6567-419D-8F7A-6C629D52FE6B}"/>
                </a:ext>
              </a:extLst>
            </p:cNvPr>
            <p:cNvSpPr/>
            <p:nvPr/>
          </p:nvSpPr>
          <p:spPr>
            <a:xfrm>
              <a:off x="1646248" y="1598295"/>
              <a:ext cx="4606984" cy="470535"/>
            </a:xfrm>
            <a:prstGeom prst="rect">
              <a:avLst/>
            </a:prstGeom>
            <a:noFill/>
            <a:ln w="9525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Gmarket Sans Light" panose="02000000000000000000" pitchFamily="50" charset="-127"/>
                <a:ea typeface="Gmarket Sans Light" panose="02000000000000000000" pitchFamily="50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908B8B4-0470-407F-B61F-8E42D84243C0}"/>
                </a:ext>
              </a:extLst>
            </p:cNvPr>
            <p:cNvSpPr txBox="1"/>
            <p:nvPr/>
          </p:nvSpPr>
          <p:spPr>
            <a:xfrm>
              <a:off x="3638545" y="1654873"/>
              <a:ext cx="646466" cy="2772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로고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9050DC17-3720-429A-970D-D692DF358120}"/>
                </a:ext>
              </a:extLst>
            </p:cNvPr>
            <p:cNvSpPr/>
            <p:nvPr/>
          </p:nvSpPr>
          <p:spPr>
            <a:xfrm>
              <a:off x="3548352" y="3560254"/>
              <a:ext cx="1472167" cy="336804"/>
            </a:xfrm>
            <a:prstGeom prst="rect">
              <a:avLst/>
            </a:prstGeom>
            <a:noFill/>
            <a:ln w="9525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Gmarket Sans Light" panose="02000000000000000000" pitchFamily="50" charset="-127"/>
                <a:ea typeface="Gmarket Sans Light" panose="02000000000000000000" pitchFamily="50" charset="-127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710C3B6-4380-4938-8564-5B9252661052}"/>
                </a:ext>
              </a:extLst>
            </p:cNvPr>
            <p:cNvSpPr txBox="1"/>
            <p:nvPr/>
          </p:nvSpPr>
          <p:spPr>
            <a:xfrm>
              <a:off x="3521914" y="3607661"/>
              <a:ext cx="724701" cy="1848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password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C90065C-D901-4712-8DA4-C47CBABAE5EA}"/>
                </a:ext>
              </a:extLst>
            </p:cNvPr>
            <p:cNvSpPr txBox="1"/>
            <p:nvPr/>
          </p:nvSpPr>
          <p:spPr>
            <a:xfrm>
              <a:off x="2912848" y="4982051"/>
              <a:ext cx="980461" cy="231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SNS </a:t>
              </a:r>
              <a:r>
                <a:rPr lang="ko-KR" altLang="en-US" sz="1400" b="1" dirty="0"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로그인</a:t>
              </a:r>
            </a:p>
          </p:txBody>
        </p: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B713D418-EC82-4BD6-8C37-132508B82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0604" y="5290125"/>
              <a:ext cx="360000" cy="360000"/>
            </a:xfrm>
            <a:prstGeom prst="rect">
              <a:avLst/>
            </a:prstGeom>
          </p:spPr>
        </p:pic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BBBC6B0F-83D2-4A78-9D48-8BDA9AA52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90690" y="5289828"/>
              <a:ext cx="391035" cy="360000"/>
            </a:xfrm>
            <a:prstGeom prst="rect">
              <a:avLst/>
            </a:prstGeom>
          </p:spPr>
        </p:pic>
      </p:grpSp>
      <p:sp>
        <p:nvSpPr>
          <p:cNvPr id="3" name="Object 3"/>
          <p:cNvSpPr txBox="1"/>
          <p:nvPr/>
        </p:nvSpPr>
        <p:spPr>
          <a:xfrm>
            <a:off x="1457549" y="1174059"/>
            <a:ext cx="138510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spc="20" dirty="0">
                <a:solidFill>
                  <a:srgbClr val="595959"/>
                </a:solidFill>
                <a:latin typeface="Gmarket Sans Bold" panose="02000000000000000000" pitchFamily="50" charset="-127"/>
                <a:ea typeface="Gmarket Sans Bold" panose="02000000000000000000" pitchFamily="50" charset="-127"/>
              </a:rPr>
              <a:t>03</a:t>
            </a:r>
            <a:endParaRPr lang="en-US" dirty="0">
              <a:latin typeface="Gmarket Sans Bold" panose="02000000000000000000" pitchFamily="50" charset="-127"/>
              <a:ea typeface="Gmarket Sans Bold" panose="02000000000000000000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2362200" y="1283810"/>
            <a:ext cx="12115800" cy="118902"/>
            <a:chOff x="2666666" y="1283810"/>
            <a:chExt cx="12115800" cy="11890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6666" y="1283810"/>
              <a:ext cx="12115800" cy="11890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26094" y="9697041"/>
            <a:ext cx="463897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dirty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03</a:t>
            </a:r>
            <a:endParaRPr lang="en-US" sz="1600" dirty="0"/>
          </a:p>
        </p:txBody>
      </p:sp>
      <p:sp>
        <p:nvSpPr>
          <p:cNvPr id="13" name="Object 13"/>
          <p:cNvSpPr txBox="1"/>
          <p:nvPr/>
        </p:nvSpPr>
        <p:spPr>
          <a:xfrm>
            <a:off x="17366903" y="9593802"/>
            <a:ext cx="463897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dirty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03</a:t>
            </a:r>
            <a:endParaRPr lang="en-US" altLang="ko-KR" sz="1400" dirty="0"/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9EBDC4E9-8877-4241-99F5-8F30FDBDF36E}"/>
              </a:ext>
            </a:extLst>
          </p:cNvPr>
          <p:cNvSpPr txBox="1"/>
          <p:nvPr/>
        </p:nvSpPr>
        <p:spPr>
          <a:xfrm>
            <a:off x="1457549" y="2180060"/>
            <a:ext cx="5850365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5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화면 설계</a:t>
            </a:r>
          </a:p>
        </p:txBody>
      </p:sp>
      <p:grpSp>
        <p:nvGrpSpPr>
          <p:cNvPr id="33" name="그룹 1001">
            <a:extLst>
              <a:ext uri="{FF2B5EF4-FFF2-40B4-BE49-F238E27FC236}">
                <a16:creationId xmlns:a16="http://schemas.microsoft.com/office/drawing/2014/main" id="{0AACB0FF-8094-4634-A82E-F7402834B02B}"/>
              </a:ext>
            </a:extLst>
          </p:cNvPr>
          <p:cNvGrpSpPr/>
          <p:nvPr/>
        </p:nvGrpSpPr>
        <p:grpSpPr>
          <a:xfrm>
            <a:off x="4343400" y="1903526"/>
            <a:ext cx="304800" cy="304800"/>
            <a:chOff x="16354022" y="6926970"/>
            <a:chExt cx="438095" cy="438095"/>
          </a:xfrm>
        </p:grpSpPr>
        <p:pic>
          <p:nvPicPr>
            <p:cNvPr id="34" name="Object 5">
              <a:extLst>
                <a:ext uri="{FF2B5EF4-FFF2-40B4-BE49-F238E27FC236}">
                  <a16:creationId xmlns:a16="http://schemas.microsoft.com/office/drawing/2014/main" id="{1E1B06BE-DEEB-432B-8706-690B9F290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54022" y="6926970"/>
              <a:ext cx="438095" cy="438095"/>
            </a:xfrm>
            <a:prstGeom prst="rect">
              <a:avLst/>
            </a:prstGeom>
          </p:spPr>
        </p:pic>
      </p:grpSp>
      <p:sp>
        <p:nvSpPr>
          <p:cNvPr id="14" name="Object 10">
            <a:extLst>
              <a:ext uri="{FF2B5EF4-FFF2-40B4-BE49-F238E27FC236}">
                <a16:creationId xmlns:a16="http://schemas.microsoft.com/office/drawing/2014/main" id="{D051B0FE-B682-44C6-BD07-DAA0DA7F4C0B}"/>
              </a:ext>
            </a:extLst>
          </p:cNvPr>
          <p:cNvSpPr txBox="1"/>
          <p:nvPr/>
        </p:nvSpPr>
        <p:spPr>
          <a:xfrm>
            <a:off x="14097000" y="1099691"/>
            <a:ext cx="2581051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Medium" pitchFamily="34" charset="0"/>
              </a:rPr>
              <a:t>화면정의서 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Gmarket Sans Medium" panose="02000000000000000000" pitchFamily="50" charset="-127"/>
              <a:ea typeface="Gmarket Sans Medium" panose="02000000000000000000" pitchFamily="50" charset="-127"/>
            </a:endParaRPr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02F88026-AFC0-4B09-9674-BB634CA8A9CD}"/>
              </a:ext>
            </a:extLst>
          </p:cNvPr>
          <p:cNvSpPr txBox="1"/>
          <p:nvPr/>
        </p:nvSpPr>
        <p:spPr>
          <a:xfrm>
            <a:off x="1457549" y="3160952"/>
            <a:ext cx="2581051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dirty="0">
                <a:solidFill>
                  <a:srgbClr val="775EEE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(3) </a:t>
            </a:r>
            <a:r>
              <a:rPr lang="ko-KR" altLang="en-US" sz="2800" dirty="0">
                <a:solidFill>
                  <a:srgbClr val="775EEE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로그인</a:t>
            </a:r>
            <a:endParaRPr lang="en-US" altLang="ko-KR" sz="2800" dirty="0">
              <a:solidFill>
                <a:srgbClr val="775EEE"/>
              </a:solidFill>
              <a:latin typeface="Gmarket Sans Medium" panose="02000000000000000000" pitchFamily="50" charset="-127"/>
              <a:ea typeface="Gmarket Sans Medium" panose="02000000000000000000" pitchFamily="50" charset="-127"/>
            </a:endParaRPr>
          </a:p>
        </p:txBody>
      </p:sp>
      <p:graphicFrame>
        <p:nvGraphicFramePr>
          <p:cNvPr id="55" name="표 40">
            <a:extLst>
              <a:ext uri="{FF2B5EF4-FFF2-40B4-BE49-F238E27FC236}">
                <a16:creationId xmlns:a16="http://schemas.microsoft.com/office/drawing/2014/main" id="{420FA4F7-DAE9-4920-A407-CEBCAD3A9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111744"/>
              </p:ext>
            </p:extLst>
          </p:nvPr>
        </p:nvGraphicFramePr>
        <p:xfrm>
          <a:off x="11505530" y="2413412"/>
          <a:ext cx="5324921" cy="4988484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977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7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40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lt1"/>
                        </a:solidFill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8BEF8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8BEF8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회원이 생성한 아이디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2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비밀번호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회원이 생성한 비밀번호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31200"/>
                  </a:ext>
                </a:extLst>
              </a:tr>
              <a:tr h="63095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접속방법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1) </a:t>
                      </a:r>
                      <a:r>
                        <a:rPr lang="ko-KR" altLang="en-US" sz="160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로그인 클릭 시 접속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2) </a:t>
                      </a:r>
                      <a:r>
                        <a:rPr lang="ko-KR" altLang="en-US" sz="160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아이디</a:t>
                      </a:r>
                      <a:r>
                        <a:rPr lang="en-US" altLang="ko-KR" sz="160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, </a:t>
                      </a:r>
                      <a:r>
                        <a:rPr lang="ko-KR" altLang="en-US" sz="160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비밀번호 입력 후 로그인   </a:t>
                      </a:r>
                      <a:endParaRPr lang="ko-KR" altLang="en-US" sz="1600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9951424"/>
                  </a:ext>
                </a:extLst>
              </a:tr>
              <a:tr h="3652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암호변경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마이페이지에서 변경 가능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299692"/>
                  </a:ext>
                </a:extLst>
              </a:tr>
              <a:tr h="63095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아이디 찾기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회원가입 시 입력한 전화번호를 통해 아이디 찾기 가능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58336"/>
                  </a:ext>
                </a:extLst>
              </a:tr>
              <a:tr h="65265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패스워드 찾기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회원가입 시 생성한 아이디를 통해 비밀번호 찾기 가능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268519"/>
                  </a:ext>
                </a:extLst>
              </a:tr>
              <a:tr h="5728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회원가입 화면으로 이동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301081"/>
                  </a:ext>
                </a:extLst>
              </a:tr>
              <a:tr h="5728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SNS </a:t>
                      </a: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카카오톡</a:t>
                      </a:r>
                      <a:r>
                        <a:rPr lang="en-US" altLang="ko-KR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/</a:t>
                      </a: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네이버 계정을 통해 로그인 연동 가능 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235547"/>
                  </a:ext>
                </a:extLst>
              </a:tr>
            </a:tbl>
          </a:graphicData>
        </a:graphic>
      </p:graphicFrame>
      <p:sp>
        <p:nvSpPr>
          <p:cNvPr id="94" name="TextBox 41">
            <a:extLst>
              <a:ext uri="{FF2B5EF4-FFF2-40B4-BE49-F238E27FC236}">
                <a16:creationId xmlns:a16="http://schemas.microsoft.com/office/drawing/2014/main" id="{9E409833-077E-49E5-B462-02ECD5A8B992}"/>
              </a:ext>
            </a:extLst>
          </p:cNvPr>
          <p:cNvSpPr txBox="1"/>
          <p:nvPr/>
        </p:nvSpPr>
        <p:spPr>
          <a:xfrm>
            <a:off x="12045536" y="2484904"/>
            <a:ext cx="136566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항  목</a:t>
            </a:r>
          </a:p>
        </p:txBody>
      </p:sp>
      <p:sp>
        <p:nvSpPr>
          <p:cNvPr id="96" name="TextBox 41">
            <a:extLst>
              <a:ext uri="{FF2B5EF4-FFF2-40B4-BE49-F238E27FC236}">
                <a16:creationId xmlns:a16="http://schemas.microsoft.com/office/drawing/2014/main" id="{F697C891-D698-46D9-93B3-9F6F94BC8447}"/>
              </a:ext>
            </a:extLst>
          </p:cNvPr>
          <p:cNvSpPr txBox="1"/>
          <p:nvPr/>
        </p:nvSpPr>
        <p:spPr>
          <a:xfrm>
            <a:off x="14636336" y="2476500"/>
            <a:ext cx="136566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설 명</a:t>
            </a: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8660638D-01D2-4E3F-ACAC-3CA6AF0A9768}"/>
              </a:ext>
            </a:extLst>
          </p:cNvPr>
          <p:cNvCxnSpPr>
            <a:cxnSpLocks/>
          </p:cNvCxnSpPr>
          <p:nvPr/>
        </p:nvCxnSpPr>
        <p:spPr>
          <a:xfrm>
            <a:off x="4648200" y="2605974"/>
            <a:ext cx="2767757" cy="5598"/>
          </a:xfrm>
          <a:prstGeom prst="line">
            <a:avLst/>
          </a:prstGeom>
          <a:ln>
            <a:solidFill>
              <a:srgbClr val="775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10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98D3C797-FE54-4968-8235-94EA3AC81092}"/>
              </a:ext>
            </a:extLst>
          </p:cNvPr>
          <p:cNvGrpSpPr/>
          <p:nvPr/>
        </p:nvGrpSpPr>
        <p:grpSpPr>
          <a:xfrm>
            <a:off x="4660798" y="2431086"/>
            <a:ext cx="6473290" cy="7382358"/>
            <a:chOff x="1351788" y="1124712"/>
            <a:chExt cx="5238552" cy="554469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1A935BE-8E83-4AAB-9646-E6E24F40B3F9}"/>
                </a:ext>
              </a:extLst>
            </p:cNvPr>
            <p:cNvSpPr/>
            <p:nvPr/>
          </p:nvSpPr>
          <p:spPr>
            <a:xfrm>
              <a:off x="1351788" y="1124712"/>
              <a:ext cx="5238552" cy="5544693"/>
            </a:xfrm>
            <a:prstGeom prst="rect">
              <a:avLst/>
            </a:prstGeom>
            <a:noFill/>
            <a:ln w="9525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Gmarket Sans Light" panose="02000000000000000000" pitchFamily="50" charset="-127"/>
                <a:ea typeface="Gmarket Sans Light" panose="02000000000000000000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493918B-EBFB-40BC-A0A2-172BD90E7446}"/>
                </a:ext>
              </a:extLst>
            </p:cNvPr>
            <p:cNvSpPr txBox="1"/>
            <p:nvPr/>
          </p:nvSpPr>
          <p:spPr>
            <a:xfrm>
              <a:off x="3656076" y="1179701"/>
              <a:ext cx="617747" cy="2080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solidFill>
                    <a:srgbClr val="775EEE"/>
                  </a:solidFill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1200px</a:t>
              </a: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72AC6CF-B59A-4F6E-96C2-38EA213287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1788" y="1249946"/>
              <a:ext cx="2218902" cy="6783"/>
            </a:xfrm>
            <a:prstGeom prst="line">
              <a:avLst/>
            </a:prstGeom>
            <a:ln>
              <a:solidFill>
                <a:srgbClr val="775E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2C602CD1-8619-4025-B777-CEAA96B23AEA}"/>
                </a:ext>
              </a:extLst>
            </p:cNvPr>
            <p:cNvCxnSpPr/>
            <p:nvPr/>
          </p:nvCxnSpPr>
          <p:spPr>
            <a:xfrm>
              <a:off x="4337479" y="1256728"/>
              <a:ext cx="2252860" cy="0"/>
            </a:xfrm>
            <a:prstGeom prst="line">
              <a:avLst/>
            </a:prstGeom>
            <a:ln>
              <a:solidFill>
                <a:srgbClr val="775E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42C4EED-0FFC-41EB-8F8B-ACCC6651677F}"/>
                </a:ext>
              </a:extLst>
            </p:cNvPr>
            <p:cNvSpPr/>
            <p:nvPr/>
          </p:nvSpPr>
          <p:spPr>
            <a:xfrm>
              <a:off x="2710906" y="2348864"/>
              <a:ext cx="2953034" cy="3960535"/>
            </a:xfrm>
            <a:prstGeom prst="rect">
              <a:avLst/>
            </a:prstGeom>
            <a:noFill/>
            <a:ln w="9525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Gmarket Sans Light" panose="02000000000000000000" pitchFamily="50" charset="-127"/>
                <a:ea typeface="Gmarket Sans Light" panose="02000000000000000000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B430418-D4D4-4ACF-8086-9C6A0121489C}"/>
                </a:ext>
              </a:extLst>
            </p:cNvPr>
            <p:cNvSpPr txBox="1"/>
            <p:nvPr/>
          </p:nvSpPr>
          <p:spPr>
            <a:xfrm>
              <a:off x="2811275" y="2938289"/>
              <a:ext cx="1518831" cy="1849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Family </a:t>
              </a:r>
              <a:r>
                <a:rPr lang="ko-KR" altLang="en-US" sz="1000" dirty="0"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등급 입니다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BE84CF0-F877-4B6D-9237-752C824D6043}"/>
                </a:ext>
              </a:extLst>
            </p:cNvPr>
            <p:cNvSpPr txBox="1"/>
            <p:nvPr/>
          </p:nvSpPr>
          <p:spPr>
            <a:xfrm>
              <a:off x="2841269" y="6093955"/>
              <a:ext cx="471158" cy="1618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800" dirty="0" err="1"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보라돌이</a:t>
              </a:r>
              <a:endParaRPr lang="ko-KR" altLang="en-US" sz="800" dirty="0">
                <a:latin typeface="Gmarket Sans Light" panose="02000000000000000000" pitchFamily="50" charset="-127"/>
                <a:ea typeface="Gmarket Sans Light" panose="02000000000000000000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DE9D57F-5605-4705-A569-061D57C27F7D}"/>
                </a:ext>
              </a:extLst>
            </p:cNvPr>
            <p:cNvSpPr txBox="1"/>
            <p:nvPr/>
          </p:nvSpPr>
          <p:spPr>
            <a:xfrm>
              <a:off x="4098578" y="2460998"/>
              <a:ext cx="548992" cy="1849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1000" dirty="0"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배송상태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97A3242-30A4-4458-B205-7D272FB2969A}"/>
                </a:ext>
              </a:extLst>
            </p:cNvPr>
            <p:cNvSpPr/>
            <p:nvPr/>
          </p:nvSpPr>
          <p:spPr>
            <a:xfrm>
              <a:off x="2809733" y="5407203"/>
              <a:ext cx="636340" cy="720100"/>
            </a:xfrm>
            <a:prstGeom prst="rect">
              <a:avLst/>
            </a:prstGeom>
            <a:noFill/>
            <a:ln w="9525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Gmarket Sans Light" panose="02000000000000000000" pitchFamily="50" charset="-127"/>
                <a:ea typeface="Gmarket Sans Light" panose="02000000000000000000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F6B9441-44FD-481C-A513-0338FB6B5257}"/>
                </a:ext>
              </a:extLst>
            </p:cNvPr>
            <p:cNvSpPr txBox="1"/>
            <p:nvPr/>
          </p:nvSpPr>
          <p:spPr>
            <a:xfrm>
              <a:off x="2757747" y="4338346"/>
              <a:ext cx="2424802" cy="1618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800" dirty="0"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주문번호    상품명      수량      결제금액      주문일자    </a:t>
              </a:r>
              <a:r>
                <a:rPr lang="en-US" altLang="ko-KR" sz="800" dirty="0"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Q&amp;A</a:t>
              </a:r>
              <a:r>
                <a:rPr lang="ko-KR" altLang="en-US" sz="800" dirty="0"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    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C653EAD-64B9-4EB5-A469-ACC1C80E32DC}"/>
                </a:ext>
              </a:extLst>
            </p:cNvPr>
            <p:cNvSpPr/>
            <p:nvPr/>
          </p:nvSpPr>
          <p:spPr>
            <a:xfrm>
              <a:off x="1646248" y="1598295"/>
              <a:ext cx="4606984" cy="470535"/>
            </a:xfrm>
            <a:prstGeom prst="rect">
              <a:avLst/>
            </a:prstGeom>
            <a:noFill/>
            <a:ln w="9525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Gmarket Sans Light" panose="02000000000000000000" pitchFamily="50" charset="-127"/>
                <a:ea typeface="Gmarket Sans Light" panose="02000000000000000000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D4FCBDB-F8BE-46B2-8854-BE2C11ECC3D7}"/>
                </a:ext>
              </a:extLst>
            </p:cNvPr>
            <p:cNvSpPr txBox="1"/>
            <p:nvPr/>
          </p:nvSpPr>
          <p:spPr>
            <a:xfrm>
              <a:off x="3638545" y="1654873"/>
              <a:ext cx="646466" cy="2773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로고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637DA38-1BFA-4221-AFCC-2F357CBAA6A1}"/>
                </a:ext>
              </a:extLst>
            </p:cNvPr>
            <p:cNvSpPr txBox="1"/>
            <p:nvPr/>
          </p:nvSpPr>
          <p:spPr>
            <a:xfrm>
              <a:off x="4082851" y="2989271"/>
              <a:ext cx="1187234" cy="1386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600" dirty="0"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준비중    배송시작    </a:t>
              </a:r>
              <a:r>
                <a:rPr lang="ko-KR" altLang="en-US" sz="600" dirty="0" err="1"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배송중</a:t>
              </a:r>
              <a:r>
                <a:rPr lang="ko-KR" altLang="en-US" sz="600" dirty="0"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    배송완료</a:t>
              </a:r>
              <a:endParaRPr lang="en-US" altLang="ko-KR" sz="600" dirty="0">
                <a:latin typeface="Gmarket Sans Light" panose="02000000000000000000" pitchFamily="50" charset="-127"/>
                <a:ea typeface="Gmarket Sans Light" panose="02000000000000000000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E0464B8-5794-4CBD-8EFD-871E072933B1}"/>
                </a:ext>
              </a:extLst>
            </p:cNvPr>
            <p:cNvSpPr txBox="1"/>
            <p:nvPr/>
          </p:nvSpPr>
          <p:spPr>
            <a:xfrm>
              <a:off x="2698860" y="5082199"/>
              <a:ext cx="780983" cy="2080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관심상품</a:t>
              </a: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C650B046-2AB0-43A7-AC75-EB5136E1914D}"/>
                </a:ext>
              </a:extLst>
            </p:cNvPr>
            <p:cNvGrpSpPr/>
            <p:nvPr/>
          </p:nvGrpSpPr>
          <p:grpSpPr>
            <a:xfrm>
              <a:off x="1590676" y="2322928"/>
              <a:ext cx="1217583" cy="3050342"/>
              <a:chOff x="1590676" y="2322928"/>
              <a:chExt cx="1217583" cy="3050342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76E9C90-BF3A-4E8A-842F-DA84BB20D939}"/>
                  </a:ext>
                </a:extLst>
              </p:cNvPr>
              <p:cNvSpPr txBox="1"/>
              <p:nvPr/>
            </p:nvSpPr>
            <p:spPr>
              <a:xfrm>
                <a:off x="1618251" y="2322928"/>
                <a:ext cx="1148485" cy="208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dirty="0">
                    <a:solidFill>
                      <a:schemeClr val="dk1"/>
                    </a:solidFill>
                    <a:latin typeface="Gmarket Sans Light" panose="02000000000000000000" pitchFamily="50" charset="-127"/>
                    <a:ea typeface="Gmarket Sans Light" panose="02000000000000000000" pitchFamily="50" charset="-127"/>
                  </a:rPr>
                  <a:t>MY</a:t>
                </a:r>
                <a:r>
                  <a:rPr lang="ko-KR" altLang="en-US" sz="1200" dirty="0">
                    <a:solidFill>
                      <a:schemeClr val="dk1"/>
                    </a:solidFill>
                    <a:latin typeface="Gmarket Sans Light" panose="02000000000000000000" pitchFamily="50" charset="-127"/>
                    <a:ea typeface="Gmarket Sans Light" panose="02000000000000000000" pitchFamily="50" charset="-127"/>
                  </a:rPr>
                  <a:t> </a:t>
                </a:r>
                <a:r>
                  <a:rPr lang="en-US" altLang="ko-KR" sz="1200" dirty="0">
                    <a:solidFill>
                      <a:schemeClr val="dk1"/>
                    </a:solidFill>
                    <a:latin typeface="Gmarket Sans Light" panose="02000000000000000000" pitchFamily="50" charset="-127"/>
                    <a:ea typeface="Gmarket Sans Light" panose="02000000000000000000" pitchFamily="50" charset="-127"/>
                  </a:rPr>
                  <a:t>NEART</a:t>
                </a:r>
                <a:endParaRPr lang="ko-KR" altLang="en-US" sz="1200" dirty="0">
                  <a:solidFill>
                    <a:schemeClr val="dk1"/>
                  </a:solidFill>
                  <a:latin typeface="Gmarket Sans Light" panose="02000000000000000000" pitchFamily="50" charset="-127"/>
                  <a:ea typeface="Gmarket Sans Light" panose="02000000000000000000" pitchFamily="50" charset="-127"/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80EE03B-1E1D-4B4F-B57C-88C07A316D5C}"/>
                  </a:ext>
                </a:extLst>
              </p:cNvPr>
              <p:cNvSpPr txBox="1"/>
              <p:nvPr/>
            </p:nvSpPr>
            <p:spPr>
              <a:xfrm>
                <a:off x="1679094" y="3041492"/>
                <a:ext cx="1087642" cy="1618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800" dirty="0">
                    <a:latin typeface="Gmarket Sans Light" panose="02000000000000000000" pitchFamily="50" charset="-127"/>
                    <a:ea typeface="Gmarket Sans Light" panose="02000000000000000000" pitchFamily="50" charset="-127"/>
                  </a:rPr>
                  <a:t>▶취소</a:t>
                </a:r>
                <a:r>
                  <a:rPr lang="en-US" altLang="ko-KR" sz="800" dirty="0">
                    <a:latin typeface="Gmarket Sans Light" panose="02000000000000000000" pitchFamily="50" charset="-127"/>
                    <a:ea typeface="Gmarket Sans Light" panose="02000000000000000000" pitchFamily="50" charset="-127"/>
                  </a:rPr>
                  <a:t>/</a:t>
                </a:r>
                <a:r>
                  <a:rPr lang="ko-KR" altLang="en-US" sz="800" dirty="0">
                    <a:latin typeface="Gmarket Sans Light" panose="02000000000000000000" pitchFamily="50" charset="-127"/>
                    <a:ea typeface="Gmarket Sans Light" panose="02000000000000000000" pitchFamily="50" charset="-127"/>
                  </a:rPr>
                  <a:t>반품</a:t>
                </a:r>
                <a:r>
                  <a:rPr lang="en-US" altLang="ko-KR" sz="800" dirty="0">
                    <a:latin typeface="Gmarket Sans Light" panose="02000000000000000000" pitchFamily="50" charset="-127"/>
                    <a:ea typeface="Gmarket Sans Light" panose="02000000000000000000" pitchFamily="50" charset="-127"/>
                  </a:rPr>
                  <a:t>/</a:t>
                </a:r>
                <a:r>
                  <a:rPr lang="ko-KR" altLang="en-US" sz="800" dirty="0">
                    <a:latin typeface="Gmarket Sans Light" panose="02000000000000000000" pitchFamily="50" charset="-127"/>
                    <a:ea typeface="Gmarket Sans Light" panose="02000000000000000000" pitchFamily="50" charset="-127"/>
                  </a:rPr>
                  <a:t>교환</a:t>
                </a:r>
              </a:p>
            </p:txBody>
          </p:sp>
          <p:grpSp>
            <p:nvGrpSpPr>
              <p:cNvPr id="136" name="그룹 135">
                <a:extLst>
                  <a:ext uri="{FF2B5EF4-FFF2-40B4-BE49-F238E27FC236}">
                    <a16:creationId xmlns:a16="http://schemas.microsoft.com/office/drawing/2014/main" id="{393D6D5E-F69A-4BE8-AD47-BEB1AE1817EE}"/>
                  </a:ext>
                </a:extLst>
              </p:cNvPr>
              <p:cNvGrpSpPr/>
              <p:nvPr/>
            </p:nvGrpSpPr>
            <p:grpSpPr>
              <a:xfrm>
                <a:off x="1590676" y="2347744"/>
                <a:ext cx="1217583" cy="3025526"/>
                <a:chOff x="1590676" y="2347744"/>
                <a:chExt cx="1217583" cy="3025526"/>
              </a:xfrm>
            </p:grpSpPr>
            <p:sp>
              <p:nvSpPr>
                <p:cNvPr id="137" name="직사각형 136">
                  <a:extLst>
                    <a:ext uri="{FF2B5EF4-FFF2-40B4-BE49-F238E27FC236}">
                      <a16:creationId xmlns:a16="http://schemas.microsoft.com/office/drawing/2014/main" id="{FCEE3662-CD78-40F1-92D2-E2BA2CC4FB0B}"/>
                    </a:ext>
                  </a:extLst>
                </p:cNvPr>
                <p:cNvSpPr/>
                <p:nvPr/>
              </p:nvSpPr>
              <p:spPr>
                <a:xfrm>
                  <a:off x="1640285" y="2348864"/>
                  <a:ext cx="922209" cy="3024406"/>
                </a:xfrm>
                <a:prstGeom prst="rect">
                  <a:avLst/>
                </a:prstGeom>
                <a:noFill/>
                <a:ln w="9525">
                  <a:solidFill>
                    <a:schemeClr val="accent1">
                      <a:shade val="20000"/>
                    </a:schemeClr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atin typeface="Gmarket Sans Light" panose="02000000000000000000" pitchFamily="50" charset="-127"/>
                    <a:ea typeface="Gmarket Sans Light" panose="02000000000000000000" pitchFamily="50" charset="-127"/>
                  </a:endParaRPr>
                </a:p>
              </p:txBody>
            </p:sp>
            <p:sp>
              <p:nvSpPr>
                <p:cNvPr id="138" name="직사각형 137">
                  <a:extLst>
                    <a:ext uri="{FF2B5EF4-FFF2-40B4-BE49-F238E27FC236}">
                      <a16:creationId xmlns:a16="http://schemas.microsoft.com/office/drawing/2014/main" id="{93EEA8DB-3006-463F-8D80-B9019F2D5887}"/>
                    </a:ext>
                  </a:extLst>
                </p:cNvPr>
                <p:cNvSpPr/>
                <p:nvPr/>
              </p:nvSpPr>
              <p:spPr>
                <a:xfrm>
                  <a:off x="1640285" y="2347744"/>
                  <a:ext cx="913113" cy="252183"/>
                </a:xfrm>
                <a:prstGeom prst="rect">
                  <a:avLst/>
                </a:prstGeom>
                <a:noFill/>
                <a:ln w="12700">
                  <a:solidFill>
                    <a:schemeClr val="accent1">
                      <a:shade val="20000"/>
                    </a:schemeClr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 baseline="-24000">
                    <a:effectLst/>
                    <a:latin typeface="Gmarket Sans Light" panose="02000000000000000000" pitchFamily="50" charset="-127"/>
                    <a:ea typeface="Gmarket Sans Light" panose="02000000000000000000" pitchFamily="50" charset="-127"/>
                  </a:endParaRPr>
                </a:p>
              </p:txBody>
            </p: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BEB5DEDB-4987-4C3F-9DF2-6A9F090EB92C}"/>
                    </a:ext>
                  </a:extLst>
                </p:cNvPr>
                <p:cNvSpPr txBox="1"/>
                <p:nvPr/>
              </p:nvSpPr>
              <p:spPr>
                <a:xfrm>
                  <a:off x="1616998" y="2615055"/>
                  <a:ext cx="922209" cy="20804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ko-KR" altLang="en-US" sz="1200" dirty="0">
                      <a:latin typeface="Gmarket Sans Light" panose="02000000000000000000" pitchFamily="50" charset="-127"/>
                      <a:ea typeface="Gmarket Sans Light" panose="02000000000000000000" pitchFamily="50" charset="-127"/>
                    </a:rPr>
                    <a:t>쇼핑정보</a:t>
                  </a:r>
                </a:p>
              </p:txBody>
            </p: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1DA11EE3-6538-48D9-AEB8-B1C3DF85FA40}"/>
                    </a:ext>
                  </a:extLst>
                </p:cNvPr>
                <p:cNvSpPr txBox="1"/>
                <p:nvPr/>
              </p:nvSpPr>
              <p:spPr>
                <a:xfrm>
                  <a:off x="1679094" y="2892054"/>
                  <a:ext cx="883400" cy="1618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ko-KR" altLang="en-US" sz="800" dirty="0">
                      <a:latin typeface="Gmarket Sans Light" panose="02000000000000000000" pitchFamily="50" charset="-127"/>
                      <a:ea typeface="Gmarket Sans Light" panose="02000000000000000000" pitchFamily="50" charset="-127"/>
                    </a:rPr>
                    <a:t>▶주문배송조회</a:t>
                  </a:r>
                </a:p>
              </p:txBody>
            </p:sp>
            <p:grpSp>
              <p:nvGrpSpPr>
                <p:cNvPr id="141" name="그룹 140">
                  <a:extLst>
                    <a:ext uri="{FF2B5EF4-FFF2-40B4-BE49-F238E27FC236}">
                      <a16:creationId xmlns:a16="http://schemas.microsoft.com/office/drawing/2014/main" id="{F6302CD8-FBE8-49D1-9CC4-0FDBA2FD5299}"/>
                    </a:ext>
                  </a:extLst>
                </p:cNvPr>
                <p:cNvGrpSpPr/>
                <p:nvPr/>
              </p:nvGrpSpPr>
              <p:grpSpPr>
                <a:xfrm>
                  <a:off x="1590676" y="3433157"/>
                  <a:ext cx="973802" cy="438813"/>
                  <a:chOff x="1616998" y="2615055"/>
                  <a:chExt cx="945496" cy="438813"/>
                </a:xfrm>
              </p:grpSpPr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69D27CDF-6A7F-4BC6-AFDF-C0E4B8877A26}"/>
                      </a:ext>
                    </a:extLst>
                  </p:cNvPr>
                  <p:cNvSpPr txBox="1"/>
                  <p:nvPr/>
                </p:nvSpPr>
                <p:spPr>
                  <a:xfrm>
                    <a:off x="1616998" y="2615055"/>
                    <a:ext cx="922209" cy="20804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defRPr/>
                    </a:pPr>
                    <a:r>
                      <a:rPr lang="ko-KR" altLang="en-US" sz="1200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rPr>
                      <a:t>혜택정보</a:t>
                    </a:r>
                  </a:p>
                </p:txBody>
              </p:sp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D4EADEE6-48F2-42DC-BB66-C5C845D9BB80}"/>
                      </a:ext>
                    </a:extLst>
                  </p:cNvPr>
                  <p:cNvSpPr txBox="1"/>
                  <p:nvPr/>
                </p:nvSpPr>
                <p:spPr>
                  <a:xfrm>
                    <a:off x="1679094" y="2892054"/>
                    <a:ext cx="883400" cy="16181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defRPr/>
                    </a:pPr>
                    <a:r>
                      <a:rPr lang="ko-KR" altLang="en-US" sz="800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rPr>
                      <a:t>▶나의 등급</a:t>
                    </a:r>
                  </a:p>
                </p:txBody>
              </p:sp>
            </p:grp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7A16656A-60B5-4230-87F3-447FC95B3727}"/>
                    </a:ext>
                  </a:extLst>
                </p:cNvPr>
                <p:cNvSpPr txBox="1"/>
                <p:nvPr/>
              </p:nvSpPr>
              <p:spPr>
                <a:xfrm>
                  <a:off x="1679094" y="3203509"/>
                  <a:ext cx="883400" cy="1618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ko-KR" altLang="en-US" sz="800" dirty="0">
                      <a:latin typeface="Gmarket Sans Light" panose="02000000000000000000" pitchFamily="50" charset="-127"/>
                      <a:ea typeface="Gmarket Sans Light" panose="02000000000000000000" pitchFamily="50" charset="-127"/>
                    </a:rPr>
                    <a:t>▶나의 리뷰</a:t>
                  </a:r>
                </a:p>
              </p:txBody>
            </p:sp>
            <p:grpSp>
              <p:nvGrpSpPr>
                <p:cNvPr id="143" name="그룹 142">
                  <a:extLst>
                    <a:ext uri="{FF2B5EF4-FFF2-40B4-BE49-F238E27FC236}">
                      <a16:creationId xmlns:a16="http://schemas.microsoft.com/office/drawing/2014/main" id="{A2C4DD02-8866-4C83-B3F2-59197AB1E768}"/>
                    </a:ext>
                  </a:extLst>
                </p:cNvPr>
                <p:cNvGrpSpPr/>
                <p:nvPr/>
              </p:nvGrpSpPr>
              <p:grpSpPr>
                <a:xfrm>
                  <a:off x="1640285" y="3932102"/>
                  <a:ext cx="973805" cy="597849"/>
                  <a:chOff x="1640285" y="4005961"/>
                  <a:chExt cx="973805" cy="597849"/>
                </a:xfrm>
              </p:grpSpPr>
              <p:grpSp>
                <p:nvGrpSpPr>
                  <p:cNvPr id="148" name="그룹 147">
                    <a:extLst>
                      <a:ext uri="{FF2B5EF4-FFF2-40B4-BE49-F238E27FC236}">
                        <a16:creationId xmlns:a16="http://schemas.microsoft.com/office/drawing/2014/main" id="{7532D6DE-D451-4BAA-8C16-1380D48C643A}"/>
                      </a:ext>
                    </a:extLst>
                  </p:cNvPr>
                  <p:cNvGrpSpPr/>
                  <p:nvPr/>
                </p:nvGrpSpPr>
                <p:grpSpPr>
                  <a:xfrm>
                    <a:off x="1640285" y="4005961"/>
                    <a:ext cx="973805" cy="438813"/>
                    <a:chOff x="1616997" y="2615055"/>
                    <a:chExt cx="945498" cy="438813"/>
                  </a:xfrm>
                </p:grpSpPr>
                <p:sp>
                  <p:nvSpPr>
                    <p:cNvPr id="150" name="TextBox 149">
                      <a:extLst>
                        <a:ext uri="{FF2B5EF4-FFF2-40B4-BE49-F238E27FC236}">
                          <a16:creationId xmlns:a16="http://schemas.microsoft.com/office/drawing/2014/main" id="{6CEA6925-F731-414F-8F8C-441B5CCCF8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16997" y="2615055"/>
                      <a:ext cx="922209" cy="20804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ko-KR" altLang="en-US" sz="12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컨텐츠</a:t>
                      </a:r>
                    </a:p>
                  </p:txBody>
                </p:sp>
                <p:sp>
                  <p:nvSpPr>
                    <p:cNvPr id="151" name="TextBox 150">
                      <a:extLst>
                        <a:ext uri="{FF2B5EF4-FFF2-40B4-BE49-F238E27FC236}">
                          <a16:creationId xmlns:a16="http://schemas.microsoft.com/office/drawing/2014/main" id="{4E8A9852-A86A-42CC-AA91-F025277D04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79095" y="2892054"/>
                      <a:ext cx="883400" cy="1618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ko-KR" altLang="en-US" sz="8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▶관심 상품</a:t>
                      </a:r>
                    </a:p>
                  </p:txBody>
                </p:sp>
              </p:grpSp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108AACE4-4646-44ED-A734-D1FD6B2EC093}"/>
                      </a:ext>
                    </a:extLst>
                  </p:cNvPr>
                  <p:cNvSpPr txBox="1"/>
                  <p:nvPr/>
                </p:nvSpPr>
                <p:spPr>
                  <a:xfrm>
                    <a:off x="1704240" y="4441996"/>
                    <a:ext cx="909847" cy="16181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defRPr/>
                    </a:pPr>
                    <a:r>
                      <a:rPr lang="ko-KR" altLang="en-US" sz="800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rPr>
                      <a:t>▶상품 </a:t>
                    </a:r>
                    <a:r>
                      <a:rPr lang="en-US" altLang="ko-KR" sz="800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rPr>
                      <a:t>Q&amp;A</a:t>
                    </a:r>
                    <a:endParaRPr lang="ko-KR" altLang="en-US" sz="800" dirty="0">
                      <a:latin typeface="Gmarket Sans Light" panose="02000000000000000000" pitchFamily="50" charset="-127"/>
                      <a:ea typeface="Gmarket Sans Light" panose="02000000000000000000" pitchFamily="50" charset="-127"/>
                    </a:endParaRPr>
                  </a:p>
                </p:txBody>
              </p:sp>
            </p:grpSp>
            <p:grpSp>
              <p:nvGrpSpPr>
                <p:cNvPr id="144" name="그룹 143">
                  <a:extLst>
                    <a:ext uri="{FF2B5EF4-FFF2-40B4-BE49-F238E27FC236}">
                      <a16:creationId xmlns:a16="http://schemas.microsoft.com/office/drawing/2014/main" id="{9E4BFB8D-A2C2-426A-BC12-15FBE5EA8B5E}"/>
                    </a:ext>
                  </a:extLst>
                </p:cNvPr>
                <p:cNvGrpSpPr/>
                <p:nvPr/>
              </p:nvGrpSpPr>
              <p:grpSpPr>
                <a:xfrm>
                  <a:off x="1628293" y="4614229"/>
                  <a:ext cx="1179966" cy="438813"/>
                  <a:chOff x="1616998" y="2615055"/>
                  <a:chExt cx="1145667" cy="438813"/>
                </a:xfrm>
              </p:grpSpPr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E9C2E90B-9DE0-48A3-A03F-9ABB24E71668}"/>
                      </a:ext>
                    </a:extLst>
                  </p:cNvPr>
                  <p:cNvSpPr txBox="1"/>
                  <p:nvPr/>
                </p:nvSpPr>
                <p:spPr>
                  <a:xfrm>
                    <a:off x="1616998" y="2615055"/>
                    <a:ext cx="922209" cy="20804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defRPr/>
                    </a:pPr>
                    <a:r>
                      <a:rPr lang="ko-KR" altLang="en-US" sz="1200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rPr>
                      <a:t>정보</a:t>
                    </a:r>
                  </a:p>
                </p:txBody>
              </p:sp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9E3E98B1-D874-4EAA-BA17-1BA413B97D4C}"/>
                      </a:ext>
                    </a:extLst>
                  </p:cNvPr>
                  <p:cNvSpPr txBox="1"/>
                  <p:nvPr/>
                </p:nvSpPr>
                <p:spPr>
                  <a:xfrm>
                    <a:off x="1679094" y="2892054"/>
                    <a:ext cx="1083571" cy="16181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defRPr/>
                    </a:pPr>
                    <a:r>
                      <a:rPr lang="ko-KR" altLang="en-US" sz="800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rPr>
                      <a:t>▶회원 정보 변경</a:t>
                    </a:r>
                  </a:p>
                </p:txBody>
              </p:sp>
            </p:grp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0FDA77E9-4383-4D83-8DEC-F6E1E63527F7}"/>
                    </a:ext>
                  </a:extLst>
                </p:cNvPr>
                <p:cNvSpPr txBox="1"/>
                <p:nvPr/>
              </p:nvSpPr>
              <p:spPr>
                <a:xfrm>
                  <a:off x="1692248" y="5050264"/>
                  <a:ext cx="909847" cy="1618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ko-KR" altLang="en-US" sz="800" dirty="0">
                      <a:latin typeface="Gmarket Sans Light" panose="02000000000000000000" pitchFamily="50" charset="-127"/>
                      <a:ea typeface="Gmarket Sans Light" panose="02000000000000000000" pitchFamily="50" charset="-127"/>
                    </a:rPr>
                    <a:t>▶회원 탈퇴 </a:t>
                  </a:r>
                </a:p>
              </p:txBody>
            </p: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6057F81-7BC8-4F2D-A7BF-183B77526EB8}"/>
                </a:ext>
              </a:extLst>
            </p:cNvPr>
            <p:cNvGrpSpPr/>
            <p:nvPr/>
          </p:nvGrpSpPr>
          <p:grpSpPr>
            <a:xfrm>
              <a:off x="5632203" y="2346147"/>
              <a:ext cx="832051" cy="1767866"/>
              <a:chOff x="5632203" y="2346147"/>
              <a:chExt cx="832051" cy="1767866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4A9B99B-D646-4A70-AD49-599E7FF3CA51}"/>
                  </a:ext>
                </a:extLst>
              </p:cNvPr>
              <p:cNvSpPr txBox="1"/>
              <p:nvPr/>
            </p:nvSpPr>
            <p:spPr>
              <a:xfrm>
                <a:off x="5729865" y="2822861"/>
                <a:ext cx="688521" cy="173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>
                    <a:latin typeface="Gmarket Sans Light" panose="02000000000000000000" pitchFamily="50" charset="-127"/>
                    <a:ea typeface="Gmarket Sans Light" panose="02000000000000000000" pitchFamily="50" charset="-127"/>
                  </a:rPr>
                  <a:t>질의응답</a:t>
                </a:r>
              </a:p>
            </p:txBody>
          </p: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E97FE183-0907-4C09-B7D0-5B4A67B205A4}"/>
                  </a:ext>
                </a:extLst>
              </p:cNvPr>
              <p:cNvGrpSpPr/>
              <p:nvPr/>
            </p:nvGrpSpPr>
            <p:grpSpPr>
              <a:xfrm>
                <a:off x="5632203" y="2346147"/>
                <a:ext cx="832051" cy="1767866"/>
                <a:chOff x="5632203" y="2346147"/>
                <a:chExt cx="832051" cy="1767866"/>
              </a:xfrm>
            </p:grpSpPr>
            <p:grpSp>
              <p:nvGrpSpPr>
                <p:cNvPr id="121" name="그룹 120">
                  <a:extLst>
                    <a:ext uri="{FF2B5EF4-FFF2-40B4-BE49-F238E27FC236}">
                      <a16:creationId xmlns:a16="http://schemas.microsoft.com/office/drawing/2014/main" id="{8C8B40F8-05CE-47CD-822E-3C3909F50C7B}"/>
                    </a:ext>
                  </a:extLst>
                </p:cNvPr>
                <p:cNvGrpSpPr/>
                <p:nvPr/>
              </p:nvGrpSpPr>
              <p:grpSpPr>
                <a:xfrm>
                  <a:off x="5810626" y="2346147"/>
                  <a:ext cx="495306" cy="1767866"/>
                  <a:chOff x="5810626" y="2346147"/>
                  <a:chExt cx="495306" cy="1767866"/>
                </a:xfrm>
              </p:grpSpPr>
              <p:sp>
                <p:nvSpPr>
                  <p:cNvPr id="126" name="직사각형 125">
                    <a:extLst>
                      <a:ext uri="{FF2B5EF4-FFF2-40B4-BE49-F238E27FC236}">
                        <a16:creationId xmlns:a16="http://schemas.microsoft.com/office/drawing/2014/main" id="{F102BBE9-4AFF-4B78-84E1-4E1B63960A80}"/>
                      </a:ext>
                    </a:extLst>
                  </p:cNvPr>
                  <p:cNvSpPr/>
                  <p:nvPr/>
                </p:nvSpPr>
                <p:spPr>
                  <a:xfrm>
                    <a:off x="5815625" y="2349649"/>
                    <a:ext cx="445109" cy="176436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>
                        <a:shade val="20000"/>
                      </a:schemeClr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>
                      <a:latin typeface="Gmarket Sans Light" panose="02000000000000000000" pitchFamily="50" charset="-127"/>
                      <a:ea typeface="Gmarket Sans Light" panose="02000000000000000000" pitchFamily="50" charset="-127"/>
                    </a:endParaRPr>
                  </a:p>
                </p:txBody>
              </p:sp>
              <p:sp>
                <p:nvSpPr>
                  <p:cNvPr id="127" name="직사각형 126">
                    <a:extLst>
                      <a:ext uri="{FF2B5EF4-FFF2-40B4-BE49-F238E27FC236}">
                        <a16:creationId xmlns:a16="http://schemas.microsoft.com/office/drawing/2014/main" id="{4C637F67-3E43-46D5-8C1C-8EDB7940418D}"/>
                      </a:ext>
                    </a:extLst>
                  </p:cNvPr>
                  <p:cNvSpPr/>
                  <p:nvPr/>
                </p:nvSpPr>
                <p:spPr>
                  <a:xfrm>
                    <a:off x="5817672" y="2352863"/>
                    <a:ext cx="445109" cy="439231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Gmarket Sans Light" panose="02000000000000000000" pitchFamily="50" charset="-127"/>
                      <a:ea typeface="Gmarket Sans Light" panose="02000000000000000000" pitchFamily="50" charset="-127"/>
                    </a:endParaRPr>
                  </a:p>
                </p:txBody>
              </p:sp>
              <p:sp>
                <p:nvSpPr>
                  <p:cNvPr id="128" name="직사각형 127">
                    <a:extLst>
                      <a:ext uri="{FF2B5EF4-FFF2-40B4-BE49-F238E27FC236}">
                        <a16:creationId xmlns:a16="http://schemas.microsoft.com/office/drawing/2014/main" id="{786D59A7-BBC7-4FB8-974F-28AC455E86E0}"/>
                      </a:ext>
                    </a:extLst>
                  </p:cNvPr>
                  <p:cNvSpPr/>
                  <p:nvPr/>
                </p:nvSpPr>
                <p:spPr>
                  <a:xfrm>
                    <a:off x="5817672" y="2792013"/>
                    <a:ext cx="445109" cy="439231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Gmarket Sans Light" panose="02000000000000000000" pitchFamily="50" charset="-127"/>
                      <a:ea typeface="Gmarket Sans Light" panose="02000000000000000000" pitchFamily="50" charset="-127"/>
                    </a:endParaRPr>
                  </a:p>
                </p:txBody>
              </p:sp>
              <p:sp>
                <p:nvSpPr>
                  <p:cNvPr id="129" name="직사각형 128">
                    <a:extLst>
                      <a:ext uri="{FF2B5EF4-FFF2-40B4-BE49-F238E27FC236}">
                        <a16:creationId xmlns:a16="http://schemas.microsoft.com/office/drawing/2014/main" id="{538F1B00-FDB3-40B2-AB00-8D5206F7DE64}"/>
                      </a:ext>
                    </a:extLst>
                  </p:cNvPr>
                  <p:cNvSpPr/>
                  <p:nvPr/>
                </p:nvSpPr>
                <p:spPr>
                  <a:xfrm>
                    <a:off x="5817672" y="3233397"/>
                    <a:ext cx="445109" cy="439231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Gmarket Sans Light" panose="02000000000000000000" pitchFamily="50" charset="-127"/>
                      <a:ea typeface="Gmarket Sans Light" panose="02000000000000000000" pitchFamily="50" charset="-127"/>
                    </a:endParaRPr>
                  </a:p>
                </p:txBody>
              </p:sp>
              <p:sp>
                <p:nvSpPr>
                  <p:cNvPr id="130" name="직사각형 129">
                    <a:extLst>
                      <a:ext uri="{FF2B5EF4-FFF2-40B4-BE49-F238E27FC236}">
                        <a16:creationId xmlns:a16="http://schemas.microsoft.com/office/drawing/2014/main" id="{5C7DB5A6-08EB-43E0-8388-5D1D4EC283B0}"/>
                      </a:ext>
                    </a:extLst>
                  </p:cNvPr>
                  <p:cNvSpPr/>
                  <p:nvPr/>
                </p:nvSpPr>
                <p:spPr>
                  <a:xfrm>
                    <a:off x="5817672" y="3674742"/>
                    <a:ext cx="445109" cy="439231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Gmarket Sans Light" panose="02000000000000000000" pitchFamily="50" charset="-127"/>
                      <a:ea typeface="Gmarket Sans Light" panose="02000000000000000000" pitchFamily="50" charset="-127"/>
                    </a:endParaRPr>
                  </a:p>
                </p:txBody>
              </p:sp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AAF7D8CA-94F9-4F3D-91FF-94E1EB732F59}"/>
                      </a:ext>
                    </a:extLst>
                  </p:cNvPr>
                  <p:cNvSpPr txBox="1"/>
                  <p:nvPr/>
                </p:nvSpPr>
                <p:spPr>
                  <a:xfrm>
                    <a:off x="5894159" y="2346147"/>
                    <a:ext cx="288040" cy="277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rPr>
                      <a:t>?</a:t>
                    </a:r>
                    <a:endParaRPr lang="ko-KR" altLang="en-US" dirty="0">
                      <a:latin typeface="Gmarket Sans Light" panose="02000000000000000000" pitchFamily="50" charset="-127"/>
                      <a:ea typeface="Gmarket Sans Light" panose="02000000000000000000" pitchFamily="50" charset="-127"/>
                    </a:endParaRPr>
                  </a:p>
                </p:txBody>
              </p:sp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61FC265D-E387-484C-AA0D-E9AB74A7C067}"/>
                      </a:ext>
                    </a:extLst>
                  </p:cNvPr>
                  <p:cNvSpPr txBox="1"/>
                  <p:nvPr/>
                </p:nvSpPr>
                <p:spPr>
                  <a:xfrm>
                    <a:off x="5880634" y="3228191"/>
                    <a:ext cx="288040" cy="277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rPr>
                      <a:t>Q</a:t>
                    </a:r>
                    <a:endParaRPr lang="ko-KR" altLang="en-US" dirty="0">
                      <a:latin typeface="Gmarket Sans Light" panose="02000000000000000000" pitchFamily="50" charset="-127"/>
                      <a:ea typeface="Gmarket Sans Light" panose="02000000000000000000" pitchFamily="50" charset="-127"/>
                    </a:endParaRPr>
                  </a:p>
                </p:txBody>
              </p:sp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id="{6D124ADC-A90E-4D66-B092-5CAA607DC2E6}"/>
                      </a:ext>
                    </a:extLst>
                  </p:cNvPr>
                  <p:cNvSpPr txBox="1"/>
                  <p:nvPr/>
                </p:nvSpPr>
                <p:spPr>
                  <a:xfrm>
                    <a:off x="5810626" y="3713177"/>
                    <a:ext cx="495306" cy="1733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900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rPr>
                      <a:t>인증</a:t>
                    </a:r>
                    <a:r>
                      <a:rPr lang="en-US" altLang="ko-KR" sz="900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rPr>
                      <a:t>!</a:t>
                    </a:r>
                    <a:endParaRPr lang="ko-KR" altLang="en-US" sz="900" dirty="0">
                      <a:latin typeface="Gmarket Sans Light" panose="02000000000000000000" pitchFamily="50" charset="-127"/>
                      <a:ea typeface="Gmarket Sans Light" panose="02000000000000000000" pitchFamily="50" charset="-127"/>
                    </a:endParaRPr>
                  </a:p>
                </p:txBody>
              </p:sp>
            </p:grp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FD61E015-982C-4915-A32D-66AC4D3FDA6B}"/>
                    </a:ext>
                  </a:extLst>
                </p:cNvPr>
                <p:cNvSpPr txBox="1"/>
                <p:nvPr/>
              </p:nvSpPr>
              <p:spPr>
                <a:xfrm>
                  <a:off x="5632203" y="2627833"/>
                  <a:ext cx="811951" cy="1386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" dirty="0">
                      <a:latin typeface="Gmarket Sans Light" panose="02000000000000000000" pitchFamily="50" charset="-127"/>
                      <a:ea typeface="Gmarket Sans Light" panose="02000000000000000000" pitchFamily="50" charset="-127"/>
                    </a:rPr>
                    <a:t>1:1</a:t>
                  </a:r>
                  <a:r>
                    <a:rPr lang="ko-KR" altLang="en-US" sz="600" dirty="0">
                      <a:latin typeface="Gmarket Sans Light" panose="02000000000000000000" pitchFamily="50" charset="-127"/>
                      <a:ea typeface="Gmarket Sans Light" panose="02000000000000000000" pitchFamily="50" charset="-127"/>
                    </a:rPr>
                    <a:t>문의하기</a:t>
                  </a:r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2930F008-69A1-4633-BF27-1F38A6843021}"/>
                    </a:ext>
                  </a:extLst>
                </p:cNvPr>
                <p:cNvSpPr txBox="1"/>
                <p:nvPr/>
              </p:nvSpPr>
              <p:spPr>
                <a:xfrm>
                  <a:off x="5652303" y="3046578"/>
                  <a:ext cx="811951" cy="1386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" dirty="0">
                      <a:latin typeface="Gmarket Sans Light" panose="02000000000000000000" pitchFamily="50" charset="-127"/>
                      <a:ea typeface="Gmarket Sans Light" panose="02000000000000000000" pitchFamily="50" charset="-127"/>
                    </a:rPr>
                    <a:t>Q&amp;A </a:t>
                  </a:r>
                  <a:r>
                    <a:rPr lang="ko-KR" altLang="en-US" sz="600" dirty="0">
                      <a:latin typeface="Gmarket Sans Light" panose="02000000000000000000" pitchFamily="50" charset="-127"/>
                      <a:ea typeface="Gmarket Sans Light" panose="02000000000000000000" pitchFamily="50" charset="-127"/>
                    </a:rPr>
                    <a:t>문의</a:t>
                  </a: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E5158C53-D3DB-42FC-8842-47FE35AE2AB1}"/>
                    </a:ext>
                  </a:extLst>
                </p:cNvPr>
                <p:cNvSpPr txBox="1"/>
                <p:nvPr/>
              </p:nvSpPr>
              <p:spPr>
                <a:xfrm>
                  <a:off x="5640341" y="3513156"/>
                  <a:ext cx="811951" cy="1271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500" dirty="0">
                      <a:latin typeface="Gmarket Sans Light" panose="02000000000000000000" pitchFamily="50" charset="-127"/>
                      <a:ea typeface="Gmarket Sans Light" panose="02000000000000000000" pitchFamily="50" charset="-127"/>
                    </a:rPr>
                    <a:t>자주 묻는 질문</a:t>
                  </a: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0ED9421E-0C31-472B-BA7B-AAB30BAC4924}"/>
                    </a:ext>
                  </a:extLst>
                </p:cNvPr>
                <p:cNvSpPr txBox="1"/>
                <p:nvPr/>
              </p:nvSpPr>
              <p:spPr>
                <a:xfrm>
                  <a:off x="5648174" y="3921956"/>
                  <a:ext cx="811951" cy="1386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600">
                      <a:latin typeface="Gmarket Sans Light" panose="02000000000000000000" pitchFamily="50" charset="-127"/>
                      <a:ea typeface="Gmarket Sans Light" panose="02000000000000000000" pitchFamily="50" charset="-127"/>
                    </a:rPr>
                    <a:t>품질 인증서</a:t>
                  </a:r>
                  <a:endParaRPr lang="ko-KR" altLang="en-US" sz="600" dirty="0">
                    <a:latin typeface="Gmarket Sans Light" panose="02000000000000000000" pitchFamily="50" charset="-127"/>
                    <a:ea typeface="Gmarket Sans Light" panose="02000000000000000000" pitchFamily="50" charset="-127"/>
                  </a:endParaRPr>
                </a:p>
              </p:txBody>
            </p:sp>
          </p:grpSp>
        </p:grp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6F0CB1B-999F-42F2-809E-C0E5C02DC7A8}"/>
                </a:ext>
              </a:extLst>
            </p:cNvPr>
            <p:cNvSpPr/>
            <p:nvPr/>
          </p:nvSpPr>
          <p:spPr>
            <a:xfrm>
              <a:off x="2705083" y="2344072"/>
              <a:ext cx="2966489" cy="1691957"/>
            </a:xfrm>
            <a:prstGeom prst="rect">
              <a:avLst/>
            </a:prstGeom>
            <a:noFill/>
            <a:ln w="9525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Gmarket Sans Light" panose="02000000000000000000" pitchFamily="50" charset="-127"/>
                <a:ea typeface="Gmarket Sans Light" panose="02000000000000000000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72A1D12-6419-42A8-A135-2195E71350BA}"/>
                </a:ext>
              </a:extLst>
            </p:cNvPr>
            <p:cNvSpPr/>
            <p:nvPr/>
          </p:nvSpPr>
          <p:spPr>
            <a:xfrm>
              <a:off x="2703036" y="4027323"/>
              <a:ext cx="2960904" cy="1034990"/>
            </a:xfrm>
            <a:prstGeom prst="rect">
              <a:avLst/>
            </a:prstGeom>
            <a:noFill/>
            <a:ln w="9525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Gmarket Sans Light" panose="02000000000000000000" pitchFamily="50" charset="-127"/>
                <a:ea typeface="Gmarket Sans Light" panose="02000000000000000000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96947A2-A43C-4EB0-9B7A-47BC29C6987B}"/>
                </a:ext>
              </a:extLst>
            </p:cNvPr>
            <p:cNvSpPr/>
            <p:nvPr/>
          </p:nvSpPr>
          <p:spPr>
            <a:xfrm>
              <a:off x="3531795" y="5407203"/>
              <a:ext cx="636340" cy="720100"/>
            </a:xfrm>
            <a:prstGeom prst="rect">
              <a:avLst/>
            </a:prstGeom>
            <a:noFill/>
            <a:ln w="9525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Gmarket Sans Light" panose="02000000000000000000" pitchFamily="50" charset="-127"/>
                <a:ea typeface="Gmarket Sans Light" panose="02000000000000000000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A5DBEE7-B745-4094-B9F8-7778A0C76D5B}"/>
                </a:ext>
              </a:extLst>
            </p:cNvPr>
            <p:cNvSpPr/>
            <p:nvPr/>
          </p:nvSpPr>
          <p:spPr>
            <a:xfrm>
              <a:off x="4244914" y="5409649"/>
              <a:ext cx="636340" cy="720100"/>
            </a:xfrm>
            <a:prstGeom prst="rect">
              <a:avLst/>
            </a:prstGeom>
            <a:noFill/>
            <a:ln w="9525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Gmarket Sans Light" panose="02000000000000000000" pitchFamily="50" charset="-127"/>
                <a:ea typeface="Gmarket Sans Light" panose="02000000000000000000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7FFF61BF-0DC7-405E-B6E3-32C5304E2CBC}"/>
                </a:ext>
              </a:extLst>
            </p:cNvPr>
            <p:cNvSpPr/>
            <p:nvPr/>
          </p:nvSpPr>
          <p:spPr>
            <a:xfrm>
              <a:off x="4951756" y="5409649"/>
              <a:ext cx="636340" cy="720100"/>
            </a:xfrm>
            <a:prstGeom prst="rect">
              <a:avLst/>
            </a:prstGeom>
            <a:noFill/>
            <a:ln w="9525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Gmarket Sans Light" panose="02000000000000000000" pitchFamily="50" charset="-127"/>
                <a:ea typeface="Gmarket Sans Light" panose="02000000000000000000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5E202E8-46B0-4E0F-9DDE-A60E49C0C7F4}"/>
                </a:ext>
              </a:extLst>
            </p:cNvPr>
            <p:cNvSpPr txBox="1"/>
            <p:nvPr/>
          </p:nvSpPr>
          <p:spPr>
            <a:xfrm>
              <a:off x="3665071" y="6100432"/>
              <a:ext cx="310300" cy="1618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800"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뚜비</a:t>
              </a:r>
              <a:endParaRPr lang="ko-KR" altLang="en-US" sz="800" dirty="0">
                <a:latin typeface="Gmarket Sans Light" panose="02000000000000000000" pitchFamily="50" charset="-127"/>
                <a:ea typeface="Gmarket Sans Light" panose="02000000000000000000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3A34263-E8F9-4B59-8054-122947FB265E}"/>
                </a:ext>
              </a:extLst>
            </p:cNvPr>
            <p:cNvSpPr txBox="1"/>
            <p:nvPr/>
          </p:nvSpPr>
          <p:spPr>
            <a:xfrm>
              <a:off x="4378931" y="6100432"/>
              <a:ext cx="310300" cy="1618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800" dirty="0"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나나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107F689-2030-43D9-A37A-5DB705B98FC5}"/>
                </a:ext>
              </a:extLst>
            </p:cNvPr>
            <p:cNvSpPr txBox="1"/>
            <p:nvPr/>
          </p:nvSpPr>
          <p:spPr>
            <a:xfrm>
              <a:off x="5127900" y="6110858"/>
              <a:ext cx="229871" cy="1618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800"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뽀</a:t>
              </a:r>
              <a:endParaRPr lang="ko-KR" altLang="en-US" sz="800" dirty="0">
                <a:latin typeface="Gmarket Sans Light" panose="02000000000000000000" pitchFamily="50" charset="-127"/>
                <a:ea typeface="Gmarket Sans Light" panose="02000000000000000000" pitchFamily="50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EC97313-7379-4E08-A631-ACECC461E417}"/>
                </a:ext>
              </a:extLst>
            </p:cNvPr>
            <p:cNvSpPr txBox="1"/>
            <p:nvPr/>
          </p:nvSpPr>
          <p:spPr>
            <a:xfrm>
              <a:off x="2691044" y="4020838"/>
              <a:ext cx="1027514" cy="2080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200" b="1" dirty="0"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My </a:t>
              </a:r>
              <a:r>
                <a:rPr lang="ko-KR" altLang="en-US" sz="1200" b="1" dirty="0"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주문내역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9AA3DF3-DF98-4109-8A1E-7993CB57D251}"/>
                </a:ext>
              </a:extLst>
            </p:cNvPr>
            <p:cNvSpPr txBox="1"/>
            <p:nvPr/>
          </p:nvSpPr>
          <p:spPr>
            <a:xfrm>
              <a:off x="2742739" y="4596883"/>
              <a:ext cx="2405344" cy="1618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dirty="0"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20226333</a:t>
              </a:r>
              <a:r>
                <a:rPr lang="ko-KR" altLang="en-US" sz="800" dirty="0"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     </a:t>
              </a:r>
              <a:r>
                <a:rPr lang="ko-KR" altLang="en-US" sz="800" dirty="0" err="1"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뚜비</a:t>
              </a:r>
              <a:r>
                <a:rPr lang="ko-KR" altLang="en-US" sz="800" dirty="0"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         </a:t>
              </a:r>
              <a:r>
                <a:rPr lang="en-US" altLang="ko-KR" sz="800" dirty="0"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1</a:t>
              </a:r>
              <a:r>
                <a:rPr lang="ko-KR" altLang="en-US" sz="800" dirty="0"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         </a:t>
              </a:r>
              <a:r>
                <a:rPr lang="en-US" altLang="ko-KR" sz="800" dirty="0"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200,000</a:t>
              </a:r>
              <a:r>
                <a:rPr lang="ko-KR" altLang="en-US" sz="800" dirty="0"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     </a:t>
              </a:r>
              <a:r>
                <a:rPr lang="en-US" altLang="ko-KR" sz="800" dirty="0"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2022.02.16</a:t>
              </a:r>
              <a:r>
                <a:rPr lang="ko-KR" altLang="en-US" sz="800" dirty="0"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       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C370182-4768-4F1D-81EC-E7B19A7A133E}"/>
                </a:ext>
              </a:extLst>
            </p:cNvPr>
            <p:cNvSpPr/>
            <p:nvPr/>
          </p:nvSpPr>
          <p:spPr>
            <a:xfrm>
              <a:off x="5325924" y="4638433"/>
              <a:ext cx="216030" cy="13234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Gmarket Sans Light" panose="02000000000000000000" pitchFamily="50" charset="-127"/>
                <a:ea typeface="Gmarket Sans Light" panose="02000000000000000000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045FFEB-8EC3-4317-9706-C870727536DC}"/>
                </a:ext>
              </a:extLst>
            </p:cNvPr>
            <p:cNvSpPr txBox="1"/>
            <p:nvPr/>
          </p:nvSpPr>
          <p:spPr>
            <a:xfrm>
              <a:off x="5279393" y="4620985"/>
              <a:ext cx="412965" cy="127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문의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8F4E2F8-B1CA-4F4C-9531-7736BEB0BCF8}"/>
                </a:ext>
              </a:extLst>
            </p:cNvPr>
            <p:cNvSpPr txBox="1"/>
            <p:nvPr/>
          </p:nvSpPr>
          <p:spPr>
            <a:xfrm>
              <a:off x="2705838" y="2382796"/>
              <a:ext cx="1027514" cy="2080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200" b="1" dirty="0"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My NEART</a:t>
              </a:r>
              <a:endParaRPr lang="ko-KR" altLang="en-US" sz="1200" b="1" dirty="0">
                <a:latin typeface="Gmarket Sans Light" panose="02000000000000000000" pitchFamily="50" charset="-127"/>
                <a:ea typeface="Gmarket Sans Light" panose="02000000000000000000" pitchFamily="50" charset="-127"/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E410E67F-9601-4EE5-8980-DEE81C049DEB}"/>
                </a:ext>
              </a:extLst>
            </p:cNvPr>
            <p:cNvCxnSpPr>
              <a:cxnSpLocks/>
            </p:cNvCxnSpPr>
            <p:nvPr/>
          </p:nvCxnSpPr>
          <p:spPr>
            <a:xfrm>
              <a:off x="2927560" y="3276822"/>
              <a:ext cx="2587915" cy="8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59D92E12-7069-40B8-A5BC-9297AB45D5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4980" y="2528120"/>
              <a:ext cx="0" cy="6210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3A576896-169B-4451-A8E0-60317D987116}"/>
                </a:ext>
              </a:extLst>
            </p:cNvPr>
            <p:cNvCxnSpPr>
              <a:cxnSpLocks/>
            </p:cNvCxnSpPr>
            <p:nvPr/>
          </p:nvCxnSpPr>
          <p:spPr>
            <a:xfrm>
              <a:off x="3314207" y="3628591"/>
              <a:ext cx="1816897" cy="124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1/2 액자 80">
              <a:extLst>
                <a:ext uri="{FF2B5EF4-FFF2-40B4-BE49-F238E27FC236}">
                  <a16:creationId xmlns:a16="http://schemas.microsoft.com/office/drawing/2014/main" id="{99531889-8FAA-488C-853D-8FE0469A4437}"/>
                </a:ext>
              </a:extLst>
            </p:cNvPr>
            <p:cNvSpPr/>
            <p:nvPr/>
          </p:nvSpPr>
          <p:spPr>
            <a:xfrm rot="7929717">
              <a:off x="4374759" y="2818745"/>
              <a:ext cx="80849" cy="73211"/>
            </a:xfrm>
            <a:prstGeom prst="halfFrame">
              <a:avLst>
                <a:gd name="adj1" fmla="val 0"/>
                <a:gd name="adj2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Gmarket Sans Light" panose="02000000000000000000" pitchFamily="50" charset="-127"/>
                <a:ea typeface="Gmarket Sans Light" panose="02000000000000000000" pitchFamily="50" charset="-127"/>
              </a:endParaRPr>
            </a:p>
          </p:txBody>
        </p:sp>
        <p:sp>
          <p:nvSpPr>
            <p:cNvPr id="82" name="1/2 액자 81">
              <a:extLst>
                <a:ext uri="{FF2B5EF4-FFF2-40B4-BE49-F238E27FC236}">
                  <a16:creationId xmlns:a16="http://schemas.microsoft.com/office/drawing/2014/main" id="{A32AA013-3053-42E9-A917-F93C7E52CE21}"/>
                </a:ext>
              </a:extLst>
            </p:cNvPr>
            <p:cNvSpPr/>
            <p:nvPr/>
          </p:nvSpPr>
          <p:spPr>
            <a:xfrm rot="7929717">
              <a:off x="4735470" y="2824263"/>
              <a:ext cx="80849" cy="73211"/>
            </a:xfrm>
            <a:prstGeom prst="halfFrame">
              <a:avLst>
                <a:gd name="adj1" fmla="val 0"/>
                <a:gd name="adj2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Gmarket Sans Light" panose="02000000000000000000" pitchFamily="50" charset="-127"/>
                <a:ea typeface="Gmarket Sans Light" panose="02000000000000000000" pitchFamily="50" charset="-127"/>
              </a:endParaRPr>
            </a:p>
          </p:txBody>
        </p:sp>
        <p:sp>
          <p:nvSpPr>
            <p:cNvPr id="83" name="1/2 액자 82">
              <a:extLst>
                <a:ext uri="{FF2B5EF4-FFF2-40B4-BE49-F238E27FC236}">
                  <a16:creationId xmlns:a16="http://schemas.microsoft.com/office/drawing/2014/main" id="{6E1AA4A5-FC69-46B0-AE82-0B7790EBDBE4}"/>
                </a:ext>
              </a:extLst>
            </p:cNvPr>
            <p:cNvSpPr/>
            <p:nvPr/>
          </p:nvSpPr>
          <p:spPr>
            <a:xfrm rot="7929717">
              <a:off x="5092723" y="2825675"/>
              <a:ext cx="80849" cy="73211"/>
            </a:xfrm>
            <a:prstGeom prst="halfFrame">
              <a:avLst>
                <a:gd name="adj1" fmla="val 0"/>
                <a:gd name="adj2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Gmarket Sans Light" panose="02000000000000000000" pitchFamily="50" charset="-127"/>
                <a:ea typeface="Gmarket Sans Light" panose="02000000000000000000" pitchFamily="50" charset="-127"/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30A601E-6DBB-42FB-BAB2-75ABF1BED482}"/>
                </a:ext>
              </a:extLst>
            </p:cNvPr>
            <p:cNvSpPr/>
            <p:nvPr/>
          </p:nvSpPr>
          <p:spPr>
            <a:xfrm>
              <a:off x="4191571" y="2772268"/>
              <a:ext cx="169344" cy="165941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market Sans Light" panose="02000000000000000000" pitchFamily="50" charset="-127"/>
                <a:ea typeface="Gmarket Sans Light" panose="02000000000000000000" pitchFamily="50" charset="-127"/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B3446C90-F0B7-4974-97B4-EBBB953CD0CE}"/>
                </a:ext>
              </a:extLst>
            </p:cNvPr>
            <p:cNvSpPr/>
            <p:nvPr/>
          </p:nvSpPr>
          <p:spPr>
            <a:xfrm>
              <a:off x="4536548" y="2772268"/>
              <a:ext cx="169344" cy="165941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market Sans Light" panose="02000000000000000000" pitchFamily="50" charset="-127"/>
                <a:ea typeface="Gmarket Sans Light" panose="02000000000000000000" pitchFamily="50" charset="-127"/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CDDE15B9-D83B-4C1B-8BD7-2B65C70FDC7F}"/>
                </a:ext>
              </a:extLst>
            </p:cNvPr>
            <p:cNvSpPr/>
            <p:nvPr/>
          </p:nvSpPr>
          <p:spPr>
            <a:xfrm>
              <a:off x="5223467" y="2772514"/>
              <a:ext cx="169344" cy="168824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market Sans Light" panose="02000000000000000000" pitchFamily="50" charset="-127"/>
                <a:ea typeface="Gmarket Sans Light" panose="02000000000000000000" pitchFamily="50" charset="-127"/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21C4C510-6970-4825-9D58-C8280F716C53}"/>
                </a:ext>
              </a:extLst>
            </p:cNvPr>
            <p:cNvSpPr/>
            <p:nvPr/>
          </p:nvSpPr>
          <p:spPr>
            <a:xfrm>
              <a:off x="4900210" y="2772651"/>
              <a:ext cx="169344" cy="168824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market Sans Light" panose="02000000000000000000" pitchFamily="50" charset="-127"/>
                <a:ea typeface="Gmarket Sans Light" panose="02000000000000000000" pitchFamily="50" charset="-127"/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699FCE34-766E-4706-9725-594B8823BACE}"/>
                </a:ext>
              </a:extLst>
            </p:cNvPr>
            <p:cNvSpPr/>
            <p:nvPr/>
          </p:nvSpPr>
          <p:spPr>
            <a:xfrm>
              <a:off x="3287517" y="3581485"/>
              <a:ext cx="107367" cy="10144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market Sans Light" panose="02000000000000000000" pitchFamily="50" charset="-127"/>
                <a:ea typeface="Gmarket Sans Light" panose="02000000000000000000" pitchFamily="50" charset="-127"/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95ECD728-1A3E-439A-B144-83A2004D61FA}"/>
                </a:ext>
              </a:extLst>
            </p:cNvPr>
            <p:cNvSpPr/>
            <p:nvPr/>
          </p:nvSpPr>
          <p:spPr>
            <a:xfrm>
              <a:off x="4152554" y="3581485"/>
              <a:ext cx="107367" cy="10144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market Sans Light" panose="02000000000000000000" pitchFamily="50" charset="-127"/>
                <a:ea typeface="Gmarket Sans Light" panose="02000000000000000000" pitchFamily="50" charset="-127"/>
              </a:endParaRP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295E3302-6E0F-4F9D-92FF-F01C51E95DE4}"/>
                </a:ext>
              </a:extLst>
            </p:cNvPr>
            <p:cNvSpPr/>
            <p:nvPr/>
          </p:nvSpPr>
          <p:spPr>
            <a:xfrm>
              <a:off x="5069554" y="3586523"/>
              <a:ext cx="107367" cy="10144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market Sans Light" panose="02000000000000000000" pitchFamily="50" charset="-127"/>
                <a:ea typeface="Gmarket Sans Light" panose="02000000000000000000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E7316DF-160B-42EF-A70B-B311C3173C95}"/>
                </a:ext>
              </a:extLst>
            </p:cNvPr>
            <p:cNvSpPr txBox="1"/>
            <p:nvPr/>
          </p:nvSpPr>
          <p:spPr>
            <a:xfrm>
              <a:off x="3883276" y="3279248"/>
              <a:ext cx="577532" cy="1849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1000"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등급 달성</a:t>
              </a:r>
              <a:endParaRPr lang="ko-KR" altLang="en-US" sz="1000" dirty="0">
                <a:latin typeface="Gmarket Sans Light" panose="02000000000000000000" pitchFamily="50" charset="-127"/>
                <a:ea typeface="Gmarket Sans Light" panose="02000000000000000000" pitchFamily="50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46F96A4-1DED-47B5-AF6B-5E39C1F7B80C}"/>
                </a:ext>
              </a:extLst>
            </p:cNvPr>
            <p:cNvSpPr txBox="1"/>
            <p:nvPr/>
          </p:nvSpPr>
          <p:spPr>
            <a:xfrm>
              <a:off x="3146799" y="3726701"/>
              <a:ext cx="1772290" cy="1386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600" dirty="0">
                  <a:latin typeface="Gmarket Sans Light" panose="02000000000000000000" pitchFamily="50" charset="-127"/>
                  <a:ea typeface="Gmarket Sans Light" panose="02000000000000000000" pitchFamily="50" charset="-127"/>
                </a:rPr>
                <a:t>Family                            Silver                                   Gold</a:t>
              </a:r>
            </a:p>
          </p:txBody>
        </p:sp>
      </p:grpSp>
      <p:sp>
        <p:nvSpPr>
          <p:cNvPr id="3" name="Object 3"/>
          <p:cNvSpPr txBox="1"/>
          <p:nvPr/>
        </p:nvSpPr>
        <p:spPr>
          <a:xfrm>
            <a:off x="1457549" y="1174059"/>
            <a:ext cx="138510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spc="20" dirty="0">
                <a:solidFill>
                  <a:srgbClr val="595959"/>
                </a:solidFill>
                <a:latin typeface="Gmarket Sans Bold" panose="02000000000000000000" pitchFamily="50" charset="-127"/>
                <a:ea typeface="Gmarket Sans Bold" panose="02000000000000000000" pitchFamily="50" charset="-127"/>
              </a:rPr>
              <a:t>03</a:t>
            </a:r>
            <a:endParaRPr lang="en-US" dirty="0">
              <a:latin typeface="Gmarket Sans Bold" panose="02000000000000000000" pitchFamily="50" charset="-127"/>
              <a:ea typeface="Gmarket Sans Bold" panose="02000000000000000000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2362200" y="1283810"/>
            <a:ext cx="12115800" cy="118902"/>
            <a:chOff x="2666666" y="1283810"/>
            <a:chExt cx="12115800" cy="11890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6666" y="1283810"/>
              <a:ext cx="12115800" cy="11890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26094" y="9697041"/>
            <a:ext cx="463897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dirty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03</a:t>
            </a:r>
            <a:endParaRPr lang="en-US" sz="1600" dirty="0"/>
          </a:p>
        </p:txBody>
      </p:sp>
      <p:sp>
        <p:nvSpPr>
          <p:cNvPr id="13" name="Object 13"/>
          <p:cNvSpPr txBox="1"/>
          <p:nvPr/>
        </p:nvSpPr>
        <p:spPr>
          <a:xfrm>
            <a:off x="17366903" y="9593802"/>
            <a:ext cx="463897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dirty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03</a:t>
            </a:r>
            <a:endParaRPr lang="en-US" altLang="ko-KR" sz="1400" dirty="0"/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9EBDC4E9-8877-4241-99F5-8F30FDBDF36E}"/>
              </a:ext>
            </a:extLst>
          </p:cNvPr>
          <p:cNvSpPr txBox="1"/>
          <p:nvPr/>
        </p:nvSpPr>
        <p:spPr>
          <a:xfrm>
            <a:off x="1457549" y="2180060"/>
            <a:ext cx="5850365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5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화면 설계</a:t>
            </a:r>
          </a:p>
        </p:txBody>
      </p:sp>
      <p:grpSp>
        <p:nvGrpSpPr>
          <p:cNvPr id="33" name="그룹 1001">
            <a:extLst>
              <a:ext uri="{FF2B5EF4-FFF2-40B4-BE49-F238E27FC236}">
                <a16:creationId xmlns:a16="http://schemas.microsoft.com/office/drawing/2014/main" id="{0AACB0FF-8094-4634-A82E-F7402834B02B}"/>
              </a:ext>
            </a:extLst>
          </p:cNvPr>
          <p:cNvGrpSpPr/>
          <p:nvPr/>
        </p:nvGrpSpPr>
        <p:grpSpPr>
          <a:xfrm>
            <a:off x="4343400" y="1903526"/>
            <a:ext cx="304800" cy="304800"/>
            <a:chOff x="16354022" y="6926970"/>
            <a:chExt cx="438095" cy="438095"/>
          </a:xfrm>
        </p:grpSpPr>
        <p:pic>
          <p:nvPicPr>
            <p:cNvPr id="34" name="Object 5">
              <a:extLst>
                <a:ext uri="{FF2B5EF4-FFF2-40B4-BE49-F238E27FC236}">
                  <a16:creationId xmlns:a16="http://schemas.microsoft.com/office/drawing/2014/main" id="{1E1B06BE-DEEB-432B-8706-690B9F290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54022" y="6926970"/>
              <a:ext cx="438095" cy="438095"/>
            </a:xfrm>
            <a:prstGeom prst="rect">
              <a:avLst/>
            </a:prstGeom>
          </p:spPr>
        </p:pic>
      </p:grpSp>
      <p:sp>
        <p:nvSpPr>
          <p:cNvPr id="14" name="Object 10">
            <a:extLst>
              <a:ext uri="{FF2B5EF4-FFF2-40B4-BE49-F238E27FC236}">
                <a16:creationId xmlns:a16="http://schemas.microsoft.com/office/drawing/2014/main" id="{D051B0FE-B682-44C6-BD07-DAA0DA7F4C0B}"/>
              </a:ext>
            </a:extLst>
          </p:cNvPr>
          <p:cNvSpPr txBox="1"/>
          <p:nvPr/>
        </p:nvSpPr>
        <p:spPr>
          <a:xfrm>
            <a:off x="14097000" y="1099691"/>
            <a:ext cx="2581051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Medium" pitchFamily="34" charset="0"/>
              </a:rPr>
              <a:t>화면정의서 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Gmarket Sans Medium" panose="02000000000000000000" pitchFamily="50" charset="-127"/>
              <a:ea typeface="Gmarket Sans Medium" panose="02000000000000000000" pitchFamily="50" charset="-127"/>
            </a:endParaRPr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02F88026-AFC0-4B09-9674-BB634CA8A9CD}"/>
              </a:ext>
            </a:extLst>
          </p:cNvPr>
          <p:cNvSpPr txBox="1"/>
          <p:nvPr/>
        </p:nvSpPr>
        <p:spPr>
          <a:xfrm>
            <a:off x="1457549" y="3160952"/>
            <a:ext cx="2581051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dirty="0">
                <a:solidFill>
                  <a:srgbClr val="775EEE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(4) </a:t>
            </a:r>
            <a:r>
              <a:rPr lang="ko-KR" altLang="en-US" sz="2800" dirty="0">
                <a:solidFill>
                  <a:srgbClr val="775EEE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마이페이지</a:t>
            </a:r>
            <a:endParaRPr lang="en-US" altLang="ko-KR" sz="2800" dirty="0">
              <a:solidFill>
                <a:srgbClr val="775EEE"/>
              </a:solidFill>
              <a:latin typeface="Gmarket Sans Medium" panose="02000000000000000000" pitchFamily="50" charset="-127"/>
              <a:ea typeface="Gmarket Sans Medium" panose="02000000000000000000" pitchFamily="50" charset="-127"/>
            </a:endParaRPr>
          </a:p>
        </p:txBody>
      </p:sp>
      <p:graphicFrame>
        <p:nvGraphicFramePr>
          <p:cNvPr id="55" name="표 40">
            <a:extLst>
              <a:ext uri="{FF2B5EF4-FFF2-40B4-BE49-F238E27FC236}">
                <a16:creationId xmlns:a16="http://schemas.microsoft.com/office/drawing/2014/main" id="{420FA4F7-DAE9-4920-A407-CEBCAD3A9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17198"/>
              </p:ext>
            </p:extLst>
          </p:nvPr>
        </p:nvGraphicFramePr>
        <p:xfrm>
          <a:off x="11505530" y="2413412"/>
          <a:ext cx="5324921" cy="5016558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977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7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40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lt1"/>
                        </a:solidFill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BEF8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BEF8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주문배송조회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글의 번호를 나타낸 항목이다</a:t>
                      </a:r>
                      <a:r>
                        <a:rPr lang="en-US" altLang="ko-KR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.</a:t>
                      </a:r>
                      <a:endParaRPr lang="ko-KR" altLang="en-US" sz="1600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2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취소</a:t>
                      </a:r>
                      <a:r>
                        <a:rPr lang="en-US" altLang="ko-KR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/</a:t>
                      </a: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반품</a:t>
                      </a:r>
                      <a:r>
                        <a:rPr lang="en-US" altLang="ko-KR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/</a:t>
                      </a: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교환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사용자의 아이디를 나타낸 항목이다</a:t>
                      </a:r>
                      <a:r>
                        <a:rPr lang="en-US" altLang="ko-KR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.</a:t>
                      </a:r>
                      <a:endParaRPr lang="ko-KR" altLang="en-US" sz="1600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31200"/>
                  </a:ext>
                </a:extLst>
              </a:tr>
              <a:tr h="63095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 err="1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나의리뷰</a:t>
                      </a:r>
                      <a:endParaRPr lang="ko-KR" altLang="en-US" sz="1600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글의 제목을 나타낸 항목이다</a:t>
                      </a:r>
                      <a:r>
                        <a:rPr lang="en-US" altLang="ko-KR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.</a:t>
                      </a:r>
                      <a:endParaRPr lang="ko-KR" altLang="en-US" sz="1600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9951424"/>
                  </a:ext>
                </a:extLst>
              </a:tr>
              <a:tr h="3652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 err="1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나의등급</a:t>
                      </a:r>
                      <a:endParaRPr lang="ko-KR" altLang="en-US" sz="1600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글의 작성날짜를 나타낸 항목이다</a:t>
                      </a:r>
                      <a:r>
                        <a:rPr lang="en-US" altLang="ko-KR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.</a:t>
                      </a:r>
                      <a:endParaRPr lang="ko-KR" altLang="en-US" sz="1600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299692"/>
                  </a:ext>
                </a:extLst>
              </a:tr>
              <a:tr h="63095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관심상품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글의 조회수를 나타낸 항목이다</a:t>
                      </a:r>
                      <a:r>
                        <a:rPr lang="en-US" altLang="ko-KR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.</a:t>
                      </a:r>
                      <a:endParaRPr lang="ko-KR" altLang="en-US" sz="1600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58336"/>
                  </a:ext>
                </a:extLst>
              </a:tr>
              <a:tr h="65265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상품</a:t>
                      </a:r>
                      <a:r>
                        <a:rPr lang="en-US" altLang="ko-KR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Q&amp;A</a:t>
                      </a:r>
                      <a:endParaRPr lang="ko-KR" altLang="en-US" sz="1600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사용자가 게시글을 작성할 수 있는 페이지로 이동하는 버튼이다</a:t>
                      </a:r>
                      <a:r>
                        <a:rPr lang="en-US" altLang="ko-KR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.</a:t>
                      </a:r>
                      <a:endParaRPr lang="ko-KR" altLang="en-US" sz="1600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268519"/>
                  </a:ext>
                </a:extLst>
              </a:tr>
              <a:tr h="57287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회원정보변경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현재 페이지에서 이전 페이지로 가는 버튼이다</a:t>
                      </a:r>
                      <a:r>
                        <a:rPr lang="en-US" altLang="ko-KR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.</a:t>
                      </a:r>
                      <a:endParaRPr lang="ko-KR" altLang="en-US" sz="1600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301081"/>
                  </a:ext>
                </a:extLst>
              </a:tr>
              <a:tr h="57287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회원탈퇴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각 각의 페이지 번호로 갈 수 있는 버튼이다</a:t>
                      </a:r>
                      <a:r>
                        <a:rPr lang="en-US" altLang="ko-KR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.</a:t>
                      </a:r>
                      <a:endParaRPr lang="ko-KR" altLang="en-US" sz="1600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235547"/>
                  </a:ext>
                </a:extLst>
              </a:tr>
            </a:tbl>
          </a:graphicData>
        </a:graphic>
      </p:graphicFrame>
      <p:sp>
        <p:nvSpPr>
          <p:cNvPr id="94" name="TextBox 41">
            <a:extLst>
              <a:ext uri="{FF2B5EF4-FFF2-40B4-BE49-F238E27FC236}">
                <a16:creationId xmlns:a16="http://schemas.microsoft.com/office/drawing/2014/main" id="{9E409833-077E-49E5-B462-02ECD5A8B992}"/>
              </a:ext>
            </a:extLst>
          </p:cNvPr>
          <p:cNvSpPr txBox="1"/>
          <p:nvPr/>
        </p:nvSpPr>
        <p:spPr>
          <a:xfrm>
            <a:off x="12045536" y="2484904"/>
            <a:ext cx="136566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항  목</a:t>
            </a:r>
          </a:p>
        </p:txBody>
      </p:sp>
      <p:sp>
        <p:nvSpPr>
          <p:cNvPr id="96" name="TextBox 41">
            <a:extLst>
              <a:ext uri="{FF2B5EF4-FFF2-40B4-BE49-F238E27FC236}">
                <a16:creationId xmlns:a16="http://schemas.microsoft.com/office/drawing/2014/main" id="{F697C891-D698-46D9-93B3-9F6F94BC8447}"/>
              </a:ext>
            </a:extLst>
          </p:cNvPr>
          <p:cNvSpPr txBox="1"/>
          <p:nvPr/>
        </p:nvSpPr>
        <p:spPr>
          <a:xfrm>
            <a:off x="14636336" y="2476500"/>
            <a:ext cx="136566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설 명</a:t>
            </a:r>
          </a:p>
        </p:txBody>
      </p:sp>
    </p:spTree>
    <p:extLst>
      <p:ext uri="{BB962C8B-B14F-4D97-AF65-F5344CB8AC3E}">
        <p14:creationId xmlns:p14="http://schemas.microsoft.com/office/powerpoint/2010/main" val="136853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51A935BE-8E83-4AAB-9646-E6E24F40B3F9}"/>
              </a:ext>
            </a:extLst>
          </p:cNvPr>
          <p:cNvSpPr/>
          <p:nvPr/>
        </p:nvSpPr>
        <p:spPr>
          <a:xfrm>
            <a:off x="4660798" y="2431086"/>
            <a:ext cx="6473290" cy="7382358"/>
          </a:xfrm>
          <a:prstGeom prst="rect">
            <a:avLst/>
          </a:prstGeom>
          <a:noFill/>
          <a:ln w="952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Gmarket Sans Light" panose="02000000000000000000" pitchFamily="50" charset="-127"/>
              <a:ea typeface="Gmarket Sans Light" panose="02000000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93918B-EBFB-40BC-A0A2-172BD90E7446}"/>
              </a:ext>
            </a:extLst>
          </p:cNvPr>
          <p:cNvSpPr txBox="1"/>
          <p:nvPr/>
        </p:nvSpPr>
        <p:spPr>
          <a:xfrm>
            <a:off x="7508212" y="2504300"/>
            <a:ext cx="763351" cy="277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775EEE"/>
                </a:solidFill>
                <a:latin typeface="Gmarket Sans Light" panose="02000000000000000000" pitchFamily="50" charset="-127"/>
                <a:ea typeface="Gmarket Sans Light" panose="02000000000000000000" pitchFamily="50" charset="-127"/>
              </a:rPr>
              <a:t>1200px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72AC6CF-B59A-4F6E-96C2-38EA21328746}"/>
              </a:ext>
            </a:extLst>
          </p:cNvPr>
          <p:cNvCxnSpPr>
            <a:cxnSpLocks/>
          </p:cNvCxnSpPr>
          <p:nvPr/>
        </p:nvCxnSpPr>
        <p:spPr>
          <a:xfrm flipV="1">
            <a:off x="4660798" y="2597826"/>
            <a:ext cx="2741902" cy="9031"/>
          </a:xfrm>
          <a:prstGeom prst="line">
            <a:avLst/>
          </a:prstGeom>
          <a:ln>
            <a:solidFill>
              <a:srgbClr val="775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C602CD1-8619-4025-B777-CEAA96B23AEA}"/>
              </a:ext>
            </a:extLst>
          </p:cNvPr>
          <p:cNvCxnSpPr/>
          <p:nvPr/>
        </p:nvCxnSpPr>
        <p:spPr>
          <a:xfrm>
            <a:off x="8350223" y="2606856"/>
            <a:ext cx="2783864" cy="0"/>
          </a:xfrm>
          <a:prstGeom prst="line">
            <a:avLst/>
          </a:prstGeom>
          <a:ln>
            <a:solidFill>
              <a:srgbClr val="775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C653EAD-64B9-4EB5-A469-ACC1C80E32DC}"/>
              </a:ext>
            </a:extLst>
          </p:cNvPr>
          <p:cNvSpPr/>
          <p:nvPr/>
        </p:nvSpPr>
        <p:spPr>
          <a:xfrm>
            <a:off x="5024663" y="3061628"/>
            <a:ext cx="5692860" cy="626483"/>
          </a:xfrm>
          <a:prstGeom prst="rect">
            <a:avLst/>
          </a:prstGeom>
          <a:noFill/>
          <a:ln w="952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Gmarket Sans Light" panose="02000000000000000000" pitchFamily="50" charset="-127"/>
              <a:ea typeface="Gmarket Sans Light" panose="02000000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4FCBDB-F8BE-46B2-8854-BE2C11ECC3D7}"/>
              </a:ext>
            </a:extLst>
          </p:cNvPr>
          <p:cNvSpPr txBox="1"/>
          <p:nvPr/>
        </p:nvSpPr>
        <p:spPr>
          <a:xfrm>
            <a:off x="7486549" y="3136957"/>
            <a:ext cx="798839" cy="369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Gmarket Sans Light" panose="02000000000000000000" pitchFamily="50" charset="-127"/>
                <a:ea typeface="Gmarket Sans Light" panose="02000000000000000000" pitchFamily="50" charset="-127"/>
              </a:rPr>
              <a:t>로고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7549" y="1174059"/>
            <a:ext cx="138510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spc="20" dirty="0">
                <a:solidFill>
                  <a:srgbClr val="595959"/>
                </a:solidFill>
                <a:latin typeface="Gmarket Sans Bold" panose="02000000000000000000" pitchFamily="50" charset="-127"/>
                <a:ea typeface="Gmarket Sans Bold" panose="02000000000000000000" pitchFamily="50" charset="-127"/>
              </a:rPr>
              <a:t>03</a:t>
            </a:r>
            <a:endParaRPr lang="en-US" dirty="0">
              <a:latin typeface="Gmarket Sans Bold" panose="02000000000000000000" pitchFamily="50" charset="-127"/>
              <a:ea typeface="Gmarket Sans Bold" panose="02000000000000000000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2362200" y="1283810"/>
            <a:ext cx="12115800" cy="118902"/>
            <a:chOff x="2666666" y="1283810"/>
            <a:chExt cx="12115800" cy="11890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6666" y="1283810"/>
              <a:ext cx="12115800" cy="11890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26094" y="9697041"/>
            <a:ext cx="463897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dirty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03</a:t>
            </a:r>
            <a:endParaRPr lang="en-US" sz="1600" dirty="0"/>
          </a:p>
        </p:txBody>
      </p:sp>
      <p:sp>
        <p:nvSpPr>
          <p:cNvPr id="13" name="Object 13"/>
          <p:cNvSpPr txBox="1"/>
          <p:nvPr/>
        </p:nvSpPr>
        <p:spPr>
          <a:xfrm>
            <a:off x="17366903" y="9593802"/>
            <a:ext cx="463897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dirty="0">
                <a:solidFill>
                  <a:srgbClr val="595959"/>
                </a:solidFill>
                <a:latin typeface="Gmarket Sans Medium" pitchFamily="34" charset="0"/>
                <a:cs typeface="Gmarket Sans Medium" pitchFamily="34" charset="0"/>
              </a:rPr>
              <a:t>03</a:t>
            </a:r>
            <a:endParaRPr lang="en-US" altLang="ko-KR" sz="1400" dirty="0"/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9EBDC4E9-8877-4241-99F5-8F30FDBDF36E}"/>
              </a:ext>
            </a:extLst>
          </p:cNvPr>
          <p:cNvSpPr txBox="1"/>
          <p:nvPr/>
        </p:nvSpPr>
        <p:spPr>
          <a:xfrm>
            <a:off x="1457549" y="2180060"/>
            <a:ext cx="5850365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5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화면 설계</a:t>
            </a:r>
          </a:p>
        </p:txBody>
      </p:sp>
      <p:grpSp>
        <p:nvGrpSpPr>
          <p:cNvPr id="33" name="그룹 1001">
            <a:extLst>
              <a:ext uri="{FF2B5EF4-FFF2-40B4-BE49-F238E27FC236}">
                <a16:creationId xmlns:a16="http://schemas.microsoft.com/office/drawing/2014/main" id="{0AACB0FF-8094-4634-A82E-F7402834B02B}"/>
              </a:ext>
            </a:extLst>
          </p:cNvPr>
          <p:cNvGrpSpPr/>
          <p:nvPr/>
        </p:nvGrpSpPr>
        <p:grpSpPr>
          <a:xfrm>
            <a:off x="4343400" y="1903526"/>
            <a:ext cx="304800" cy="304800"/>
            <a:chOff x="16354022" y="6926970"/>
            <a:chExt cx="438095" cy="438095"/>
          </a:xfrm>
        </p:grpSpPr>
        <p:pic>
          <p:nvPicPr>
            <p:cNvPr id="34" name="Object 5">
              <a:extLst>
                <a:ext uri="{FF2B5EF4-FFF2-40B4-BE49-F238E27FC236}">
                  <a16:creationId xmlns:a16="http://schemas.microsoft.com/office/drawing/2014/main" id="{1E1B06BE-DEEB-432B-8706-690B9F290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54022" y="6926970"/>
              <a:ext cx="438095" cy="438095"/>
            </a:xfrm>
            <a:prstGeom prst="rect">
              <a:avLst/>
            </a:prstGeom>
          </p:spPr>
        </p:pic>
      </p:grpSp>
      <p:sp>
        <p:nvSpPr>
          <p:cNvPr id="14" name="Object 10">
            <a:extLst>
              <a:ext uri="{FF2B5EF4-FFF2-40B4-BE49-F238E27FC236}">
                <a16:creationId xmlns:a16="http://schemas.microsoft.com/office/drawing/2014/main" id="{D051B0FE-B682-44C6-BD07-DAA0DA7F4C0B}"/>
              </a:ext>
            </a:extLst>
          </p:cNvPr>
          <p:cNvSpPr txBox="1"/>
          <p:nvPr/>
        </p:nvSpPr>
        <p:spPr>
          <a:xfrm>
            <a:off x="14097000" y="1099691"/>
            <a:ext cx="2581051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  <a:cs typeface="Gmarket Sans Medium" pitchFamily="34" charset="0"/>
              </a:rPr>
              <a:t>화면정의서 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Gmarket Sans Medium" panose="02000000000000000000" pitchFamily="50" charset="-127"/>
              <a:ea typeface="Gmarket Sans Medium" panose="02000000000000000000" pitchFamily="50" charset="-127"/>
            </a:endParaRPr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02F88026-AFC0-4B09-9674-BB634CA8A9CD}"/>
              </a:ext>
            </a:extLst>
          </p:cNvPr>
          <p:cNvSpPr txBox="1"/>
          <p:nvPr/>
        </p:nvSpPr>
        <p:spPr>
          <a:xfrm>
            <a:off x="1457549" y="3160952"/>
            <a:ext cx="2581051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dirty="0">
                <a:solidFill>
                  <a:srgbClr val="775EEE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(5) </a:t>
            </a:r>
            <a:r>
              <a:rPr lang="ko-KR" altLang="en-US" sz="2800" dirty="0">
                <a:solidFill>
                  <a:srgbClr val="775EEE"/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게시판</a:t>
            </a:r>
            <a:endParaRPr lang="en-US" altLang="ko-KR" sz="2800" dirty="0">
              <a:solidFill>
                <a:srgbClr val="775EEE"/>
              </a:solidFill>
              <a:latin typeface="Gmarket Sans Medium" panose="02000000000000000000" pitchFamily="50" charset="-127"/>
              <a:ea typeface="Gmarket Sans Medium" panose="02000000000000000000" pitchFamily="50" charset="-127"/>
            </a:endParaRPr>
          </a:p>
        </p:txBody>
      </p:sp>
      <p:graphicFrame>
        <p:nvGraphicFramePr>
          <p:cNvPr id="55" name="표 40">
            <a:extLst>
              <a:ext uri="{FF2B5EF4-FFF2-40B4-BE49-F238E27FC236}">
                <a16:creationId xmlns:a16="http://schemas.microsoft.com/office/drawing/2014/main" id="{420FA4F7-DAE9-4920-A407-CEBCAD3A9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119025"/>
              </p:ext>
            </p:extLst>
          </p:nvPr>
        </p:nvGraphicFramePr>
        <p:xfrm>
          <a:off x="11505530" y="2413412"/>
          <a:ext cx="5324921" cy="5595678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977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7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40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lt1"/>
                        </a:solidFill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BEF8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BEF8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 err="1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글번호</a:t>
                      </a:r>
                      <a:endParaRPr lang="ko-KR" altLang="en-US" sz="1600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글의 번호를 나타낸 항목이다</a:t>
                      </a:r>
                      <a:r>
                        <a:rPr lang="en-US" altLang="ko-KR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.</a:t>
                      </a:r>
                      <a:endParaRPr lang="ko-KR" altLang="en-US" sz="1600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2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사용자의 아이디를 나타낸 항목이다</a:t>
                      </a:r>
                      <a:r>
                        <a:rPr lang="en-US" altLang="ko-KR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.</a:t>
                      </a:r>
                      <a:endParaRPr lang="ko-KR" altLang="en-US" sz="1600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31200"/>
                  </a:ext>
                </a:extLst>
              </a:tr>
              <a:tr h="63095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글의 제목을 나타낸 항목이다</a:t>
                      </a:r>
                      <a:r>
                        <a:rPr lang="en-US" altLang="ko-KR" sz="160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.</a:t>
                      </a:r>
                      <a:endParaRPr lang="ko-KR" altLang="en-US" sz="1600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9951424"/>
                  </a:ext>
                </a:extLst>
              </a:tr>
              <a:tr h="3652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작성날짜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글의 작성날짜를 나타낸 항목이다</a:t>
                      </a:r>
                      <a:r>
                        <a:rPr lang="en-US" altLang="ko-KR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.</a:t>
                      </a:r>
                      <a:endParaRPr lang="ko-KR" altLang="en-US" sz="1600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299692"/>
                  </a:ext>
                </a:extLst>
              </a:tr>
              <a:tr h="63095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조회수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글의 조회수를 나타낸 항목이다</a:t>
                      </a:r>
                      <a:r>
                        <a:rPr lang="en-US" altLang="ko-KR" sz="160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.</a:t>
                      </a:r>
                      <a:endParaRPr lang="ko-KR" altLang="en-US" sz="1600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58336"/>
                  </a:ext>
                </a:extLst>
              </a:tr>
              <a:tr h="65265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글 작성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사용자가 게시글을 작성할 수 있는 페이지로 이동하는 버튼이다</a:t>
                      </a:r>
                      <a:r>
                        <a:rPr lang="en-US" altLang="ko-KR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.</a:t>
                      </a:r>
                      <a:endParaRPr lang="ko-KR" altLang="en-US" sz="1600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268519"/>
                  </a:ext>
                </a:extLst>
              </a:tr>
              <a:tr h="57287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이전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현재 페이지에서 이전 페이지로 가는 버튼이다</a:t>
                      </a:r>
                      <a:r>
                        <a:rPr lang="en-US" altLang="ko-KR" sz="160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.</a:t>
                      </a:r>
                      <a:endParaRPr lang="ko-KR" altLang="en-US" sz="1600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301081"/>
                  </a:ext>
                </a:extLst>
              </a:tr>
              <a:tr h="57287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각 각의 페이지 번호로 갈 수 있는 버튼이다</a:t>
                      </a:r>
                      <a:r>
                        <a:rPr lang="en-US" altLang="ko-KR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.</a:t>
                      </a:r>
                      <a:endParaRPr lang="ko-KR" altLang="en-US" sz="1600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22967"/>
                  </a:ext>
                </a:extLst>
              </a:tr>
              <a:tr h="57287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다음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현재 페이지에서 다음 페이지로 갈 수 있는 버튼이다</a:t>
                      </a:r>
                      <a:r>
                        <a:rPr lang="en-US" altLang="ko-KR" sz="1600" dirty="0"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.</a:t>
                      </a:r>
                      <a:endParaRPr lang="ko-KR" altLang="en-US" sz="1600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235547"/>
                  </a:ext>
                </a:extLst>
              </a:tr>
            </a:tbl>
          </a:graphicData>
        </a:graphic>
      </p:graphicFrame>
      <p:sp>
        <p:nvSpPr>
          <p:cNvPr id="94" name="TextBox 41">
            <a:extLst>
              <a:ext uri="{FF2B5EF4-FFF2-40B4-BE49-F238E27FC236}">
                <a16:creationId xmlns:a16="http://schemas.microsoft.com/office/drawing/2014/main" id="{9E409833-077E-49E5-B462-02ECD5A8B992}"/>
              </a:ext>
            </a:extLst>
          </p:cNvPr>
          <p:cNvSpPr txBox="1"/>
          <p:nvPr/>
        </p:nvSpPr>
        <p:spPr>
          <a:xfrm>
            <a:off x="12045536" y="2484904"/>
            <a:ext cx="136566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항  목</a:t>
            </a:r>
          </a:p>
        </p:txBody>
      </p:sp>
      <p:sp>
        <p:nvSpPr>
          <p:cNvPr id="96" name="TextBox 41">
            <a:extLst>
              <a:ext uri="{FF2B5EF4-FFF2-40B4-BE49-F238E27FC236}">
                <a16:creationId xmlns:a16="http://schemas.microsoft.com/office/drawing/2014/main" id="{F697C891-D698-46D9-93B3-9F6F94BC8447}"/>
              </a:ext>
            </a:extLst>
          </p:cNvPr>
          <p:cNvSpPr txBox="1"/>
          <p:nvPr/>
        </p:nvSpPr>
        <p:spPr>
          <a:xfrm>
            <a:off x="14636336" y="2476500"/>
            <a:ext cx="136566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50" charset="-127"/>
                <a:ea typeface="Gmarket Sans Medium" panose="02000000000000000000" pitchFamily="50" charset="-127"/>
              </a:rPr>
              <a:t>설 명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D169687-2553-49C1-844B-2E5F31ADDB1A}"/>
              </a:ext>
            </a:extLst>
          </p:cNvPr>
          <p:cNvSpPr txBox="1"/>
          <p:nvPr/>
        </p:nvSpPr>
        <p:spPr>
          <a:xfrm>
            <a:off x="4876800" y="389548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market Sans Light" panose="02000000000000000000" pitchFamily="50" charset="-127"/>
                <a:ea typeface="Gmarket Sans Light" panose="02000000000000000000" pitchFamily="50" charset="-127"/>
              </a:rPr>
              <a:t>NEART </a:t>
            </a:r>
            <a:r>
              <a:rPr lang="ko-KR" altLang="en-US" dirty="0">
                <a:latin typeface="Gmarket Sans Light" panose="02000000000000000000" pitchFamily="50" charset="-127"/>
                <a:ea typeface="Gmarket Sans Light" panose="02000000000000000000" pitchFamily="50" charset="-127"/>
              </a:rPr>
              <a:t>게시판</a:t>
            </a:r>
          </a:p>
        </p:txBody>
      </p:sp>
      <p:graphicFrame>
        <p:nvGraphicFramePr>
          <p:cNvPr id="99" name="표 11">
            <a:extLst>
              <a:ext uri="{FF2B5EF4-FFF2-40B4-BE49-F238E27FC236}">
                <a16:creationId xmlns:a16="http://schemas.microsoft.com/office/drawing/2014/main" id="{3CAEBA81-AE00-4296-ACDA-760D2E3E2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24541"/>
              </p:ext>
            </p:extLst>
          </p:nvPr>
        </p:nvGraphicFramePr>
        <p:xfrm>
          <a:off x="5048495" y="4618702"/>
          <a:ext cx="5669026" cy="1134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3805">
                  <a:extLst>
                    <a:ext uri="{9D8B030D-6E8A-4147-A177-3AD203B41FA5}">
                      <a16:colId xmlns:a16="http://schemas.microsoft.com/office/drawing/2014/main" val="4055569282"/>
                    </a:ext>
                  </a:extLst>
                </a:gridCol>
                <a:gridCol w="1133805">
                  <a:extLst>
                    <a:ext uri="{9D8B030D-6E8A-4147-A177-3AD203B41FA5}">
                      <a16:colId xmlns:a16="http://schemas.microsoft.com/office/drawing/2014/main" val="1520530231"/>
                    </a:ext>
                  </a:extLst>
                </a:gridCol>
                <a:gridCol w="1133805">
                  <a:extLst>
                    <a:ext uri="{9D8B030D-6E8A-4147-A177-3AD203B41FA5}">
                      <a16:colId xmlns:a16="http://schemas.microsoft.com/office/drawing/2014/main" val="3498003012"/>
                    </a:ext>
                  </a:extLst>
                </a:gridCol>
                <a:gridCol w="1395453">
                  <a:extLst>
                    <a:ext uri="{9D8B030D-6E8A-4147-A177-3AD203B41FA5}">
                      <a16:colId xmlns:a16="http://schemas.microsoft.com/office/drawing/2014/main" val="269644344"/>
                    </a:ext>
                  </a:extLst>
                </a:gridCol>
                <a:gridCol w="872158">
                  <a:extLst>
                    <a:ext uri="{9D8B030D-6E8A-4147-A177-3AD203B41FA5}">
                      <a16:colId xmlns:a16="http://schemas.microsoft.com/office/drawing/2014/main" val="511215048"/>
                    </a:ext>
                  </a:extLst>
                </a:gridCol>
              </a:tblGrid>
              <a:tr h="378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글번호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아이디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제목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작성날짜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조회수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975820"/>
                  </a:ext>
                </a:extLst>
              </a:tr>
              <a:tr h="378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Kim88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상품문의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2022-02-18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20374"/>
                  </a:ext>
                </a:extLst>
              </a:tr>
              <a:tr h="378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Lee09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상품문의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2022-02-18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Gmarket Sans Light" panose="02000000000000000000" pitchFamily="50" charset="-127"/>
                          <a:ea typeface="Gmarket Sans Light" panose="02000000000000000000" pitchFamily="50" charset="-127"/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336392"/>
                  </a:ext>
                </a:extLst>
              </a:tr>
            </a:tbl>
          </a:graphicData>
        </a:graphic>
      </p:graphicFrame>
      <p:sp>
        <p:nvSpPr>
          <p:cNvPr id="101" name="TextBox 100">
            <a:extLst>
              <a:ext uri="{FF2B5EF4-FFF2-40B4-BE49-F238E27FC236}">
                <a16:creationId xmlns:a16="http://schemas.microsoft.com/office/drawing/2014/main" id="{B1F7BEA6-BDA5-485D-9F5B-37E7C2D03E0C}"/>
              </a:ext>
            </a:extLst>
          </p:cNvPr>
          <p:cNvSpPr txBox="1"/>
          <p:nvPr/>
        </p:nvSpPr>
        <p:spPr>
          <a:xfrm>
            <a:off x="7780803" y="6127548"/>
            <a:ext cx="2044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Gmarket Sans Light" panose="02000000000000000000" pitchFamily="50" charset="-127"/>
                <a:ea typeface="Gmarket Sans Light" panose="02000000000000000000" pitchFamily="50" charset="-127"/>
              </a:rPr>
              <a:t>.</a:t>
            </a:r>
          </a:p>
          <a:p>
            <a:r>
              <a:rPr lang="en-US" altLang="ko-KR" sz="2200" b="1" dirty="0">
                <a:latin typeface="Gmarket Sans Light" panose="02000000000000000000" pitchFamily="50" charset="-127"/>
                <a:ea typeface="Gmarket Sans Light" panose="02000000000000000000" pitchFamily="50" charset="-127"/>
              </a:rPr>
              <a:t>.</a:t>
            </a:r>
          </a:p>
          <a:p>
            <a:r>
              <a:rPr lang="en-US" altLang="ko-KR" sz="2200" b="1" dirty="0">
                <a:latin typeface="Gmarket Sans Light" panose="02000000000000000000" pitchFamily="50" charset="-127"/>
                <a:ea typeface="Gmarket Sans Light" panose="02000000000000000000" pitchFamily="50" charset="-127"/>
              </a:rPr>
              <a:t>.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A2AC63B-61AF-4516-A6A7-7B987CC4EE28}"/>
              </a:ext>
            </a:extLst>
          </p:cNvPr>
          <p:cNvSpPr/>
          <p:nvPr/>
        </p:nvSpPr>
        <p:spPr>
          <a:xfrm>
            <a:off x="9296401" y="7855914"/>
            <a:ext cx="990599" cy="34962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Gmarket Sans Light" panose="02000000000000000000" pitchFamily="50" charset="-127"/>
                <a:ea typeface="Gmarket Sans Light" panose="02000000000000000000" pitchFamily="50" charset="-127"/>
              </a:rPr>
              <a:t>글 작성</a:t>
            </a:r>
          </a:p>
        </p:txBody>
      </p:sp>
      <p:graphicFrame>
        <p:nvGraphicFramePr>
          <p:cNvPr id="103" name="표 16">
            <a:extLst>
              <a:ext uri="{FF2B5EF4-FFF2-40B4-BE49-F238E27FC236}">
                <a16:creationId xmlns:a16="http://schemas.microsoft.com/office/drawing/2014/main" id="{EDB27688-2B6D-4D0E-88A3-0A5748892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722407"/>
              </p:ext>
            </p:extLst>
          </p:nvPr>
        </p:nvGraphicFramePr>
        <p:xfrm>
          <a:off x="6026063" y="8857090"/>
          <a:ext cx="3918299" cy="3048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59757">
                  <a:extLst>
                    <a:ext uri="{9D8B030D-6E8A-4147-A177-3AD203B41FA5}">
                      <a16:colId xmlns:a16="http://schemas.microsoft.com/office/drawing/2014/main" val="478258278"/>
                    </a:ext>
                  </a:extLst>
                </a:gridCol>
                <a:gridCol w="559757">
                  <a:extLst>
                    <a:ext uri="{9D8B030D-6E8A-4147-A177-3AD203B41FA5}">
                      <a16:colId xmlns:a16="http://schemas.microsoft.com/office/drawing/2014/main" val="1487815992"/>
                    </a:ext>
                  </a:extLst>
                </a:gridCol>
                <a:gridCol w="559757">
                  <a:extLst>
                    <a:ext uri="{9D8B030D-6E8A-4147-A177-3AD203B41FA5}">
                      <a16:colId xmlns:a16="http://schemas.microsoft.com/office/drawing/2014/main" val="790873343"/>
                    </a:ext>
                  </a:extLst>
                </a:gridCol>
                <a:gridCol w="559757">
                  <a:extLst>
                    <a:ext uri="{9D8B030D-6E8A-4147-A177-3AD203B41FA5}">
                      <a16:colId xmlns:a16="http://schemas.microsoft.com/office/drawing/2014/main" val="3258216203"/>
                    </a:ext>
                  </a:extLst>
                </a:gridCol>
                <a:gridCol w="559757">
                  <a:extLst>
                    <a:ext uri="{9D8B030D-6E8A-4147-A177-3AD203B41FA5}">
                      <a16:colId xmlns:a16="http://schemas.microsoft.com/office/drawing/2014/main" val="55592654"/>
                    </a:ext>
                  </a:extLst>
                </a:gridCol>
                <a:gridCol w="559757">
                  <a:extLst>
                    <a:ext uri="{9D8B030D-6E8A-4147-A177-3AD203B41FA5}">
                      <a16:colId xmlns:a16="http://schemas.microsoft.com/office/drawing/2014/main" val="2860734238"/>
                    </a:ext>
                  </a:extLst>
                </a:gridCol>
                <a:gridCol w="559757">
                  <a:extLst>
                    <a:ext uri="{9D8B030D-6E8A-4147-A177-3AD203B41FA5}">
                      <a16:colId xmlns:a16="http://schemas.microsoft.com/office/drawing/2014/main" val="677978685"/>
                    </a:ext>
                  </a:extLst>
                </a:gridCol>
              </a:tblGrid>
              <a:tr h="172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이전</a:t>
                      </a:r>
                      <a:endParaRPr lang="ko-KR" altLang="en-US" sz="1400" b="0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1</a:t>
                      </a:r>
                      <a:endParaRPr lang="ko-KR" altLang="en-US" sz="1400" b="0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2</a:t>
                      </a:r>
                      <a:endParaRPr lang="ko-KR" altLang="en-US" sz="1400" b="0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3</a:t>
                      </a:r>
                      <a:endParaRPr lang="ko-KR" altLang="en-US" sz="1400" b="0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4</a:t>
                      </a:r>
                      <a:endParaRPr lang="ko-KR" altLang="en-US" sz="1400" b="0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5</a:t>
                      </a:r>
                      <a:endParaRPr lang="ko-KR" altLang="en-US" sz="1400" b="0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/>
                        <a:t>다음</a:t>
                      </a:r>
                      <a:endParaRPr lang="ko-KR" altLang="en-US" sz="1400" b="0" dirty="0">
                        <a:latin typeface="Gmarket Sans Light" panose="02000000000000000000" pitchFamily="50" charset="-127"/>
                        <a:ea typeface="Gmarket Sans Light" panose="020000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125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800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4660798" y="2413412"/>
            <a:ext cx="6461841" cy="74000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Gmarket Sans Light"/>
              <a:ea typeface="Gmarket Sans Light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4660798" y="3393038"/>
            <a:ext cx="647320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660798" y="8617699"/>
            <a:ext cx="647328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41"/>
          <p:cNvSpPr txBox="1"/>
          <p:nvPr/>
        </p:nvSpPr>
        <p:spPr>
          <a:xfrm>
            <a:off x="4824574" y="2837647"/>
            <a:ext cx="1612471" cy="465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/>
                <a:ea typeface="Gmarket Sans Light"/>
              </a:rPr>
              <a:t>NEART</a:t>
            </a:r>
          </a:p>
        </p:txBody>
      </p:sp>
      <p:sp>
        <p:nvSpPr>
          <p:cNvPr id="31" name="TextBox 41"/>
          <p:cNvSpPr txBox="1"/>
          <p:nvPr/>
        </p:nvSpPr>
        <p:spPr>
          <a:xfrm>
            <a:off x="10211021" y="2774848"/>
            <a:ext cx="5090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600" b="0" spc="-300">
              <a:solidFill>
                <a:schemeClr val="tx1">
                  <a:lumMod val="75000"/>
                  <a:lumOff val="25000"/>
                </a:schemeClr>
              </a:solidFill>
              <a:latin typeface="Gmarket Sans Light"/>
              <a:ea typeface="Gmarket Sans Light"/>
            </a:endParaRPr>
          </a:p>
        </p:txBody>
      </p:sp>
      <p:grpSp>
        <p:nvGrpSpPr>
          <p:cNvPr id="32" name="그룹 31"/>
          <p:cNvGrpSpPr/>
          <p:nvPr/>
        </p:nvGrpSpPr>
        <p:grpSpPr>
          <a:xfrm rot="18900000">
            <a:off x="10255119" y="2943612"/>
            <a:ext cx="67645" cy="199353"/>
            <a:chOff x="4756220" y="3176968"/>
            <a:chExt cx="504063" cy="936118"/>
          </a:xfrm>
        </p:grpSpPr>
        <p:sp>
          <p:nvSpPr>
            <p:cNvPr id="82" name="타원 81"/>
            <p:cNvSpPr/>
            <p:nvPr/>
          </p:nvSpPr>
          <p:spPr>
            <a:xfrm>
              <a:off x="4756220" y="3176968"/>
              <a:ext cx="504063" cy="504063"/>
            </a:xfrm>
            <a:prstGeom prst="ellipse">
              <a:avLst/>
            </a:prstGeom>
            <a:noFill/>
            <a:ln w="127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/>
                <a:ea typeface="Gmarket Sans Light"/>
              </a:endParaRPr>
            </a:p>
          </p:txBody>
        </p:sp>
        <p:sp>
          <p:nvSpPr>
            <p:cNvPr id="83" name="사각형: 둥근 모서리 82"/>
            <p:cNvSpPr/>
            <p:nvPr/>
          </p:nvSpPr>
          <p:spPr>
            <a:xfrm>
              <a:off x="4952891" y="3681028"/>
              <a:ext cx="110720" cy="432053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/>
                <a:ea typeface="Gmarket Sans Light"/>
              </a:endParaRPr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454789" y="2940826"/>
            <a:ext cx="122891" cy="173929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10698088" y="2918325"/>
            <a:ext cx="171012" cy="231828"/>
            <a:chOff x="4998620" y="3428999"/>
            <a:chExt cx="855921" cy="731198"/>
          </a:xfrm>
        </p:grpSpPr>
        <p:cxnSp>
          <p:nvCxnSpPr>
            <p:cNvPr id="72" name="직선 연결선 71"/>
            <p:cNvCxnSpPr/>
            <p:nvPr/>
          </p:nvCxnSpPr>
          <p:spPr>
            <a:xfrm>
              <a:off x="4999773" y="3528319"/>
              <a:ext cx="780311" cy="124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flipV="1">
              <a:off x="5044286" y="3756124"/>
              <a:ext cx="684911" cy="304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5085759" y="3990305"/>
              <a:ext cx="594976" cy="207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16200000" flipH="1">
              <a:off x="4810176" y="3713157"/>
              <a:ext cx="465591" cy="88704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5400000">
              <a:off x="5458513" y="3646925"/>
              <a:ext cx="561306" cy="125454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6200000" flipH="1">
              <a:off x="5016739" y="3727592"/>
              <a:ext cx="466610" cy="6806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rot="5400000">
              <a:off x="5300577" y="3725247"/>
              <a:ext cx="460745" cy="69371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5791429" y="3439483"/>
              <a:ext cx="6311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타원 79"/>
            <p:cNvSpPr/>
            <p:nvPr/>
          </p:nvSpPr>
          <p:spPr>
            <a:xfrm>
              <a:off x="5133377" y="3994930"/>
              <a:ext cx="165267" cy="16526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/>
                <a:ea typeface="Gmarket Sans Light"/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5476475" y="3994930"/>
              <a:ext cx="165267" cy="16526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/>
                <a:ea typeface="Gmarket Sans Light"/>
              </a:endParaRPr>
            </a:p>
          </p:txBody>
        </p:sp>
      </p:grpSp>
      <p:sp>
        <p:nvSpPr>
          <p:cNvPr id="37" name="TextBox 41"/>
          <p:cNvSpPr txBox="1"/>
          <p:nvPr/>
        </p:nvSpPr>
        <p:spPr>
          <a:xfrm>
            <a:off x="4856399" y="3610732"/>
            <a:ext cx="630001" cy="330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0" spc="10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/>
                <a:ea typeface="Gmarket Sans Light"/>
              </a:rPr>
              <a:t>ALL</a:t>
            </a:r>
          </a:p>
        </p:txBody>
      </p:sp>
      <p:sp>
        <p:nvSpPr>
          <p:cNvPr id="38" name="TextBox 41"/>
          <p:cNvSpPr txBox="1"/>
          <p:nvPr/>
        </p:nvSpPr>
        <p:spPr>
          <a:xfrm>
            <a:off x="5348274" y="3610732"/>
            <a:ext cx="671526" cy="330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0" spc="10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/>
                <a:ea typeface="Gmarket Sans Light"/>
              </a:rPr>
              <a:t>Best</a:t>
            </a:r>
          </a:p>
        </p:txBody>
      </p:sp>
      <p:sp>
        <p:nvSpPr>
          <p:cNvPr id="39" name="TextBox 41"/>
          <p:cNvSpPr txBox="1"/>
          <p:nvPr/>
        </p:nvSpPr>
        <p:spPr>
          <a:xfrm>
            <a:off x="5909589" y="3610732"/>
            <a:ext cx="948411" cy="330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0" spc="10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/>
                <a:ea typeface="Gmarket Sans Light"/>
              </a:rPr>
              <a:t>Special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003762" y="4762803"/>
            <a:ext cx="1085030" cy="124256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Gmarket Sans Light"/>
              <a:ea typeface="Gmarket Sans Light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569918" y="4762803"/>
            <a:ext cx="1085030" cy="124256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Gmarket Sans Light"/>
              <a:ea typeface="Gmarket Sans Light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142502" y="4762803"/>
            <a:ext cx="1085030" cy="124256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Gmarket Sans Light"/>
              <a:ea typeface="Gmarket Sans Ligh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635066" y="4762803"/>
            <a:ext cx="1085030" cy="124256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Gmarket Sans Light"/>
              <a:ea typeface="Gmarket Sans Light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003762" y="6658451"/>
            <a:ext cx="1085030" cy="124256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Gmarket Sans Light"/>
              <a:ea typeface="Gmarket Sans Light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569918" y="6658451"/>
            <a:ext cx="1085030" cy="124256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Gmarket Sans Light"/>
              <a:ea typeface="Gmarket Sans Light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142502" y="6658451"/>
            <a:ext cx="1085030" cy="124256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Gmarket Sans Light"/>
              <a:ea typeface="Gmarket Sans Light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635066" y="6658451"/>
            <a:ext cx="1085030" cy="124256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Gmarket Sans Light"/>
              <a:ea typeface="Gmarket Sans Light"/>
            </a:endParaRPr>
          </a:p>
        </p:txBody>
      </p:sp>
      <p:sp>
        <p:nvSpPr>
          <p:cNvPr id="52" name="TextBox 41"/>
          <p:cNvSpPr txBox="1"/>
          <p:nvPr/>
        </p:nvSpPr>
        <p:spPr>
          <a:xfrm>
            <a:off x="5186520" y="4948327"/>
            <a:ext cx="719513" cy="574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0" spc="-30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/>
                <a:ea typeface="Gmarket Sans Light"/>
              </a:rPr>
              <a:t> 상품 이미지</a:t>
            </a:r>
          </a:p>
        </p:txBody>
      </p:sp>
      <p:sp>
        <p:nvSpPr>
          <p:cNvPr id="53" name="TextBox 41"/>
          <p:cNvSpPr txBox="1"/>
          <p:nvPr/>
        </p:nvSpPr>
        <p:spPr>
          <a:xfrm>
            <a:off x="6752677" y="4948327"/>
            <a:ext cx="719513" cy="574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0" spc="-30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/>
                <a:ea typeface="Gmarket Sans Light"/>
              </a:rPr>
              <a:t> 상품 이미지</a:t>
            </a:r>
          </a:p>
        </p:txBody>
      </p:sp>
      <p:sp>
        <p:nvSpPr>
          <p:cNvPr id="54" name="TextBox 41"/>
          <p:cNvSpPr txBox="1"/>
          <p:nvPr/>
        </p:nvSpPr>
        <p:spPr>
          <a:xfrm>
            <a:off x="8325261" y="4948327"/>
            <a:ext cx="719512" cy="574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0" spc="-30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/>
                <a:ea typeface="Gmarket Sans Light"/>
              </a:rPr>
              <a:t> 상품 이미지</a:t>
            </a:r>
          </a:p>
        </p:txBody>
      </p:sp>
      <p:sp>
        <p:nvSpPr>
          <p:cNvPr id="56" name="TextBox 41"/>
          <p:cNvSpPr txBox="1"/>
          <p:nvPr/>
        </p:nvSpPr>
        <p:spPr>
          <a:xfrm>
            <a:off x="9817825" y="4948327"/>
            <a:ext cx="719513" cy="574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0" spc="-30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/>
                <a:ea typeface="Gmarket Sans Light"/>
              </a:rPr>
              <a:t> 상품 이미지</a:t>
            </a:r>
          </a:p>
        </p:txBody>
      </p:sp>
      <p:sp>
        <p:nvSpPr>
          <p:cNvPr id="57" name="TextBox 41"/>
          <p:cNvSpPr txBox="1"/>
          <p:nvPr/>
        </p:nvSpPr>
        <p:spPr>
          <a:xfrm>
            <a:off x="5186520" y="6843974"/>
            <a:ext cx="719513" cy="57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0" spc="-30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/>
                <a:ea typeface="Gmarket Sans Light"/>
              </a:rPr>
              <a:t> 상품 이미지</a:t>
            </a:r>
          </a:p>
        </p:txBody>
      </p:sp>
      <p:sp>
        <p:nvSpPr>
          <p:cNvPr id="58" name="TextBox 41"/>
          <p:cNvSpPr txBox="1"/>
          <p:nvPr/>
        </p:nvSpPr>
        <p:spPr>
          <a:xfrm>
            <a:off x="6752677" y="6843974"/>
            <a:ext cx="719513" cy="57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0" spc="-30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/>
                <a:ea typeface="Gmarket Sans Light"/>
              </a:rPr>
              <a:t> 상품 이미지</a:t>
            </a:r>
          </a:p>
        </p:txBody>
      </p:sp>
      <p:sp>
        <p:nvSpPr>
          <p:cNvPr id="61" name="TextBox 41"/>
          <p:cNvSpPr txBox="1"/>
          <p:nvPr/>
        </p:nvSpPr>
        <p:spPr>
          <a:xfrm>
            <a:off x="8325261" y="6843974"/>
            <a:ext cx="719512" cy="57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0" spc="-30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/>
                <a:ea typeface="Gmarket Sans Light"/>
              </a:rPr>
              <a:t> 상품 이미지</a:t>
            </a:r>
          </a:p>
        </p:txBody>
      </p:sp>
      <p:sp>
        <p:nvSpPr>
          <p:cNvPr id="62" name="TextBox 41"/>
          <p:cNvSpPr txBox="1"/>
          <p:nvPr/>
        </p:nvSpPr>
        <p:spPr>
          <a:xfrm>
            <a:off x="9817825" y="6843974"/>
            <a:ext cx="719513" cy="57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0" spc="-30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/>
                <a:ea typeface="Gmarket Sans Light"/>
              </a:rPr>
              <a:t> 상품 이미지</a:t>
            </a:r>
          </a:p>
        </p:txBody>
      </p:sp>
      <p:sp>
        <p:nvSpPr>
          <p:cNvPr id="63" name="TextBox 41"/>
          <p:cNvSpPr txBox="1"/>
          <p:nvPr/>
        </p:nvSpPr>
        <p:spPr>
          <a:xfrm>
            <a:off x="4953000" y="6026447"/>
            <a:ext cx="609600" cy="39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0" spc="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/>
                <a:ea typeface="Gmarket Sans Light"/>
              </a:rPr>
              <a:t>상품명</a:t>
            </a:r>
            <a:endParaRPr lang="ko-KR" altLang="en-US" sz="1000" b="0" spc="-300">
              <a:solidFill>
                <a:schemeClr val="tx1">
                  <a:lumMod val="75000"/>
                  <a:lumOff val="25000"/>
                </a:schemeClr>
              </a:solidFill>
              <a:latin typeface="Gmarket Sans Light"/>
              <a:ea typeface="Gmarket Sans Light"/>
            </a:endParaRPr>
          </a:p>
          <a:p>
            <a:pPr>
              <a:defRPr/>
            </a:pPr>
            <a:r>
              <a:rPr lang="ko-KR" altLang="en-US" sz="1000" b="0" spc="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/>
                <a:ea typeface="Gmarket Sans Light"/>
              </a:rPr>
              <a:t>가격</a:t>
            </a:r>
          </a:p>
        </p:txBody>
      </p:sp>
      <p:sp>
        <p:nvSpPr>
          <p:cNvPr id="71" name="TextBox 41"/>
          <p:cNvSpPr txBox="1"/>
          <p:nvPr/>
        </p:nvSpPr>
        <p:spPr>
          <a:xfrm>
            <a:off x="7496798" y="9102923"/>
            <a:ext cx="961402" cy="296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0" spc="-30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/>
                <a:ea typeface="Gmarket Sans Light"/>
              </a:rPr>
              <a:t>FOOTER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508212" y="2504300"/>
            <a:ext cx="679478" cy="2655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solidFill>
                  <a:srgbClr val="775EEE"/>
                </a:solidFill>
                <a:latin typeface="Gmarket Sans Light"/>
                <a:ea typeface="Gmarket Sans Light"/>
              </a:rPr>
              <a:t>1200px</a:t>
            </a:r>
          </a:p>
        </p:txBody>
      </p:sp>
      <p:cxnSp>
        <p:nvCxnSpPr>
          <p:cNvPr id="46" name="직선 연결선 45"/>
          <p:cNvCxnSpPr/>
          <p:nvPr/>
        </p:nvCxnSpPr>
        <p:spPr>
          <a:xfrm flipV="1">
            <a:off x="4660798" y="2597826"/>
            <a:ext cx="2741902" cy="9031"/>
          </a:xfrm>
          <a:prstGeom prst="line">
            <a:avLst/>
          </a:prstGeom>
          <a:ln>
            <a:solidFill>
              <a:srgbClr val="775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8350223" y="2606856"/>
            <a:ext cx="2783864" cy="0"/>
          </a:xfrm>
          <a:prstGeom prst="line">
            <a:avLst/>
          </a:prstGeom>
          <a:ln>
            <a:solidFill>
              <a:srgbClr val="775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3"/>
          <p:cNvSpPr txBox="1"/>
          <p:nvPr/>
        </p:nvSpPr>
        <p:spPr>
          <a:xfrm>
            <a:off x="1457549" y="1174059"/>
            <a:ext cx="1385105" cy="40011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2000" b="1" spc="20">
                <a:solidFill>
                  <a:srgbClr val="595959"/>
                </a:solidFill>
                <a:latin typeface="Gmarket Sans Bold"/>
                <a:ea typeface="Gmarket Sans Bold"/>
              </a:rPr>
              <a:t>03</a:t>
            </a:r>
            <a:endParaRPr lang="en-US">
              <a:latin typeface="Gmarket Sans Bold"/>
              <a:ea typeface="Gmarket Sans Bold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2362200" y="1283810"/>
            <a:ext cx="12115800" cy="118902"/>
            <a:chOff x="2666666" y="1283810"/>
            <a:chExt cx="12115800" cy="11890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666666" y="1283810"/>
              <a:ext cx="12115800" cy="11890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26094" y="9697041"/>
            <a:ext cx="463897" cy="33855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600">
                <a:solidFill>
                  <a:srgbClr val="595959"/>
                </a:solidFill>
                <a:latin typeface="Gmarket Sans Medium"/>
                <a:cs typeface="Gmarket Sans Medium"/>
              </a:rPr>
              <a:t>03</a:t>
            </a:r>
            <a:endParaRPr lang="en-US" sz="1600"/>
          </a:p>
        </p:txBody>
      </p:sp>
      <p:sp>
        <p:nvSpPr>
          <p:cNvPr id="13" name="Object 13"/>
          <p:cNvSpPr txBox="1"/>
          <p:nvPr/>
        </p:nvSpPr>
        <p:spPr>
          <a:xfrm>
            <a:off x="17366904" y="9593802"/>
            <a:ext cx="463896" cy="33886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rgbClr val="595959"/>
                </a:solidFill>
                <a:latin typeface="Gmarket Sans Medium"/>
                <a:cs typeface="Gmarket Sans Medium"/>
              </a:rPr>
              <a:t>03</a:t>
            </a:r>
            <a:endParaRPr lang="en-US" altLang="ko-KR" sz="1400"/>
          </a:p>
        </p:txBody>
      </p:sp>
      <p:sp>
        <p:nvSpPr>
          <p:cNvPr id="15" name="Object 9"/>
          <p:cNvSpPr txBox="1"/>
          <p:nvPr/>
        </p:nvSpPr>
        <p:spPr>
          <a:xfrm>
            <a:off x="1457549" y="2180060"/>
            <a:ext cx="5850365" cy="77078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4500" b="1">
                <a:latin typeface="G마켓 산스 TTF Bold"/>
                <a:ea typeface="G마켓 산스 TTF Bold"/>
              </a:rPr>
              <a:t>화면 설계</a:t>
            </a:r>
          </a:p>
        </p:txBody>
      </p:sp>
      <p:grpSp>
        <p:nvGrpSpPr>
          <p:cNvPr id="33" name="그룹 1001"/>
          <p:cNvGrpSpPr/>
          <p:nvPr/>
        </p:nvGrpSpPr>
        <p:grpSpPr>
          <a:xfrm>
            <a:off x="4343400" y="1903526"/>
            <a:ext cx="304800" cy="304800"/>
            <a:chOff x="16354022" y="6926970"/>
            <a:chExt cx="438095" cy="438095"/>
          </a:xfrm>
        </p:grpSpPr>
        <p:pic>
          <p:nvPicPr>
            <p:cNvPr id="34" name="Object 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354022" y="6926970"/>
              <a:ext cx="438095" cy="438095"/>
            </a:xfrm>
            <a:prstGeom prst="rect">
              <a:avLst/>
            </a:prstGeom>
          </p:spPr>
        </p:pic>
      </p:grpSp>
      <p:sp>
        <p:nvSpPr>
          <p:cNvPr id="14" name="Object 10"/>
          <p:cNvSpPr txBox="1"/>
          <p:nvPr/>
        </p:nvSpPr>
        <p:spPr>
          <a:xfrm>
            <a:off x="14097000" y="1099691"/>
            <a:ext cx="2581051" cy="51765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Gmarket Sans Medium"/>
                <a:ea typeface="Gmarket Sans Medium"/>
                <a:cs typeface="Gmarket Sans Medium"/>
              </a:rPr>
              <a:t>화면정의서 </a:t>
            </a:r>
            <a:endParaRPr lang="en-US" sz="2800" b="1">
              <a:solidFill>
                <a:schemeClr val="tx1">
                  <a:lumMod val="65000"/>
                  <a:lumOff val="35000"/>
                </a:schemeClr>
              </a:solidFill>
              <a:latin typeface="Gmarket Sans Medium"/>
              <a:ea typeface="Gmarket Sans Medium"/>
            </a:endParaRPr>
          </a:p>
        </p:txBody>
      </p:sp>
      <p:sp>
        <p:nvSpPr>
          <p:cNvPr id="17" name="Object 10"/>
          <p:cNvSpPr txBox="1"/>
          <p:nvPr/>
        </p:nvSpPr>
        <p:spPr>
          <a:xfrm>
            <a:off x="1457549" y="3160952"/>
            <a:ext cx="2581051" cy="5232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rgbClr val="775EEE"/>
                </a:solidFill>
                <a:latin typeface="Gmarket Sans Medium"/>
                <a:ea typeface="Gmarket Sans Medium"/>
              </a:rPr>
              <a:t>(6) </a:t>
            </a:r>
            <a:r>
              <a:rPr lang="ko-KR" altLang="en-US" sz="2800">
                <a:solidFill>
                  <a:srgbClr val="775EEE"/>
                </a:solidFill>
                <a:latin typeface="Gmarket Sans Medium"/>
                <a:ea typeface="Gmarket Sans Medium"/>
              </a:rPr>
              <a:t>상품</a:t>
            </a:r>
            <a:endParaRPr lang="en-US" altLang="ko-KR" sz="2800">
              <a:solidFill>
                <a:srgbClr val="775EEE"/>
              </a:solidFill>
              <a:latin typeface="Gmarket Sans Medium"/>
              <a:ea typeface="Gmarket Sans Medium"/>
            </a:endParaRPr>
          </a:p>
        </p:txBody>
      </p:sp>
      <p:graphicFrame>
        <p:nvGraphicFramePr>
          <p:cNvPr id="55" name="표 40"/>
          <p:cNvGraphicFramePr>
            <a:graphicFrameLocks noGrp="1"/>
          </p:cNvGraphicFramePr>
          <p:nvPr/>
        </p:nvGraphicFramePr>
        <p:xfrm>
          <a:off x="11505530" y="2413412"/>
          <a:ext cx="5324921" cy="467503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977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7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40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  <a:latin typeface="Gmarket Sans Light"/>
                        <a:ea typeface="Gmarket Sans Light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solidFill>
                      <a:srgbClr val="C8BEF8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>
                        <a:latin typeface="Gmarket Sans Light"/>
                        <a:ea typeface="Gmarket Sans Light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solidFill>
                      <a:srgbClr val="C8BEF8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latin typeface="Gmarket Sans Light"/>
                          <a:ea typeface="Gmarket Sans Light"/>
                        </a:rPr>
                        <a:t>NEART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>
                          <a:latin typeface="Gmarket Sans Light"/>
                          <a:ea typeface="Gmarket Sans Light"/>
                        </a:rPr>
                        <a:t>사이트로고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Gmarket Sans Light"/>
                          <a:ea typeface="Gmarket Sans Light"/>
                        </a:rPr>
                        <a:t>상품이미지</a:t>
                      </a:r>
                      <a:endParaRPr lang="en-US" altLang="ko-KR" sz="1600">
                        <a:latin typeface="Gmarket Sans Light"/>
                        <a:ea typeface="Gmarket Sans Light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>
                          <a:latin typeface="Gmarket Sans Light"/>
                          <a:ea typeface="Gmarket Sans Light"/>
                        </a:rPr>
                        <a:t>상품의 이미지 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latin typeface="Gmarket Sans Light"/>
                          <a:ea typeface="Gmarket Sans Light"/>
                        </a:rPr>
                        <a:t>(</a:t>
                      </a:r>
                      <a:r>
                        <a:rPr lang="ko-KR" altLang="en-US" sz="1600">
                          <a:latin typeface="Gmarket Sans Light"/>
                          <a:ea typeface="Gmarket Sans Light"/>
                        </a:rPr>
                        <a:t>클릭시</a:t>
                      </a:r>
                      <a:r>
                        <a:rPr lang="en-US" altLang="ko-KR" sz="1600">
                          <a:latin typeface="Gmarket Sans Light"/>
                          <a:ea typeface="Gmarket Sans Light"/>
                        </a:rPr>
                        <a:t>, </a:t>
                      </a:r>
                      <a:r>
                        <a:rPr lang="ko-KR" altLang="en-US" sz="1600">
                          <a:latin typeface="Gmarket Sans Light"/>
                          <a:ea typeface="Gmarket Sans Light"/>
                        </a:rPr>
                        <a:t>상세 해당 상품의 상세화면으로 이동</a:t>
                      </a:r>
                      <a:r>
                        <a:rPr lang="en-US" altLang="ko-KR" sz="1600">
                          <a:latin typeface="Gmarket Sans Light"/>
                          <a:ea typeface="Gmarket Sans Light"/>
                        </a:rPr>
                        <a:t>)</a:t>
                      </a:r>
                      <a:endParaRPr lang="ko-KR" altLang="en-US" sz="1600">
                        <a:latin typeface="Gmarket Sans Light"/>
                        <a:ea typeface="Gmarket Sans Light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95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Gmarket Sans Light"/>
                          <a:ea typeface="Gmarket Sans Light"/>
                        </a:rPr>
                        <a:t>상품명</a:t>
                      </a:r>
                      <a:endParaRPr lang="en-US" altLang="ko-KR" sz="1600">
                        <a:latin typeface="Gmarket Sans Light"/>
                        <a:ea typeface="Gmarket Sans Light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>
                          <a:latin typeface="Gmarket Sans Light"/>
                          <a:ea typeface="Gmarket Sans Light"/>
                        </a:rPr>
                        <a:t>그림</a:t>
                      </a:r>
                      <a:r>
                        <a:rPr lang="en-US" altLang="ko-KR" sz="1600">
                          <a:latin typeface="Gmarket Sans Light"/>
                          <a:ea typeface="Gmarket Sans Light"/>
                        </a:rPr>
                        <a:t>, </a:t>
                      </a:r>
                      <a:r>
                        <a:rPr lang="ko-KR" altLang="en-US" sz="1600">
                          <a:latin typeface="Gmarket Sans Light"/>
                          <a:ea typeface="Gmarket Sans Light"/>
                        </a:rPr>
                        <a:t>작품 명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2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Gmarket Sans Light"/>
                          <a:ea typeface="Gmarket Sans Light"/>
                        </a:rPr>
                        <a:t>가격</a:t>
                      </a:r>
                      <a:endParaRPr lang="en-US" altLang="ko-KR" sz="1600">
                        <a:latin typeface="Gmarket Sans Light"/>
                        <a:ea typeface="Gmarket Sans Light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>
                          <a:latin typeface="Gmarket Sans Light"/>
                          <a:ea typeface="Gmarket Sans Light"/>
                        </a:rPr>
                        <a:t>해당 상품의 가격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95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latin typeface="Gmarket Sans Light"/>
                          <a:ea typeface="Gmarket Sans Light"/>
                        </a:rPr>
                        <a:t>all</a:t>
                      </a:r>
                      <a:endParaRPr lang="ko-KR" altLang="en-US" sz="1600">
                        <a:latin typeface="Gmarket Sans Light"/>
                        <a:ea typeface="Gmarket Sans Light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>
                          <a:latin typeface="Gmarket Sans Light"/>
                          <a:ea typeface="Gmarket Sans Light"/>
                        </a:rPr>
                        <a:t>전체 상품 리스트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265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latin typeface="Gmarket Sans Light"/>
                          <a:ea typeface="Gmarket Sans Light"/>
                        </a:rPr>
                        <a:t>Best</a:t>
                      </a:r>
                      <a:endParaRPr lang="ko-KR" altLang="en-US" sz="1600">
                        <a:latin typeface="Gmarket Sans Light"/>
                        <a:ea typeface="Gmarket Sans Light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>
                          <a:latin typeface="Gmarket Sans Light"/>
                          <a:ea typeface="Gmarket Sans Light"/>
                        </a:rPr>
                        <a:t>인기있는 그림 </a:t>
                      </a:r>
                      <a:r>
                        <a:rPr lang="en-US" altLang="ko-KR" sz="1600">
                          <a:latin typeface="Gmarket Sans Light"/>
                          <a:ea typeface="Gmarket Sans Light"/>
                        </a:rPr>
                        <a:t>top 10</a:t>
                      </a:r>
                      <a:endParaRPr lang="ko-KR" altLang="en-US" sz="1600">
                        <a:latin typeface="Gmarket Sans Light"/>
                        <a:ea typeface="Gmarket Sans Light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287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>
                          <a:latin typeface="Gmarket Sans Light"/>
                          <a:ea typeface="Gmarket Sans Light"/>
                        </a:rPr>
                        <a:t>Special</a:t>
                      </a:r>
                      <a:endParaRPr lang="ko-KR" altLang="en-US" sz="1600">
                        <a:latin typeface="Gmarket Sans Light"/>
                        <a:ea typeface="Gmarket Sans Light"/>
                      </a:endParaRP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>
                          <a:latin typeface="Gmarket Sans Light"/>
                          <a:ea typeface="Gmarket Sans Light"/>
                        </a:rPr>
                        <a:t>특정 작가의 그림</a:t>
                      </a:r>
                    </a:p>
                  </a:txBody>
                  <a:tcPr>
                    <a:lnL w="12700" cap="flat" cmpd="sng" algn="ctr">
                      <a:solidFill>
                        <a:srgbClr val="9C9C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9C9C7F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9C9C7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9C9C7F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4" name="TextBox 41"/>
          <p:cNvSpPr txBox="1"/>
          <p:nvPr/>
        </p:nvSpPr>
        <p:spPr>
          <a:xfrm>
            <a:off x="12045536" y="2484904"/>
            <a:ext cx="1365664" cy="465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/>
                <a:ea typeface="Gmarket Sans Medium"/>
              </a:rPr>
              <a:t>항  목</a:t>
            </a:r>
          </a:p>
        </p:txBody>
      </p:sp>
      <p:sp>
        <p:nvSpPr>
          <p:cNvPr id="96" name="TextBox 41"/>
          <p:cNvSpPr txBox="1"/>
          <p:nvPr/>
        </p:nvSpPr>
        <p:spPr>
          <a:xfrm>
            <a:off x="14636336" y="2476500"/>
            <a:ext cx="1365664" cy="464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/>
                <a:ea typeface="Gmarket Sans Medium"/>
              </a:rPr>
              <a:t>설 명</a:t>
            </a:r>
          </a:p>
        </p:txBody>
      </p:sp>
      <p:sp>
        <p:nvSpPr>
          <p:cNvPr id="1003" name="TextBox 41"/>
          <p:cNvSpPr txBox="1"/>
          <p:nvPr/>
        </p:nvSpPr>
        <p:spPr>
          <a:xfrm>
            <a:off x="6534150" y="6026447"/>
            <a:ext cx="609600" cy="39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0" spc="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/>
                <a:ea typeface="Gmarket Sans Light"/>
              </a:rPr>
              <a:t>상품명</a:t>
            </a:r>
            <a:endParaRPr lang="ko-KR" altLang="en-US" sz="1000" b="0" spc="-300">
              <a:solidFill>
                <a:schemeClr val="tx1">
                  <a:lumMod val="75000"/>
                  <a:lumOff val="25000"/>
                </a:schemeClr>
              </a:solidFill>
              <a:latin typeface="Gmarket Sans Light"/>
              <a:ea typeface="Gmarket Sans Light"/>
            </a:endParaRPr>
          </a:p>
          <a:p>
            <a:pPr>
              <a:defRPr/>
            </a:pPr>
            <a:r>
              <a:rPr lang="ko-KR" altLang="en-US" sz="1000" b="0" spc="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/>
                <a:ea typeface="Gmarket Sans Light"/>
              </a:rPr>
              <a:t>가격</a:t>
            </a:r>
          </a:p>
        </p:txBody>
      </p:sp>
      <p:sp>
        <p:nvSpPr>
          <p:cNvPr id="1004" name="TextBox 41"/>
          <p:cNvSpPr txBox="1"/>
          <p:nvPr/>
        </p:nvSpPr>
        <p:spPr>
          <a:xfrm>
            <a:off x="8096250" y="6026447"/>
            <a:ext cx="609600" cy="39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0" spc="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/>
                <a:ea typeface="Gmarket Sans Light"/>
              </a:rPr>
              <a:t>상품명</a:t>
            </a:r>
            <a:endParaRPr lang="ko-KR" altLang="en-US" sz="1000" b="0" spc="-300">
              <a:solidFill>
                <a:schemeClr val="tx1">
                  <a:lumMod val="75000"/>
                  <a:lumOff val="25000"/>
                </a:schemeClr>
              </a:solidFill>
              <a:latin typeface="Gmarket Sans Light"/>
              <a:ea typeface="Gmarket Sans Light"/>
            </a:endParaRPr>
          </a:p>
          <a:p>
            <a:pPr>
              <a:defRPr/>
            </a:pPr>
            <a:r>
              <a:rPr lang="ko-KR" altLang="en-US" sz="1000" b="0" spc="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/>
                <a:ea typeface="Gmarket Sans Light"/>
              </a:rPr>
              <a:t>가격</a:t>
            </a:r>
          </a:p>
        </p:txBody>
      </p:sp>
      <p:sp>
        <p:nvSpPr>
          <p:cNvPr id="1005" name="TextBox 41"/>
          <p:cNvSpPr txBox="1"/>
          <p:nvPr/>
        </p:nvSpPr>
        <p:spPr>
          <a:xfrm>
            <a:off x="9601200" y="6026447"/>
            <a:ext cx="609600" cy="39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0" spc="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/>
                <a:ea typeface="Gmarket Sans Light"/>
              </a:rPr>
              <a:t>상품명</a:t>
            </a:r>
            <a:endParaRPr lang="ko-KR" altLang="en-US" sz="1000" b="0" spc="-300">
              <a:solidFill>
                <a:schemeClr val="tx1">
                  <a:lumMod val="75000"/>
                  <a:lumOff val="25000"/>
                </a:schemeClr>
              </a:solidFill>
              <a:latin typeface="Gmarket Sans Light"/>
              <a:ea typeface="Gmarket Sans Light"/>
            </a:endParaRPr>
          </a:p>
          <a:p>
            <a:pPr>
              <a:defRPr/>
            </a:pPr>
            <a:r>
              <a:rPr lang="ko-KR" altLang="en-US" sz="1000" b="0" spc="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/>
                <a:ea typeface="Gmarket Sans Light"/>
              </a:rPr>
              <a:t>가격</a:t>
            </a:r>
          </a:p>
        </p:txBody>
      </p:sp>
      <p:sp>
        <p:nvSpPr>
          <p:cNvPr id="1006" name="TextBox 41"/>
          <p:cNvSpPr txBox="1"/>
          <p:nvPr/>
        </p:nvSpPr>
        <p:spPr>
          <a:xfrm>
            <a:off x="4953000" y="7905750"/>
            <a:ext cx="609600" cy="39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0" spc="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/>
                <a:ea typeface="Gmarket Sans Light"/>
              </a:rPr>
              <a:t>상품명</a:t>
            </a:r>
            <a:endParaRPr lang="ko-KR" altLang="en-US" sz="1000" b="0" spc="-300">
              <a:solidFill>
                <a:schemeClr val="tx1">
                  <a:lumMod val="75000"/>
                  <a:lumOff val="25000"/>
                </a:schemeClr>
              </a:solidFill>
              <a:latin typeface="Gmarket Sans Light"/>
              <a:ea typeface="Gmarket Sans Light"/>
            </a:endParaRPr>
          </a:p>
          <a:p>
            <a:pPr>
              <a:defRPr/>
            </a:pPr>
            <a:r>
              <a:rPr lang="ko-KR" altLang="en-US" sz="1000" b="0" spc="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/>
                <a:ea typeface="Gmarket Sans Light"/>
              </a:rPr>
              <a:t>가격</a:t>
            </a:r>
          </a:p>
        </p:txBody>
      </p:sp>
      <p:sp>
        <p:nvSpPr>
          <p:cNvPr id="1007" name="TextBox 41"/>
          <p:cNvSpPr txBox="1"/>
          <p:nvPr/>
        </p:nvSpPr>
        <p:spPr>
          <a:xfrm>
            <a:off x="6534150" y="7905750"/>
            <a:ext cx="609600" cy="39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0" spc="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/>
                <a:ea typeface="Gmarket Sans Light"/>
              </a:rPr>
              <a:t>상품명</a:t>
            </a:r>
            <a:endParaRPr lang="ko-KR" altLang="en-US" sz="1000" b="0" spc="-300">
              <a:solidFill>
                <a:schemeClr val="tx1">
                  <a:lumMod val="75000"/>
                  <a:lumOff val="25000"/>
                </a:schemeClr>
              </a:solidFill>
              <a:latin typeface="Gmarket Sans Light"/>
              <a:ea typeface="Gmarket Sans Light"/>
            </a:endParaRPr>
          </a:p>
          <a:p>
            <a:pPr>
              <a:defRPr/>
            </a:pPr>
            <a:r>
              <a:rPr lang="ko-KR" altLang="en-US" sz="1000" b="0" spc="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/>
                <a:ea typeface="Gmarket Sans Light"/>
              </a:rPr>
              <a:t>가격</a:t>
            </a:r>
          </a:p>
        </p:txBody>
      </p:sp>
      <p:sp>
        <p:nvSpPr>
          <p:cNvPr id="1008" name="TextBox 41"/>
          <p:cNvSpPr txBox="1"/>
          <p:nvPr/>
        </p:nvSpPr>
        <p:spPr>
          <a:xfrm>
            <a:off x="8096250" y="7905750"/>
            <a:ext cx="609600" cy="39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0" spc="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/>
                <a:ea typeface="Gmarket Sans Light"/>
              </a:rPr>
              <a:t>상품명</a:t>
            </a:r>
            <a:endParaRPr lang="ko-KR" altLang="en-US" sz="1000" b="0" spc="-300">
              <a:solidFill>
                <a:schemeClr val="tx1">
                  <a:lumMod val="75000"/>
                  <a:lumOff val="25000"/>
                </a:schemeClr>
              </a:solidFill>
              <a:latin typeface="Gmarket Sans Light"/>
              <a:ea typeface="Gmarket Sans Light"/>
            </a:endParaRPr>
          </a:p>
          <a:p>
            <a:pPr>
              <a:defRPr/>
            </a:pPr>
            <a:r>
              <a:rPr lang="ko-KR" altLang="en-US" sz="1000" b="0" spc="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/>
                <a:ea typeface="Gmarket Sans Light"/>
              </a:rPr>
              <a:t>가격</a:t>
            </a:r>
          </a:p>
        </p:txBody>
      </p:sp>
      <p:sp>
        <p:nvSpPr>
          <p:cNvPr id="1009" name="TextBox 41"/>
          <p:cNvSpPr txBox="1"/>
          <p:nvPr/>
        </p:nvSpPr>
        <p:spPr>
          <a:xfrm>
            <a:off x="9601200" y="7905750"/>
            <a:ext cx="609600" cy="39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0" spc="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/>
                <a:ea typeface="Gmarket Sans Light"/>
              </a:rPr>
              <a:t>상품명</a:t>
            </a:r>
            <a:endParaRPr lang="ko-KR" altLang="en-US" sz="1000" b="0" spc="-300">
              <a:solidFill>
                <a:schemeClr val="tx1">
                  <a:lumMod val="75000"/>
                  <a:lumOff val="25000"/>
                </a:schemeClr>
              </a:solidFill>
              <a:latin typeface="Gmarket Sans Light"/>
              <a:ea typeface="Gmarket Sans Light"/>
            </a:endParaRPr>
          </a:p>
          <a:p>
            <a:pPr>
              <a:defRPr/>
            </a:pPr>
            <a:r>
              <a:rPr lang="ko-KR" altLang="en-US" sz="1000" b="0" spc="0">
                <a:solidFill>
                  <a:schemeClr val="tx1">
                    <a:lumMod val="75000"/>
                    <a:lumOff val="25000"/>
                  </a:schemeClr>
                </a:solidFill>
                <a:latin typeface="Gmarket Sans Light"/>
                <a:ea typeface="Gmarket Sans Light"/>
              </a:rPr>
              <a:t>가격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DengXian Light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DengXia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940</Words>
  <Application>Microsoft Office PowerPoint</Application>
  <PresentationFormat>사용자 지정</PresentationFormat>
  <Paragraphs>390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Gmarket Sans Bold</vt:lpstr>
      <vt:lpstr>Gmarket Sans Light</vt:lpstr>
      <vt:lpstr>Gmarket Sans Medium</vt:lpstr>
      <vt:lpstr>G마켓 산스 TTF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kosmo</cp:lastModifiedBy>
  <cp:revision>109</cp:revision>
  <dcterms:created xsi:type="dcterms:W3CDTF">2022-02-21T14:50:10Z</dcterms:created>
  <dcterms:modified xsi:type="dcterms:W3CDTF">2022-02-22T05:54:00Z</dcterms:modified>
  <cp:version>1000.0000.01</cp:version>
</cp:coreProperties>
</file>