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0770"/>
    <p:restoredTop sz="10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707892" y="0"/>
            <a:ext cx="4776216" cy="4077081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601527" y="1491424"/>
            <a:ext cx="3150680" cy="12308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5000" b="0" spc="600">
                <a:solidFill>
                  <a:srgbClr val="ebebe9"/>
                </a:solidFill>
                <a:latin typeface="한컴 백제 B"/>
                <a:ea typeface="한컴 백제 B"/>
              </a:rPr>
              <a:t>NEARAT</a:t>
            </a:r>
            <a:endParaRPr lang="en-US" altLang="ko-KR" sz="5000" b="0" spc="600">
              <a:solidFill>
                <a:srgbClr val="ebebe9"/>
              </a:solidFill>
              <a:latin typeface="한컴 백제 B"/>
              <a:ea typeface="한컴 백제 B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420701" y="5981319"/>
            <a:ext cx="1350598" cy="395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0" spc="-600">
                <a:solidFill>
                  <a:srgbClr val="f55d5d"/>
                </a:solidFill>
                <a:latin typeface="-바겐세일M"/>
                <a:ea typeface="-바겐세일M"/>
              </a:rPr>
              <a:t>팀 프로젝트</a:t>
            </a:r>
            <a:endParaRPr lang="ko-KR" altLang="en-US" sz="2000" b="0" spc="-600">
              <a:solidFill>
                <a:srgbClr val="f55d5d"/>
              </a:solidFill>
              <a:latin typeface="-바겐세일M"/>
              <a:ea typeface="-바겐세일M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331780" y="6269355"/>
            <a:ext cx="3528440" cy="4629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그림 구독 </a:t>
            </a:r>
            <a:r>
              <a:rPr lang="en-US" altLang="ko-KR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&amp;</a:t>
            </a: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 판매 사이트 제작</a:t>
            </a:r>
            <a:endParaRPr lang="ko-KR" altLang="en-US" sz="2500" b="0" spc="-600">
              <a:solidFill>
                <a:srgbClr val="f55d5d"/>
              </a:solidFill>
              <a:latin typeface="-바겐세일M"/>
              <a:ea typeface="-바겐세일M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799838" y="4168902"/>
            <a:ext cx="2592324" cy="700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 b="0" spc="-600">
                <a:solidFill>
                  <a:srgbClr val="ec2626"/>
                </a:solidFill>
                <a:latin typeface="-바겐세일M"/>
                <a:ea typeface="-바겐세일M"/>
              </a:rPr>
              <a:t>화면 정의서</a:t>
            </a:r>
            <a:endParaRPr lang="ko-KR" altLang="en-US" sz="4000" b="0" spc="-600">
              <a:solidFill>
                <a:srgbClr val="ec2626"/>
              </a:solidFill>
              <a:latin typeface="-바겐세일M"/>
              <a:ea typeface="-바겐세일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2423541" cy="6858000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20515" y="404622"/>
            <a:ext cx="1782509" cy="1234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5000" b="0" spc="600">
                <a:solidFill>
                  <a:srgbClr val="ebebe9"/>
                </a:solidFill>
                <a:latin typeface="한컴 백제 B"/>
                <a:ea typeface="한컴 백제 B"/>
              </a:rPr>
              <a:t>목 차</a:t>
            </a:r>
            <a:endParaRPr lang="ko-KR" altLang="en-US" sz="5000" b="0" spc="600">
              <a:solidFill>
                <a:srgbClr val="ebebe9"/>
              </a:solidFill>
              <a:latin typeface="한컴 백제 B"/>
              <a:ea typeface="한컴 백제 B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657283" y="784098"/>
            <a:ext cx="4806887" cy="7760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사이트 메인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639568" y="1913001"/>
            <a:ext cx="4806887" cy="7760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2.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어드민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657284" y="3041904"/>
            <a:ext cx="4806887" cy="775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고객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4614691" y="0"/>
            <a:ext cx="2674173" cy="769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고객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  <a:endParaRPr lang="en-US" altLang="ko-KR" sz="1200">
              <a:solidFill>
                <a:srgbClr val="ff0000"/>
              </a:solidFill>
              <a:latin typeface="해남체"/>
              <a:ea typeface="해남체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4628429" y="5595747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회원가입</a:t>
            </a:r>
            <a:endParaRPr lang="ko-KR" altLang="en-US" sz="800"/>
          </a:p>
        </p:txBody>
      </p:sp>
      <p:sp>
        <p:nvSpPr>
          <p:cNvPr id="37" name="TextBox 41"/>
          <p:cNvSpPr txBox="1"/>
          <p:nvPr/>
        </p:nvSpPr>
        <p:spPr>
          <a:xfrm>
            <a:off x="7250651" y="112124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  <a:endParaRPr lang="ko-KR" altLang="en-US" sz="25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39" name="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4599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32969" y="980101"/>
            <a:ext cx="1160526" cy="61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  상품</a:t>
            </a:r>
            <a:endParaRPr lang="ko-KR" altLang="en-US" sz="2100">
              <a:solidFill>
                <a:srgbClr val="ebebe9"/>
              </a:solidFill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(</a:t>
            </a:r>
            <a:r>
              <a:rPr lang="ko-KR" altLang="en-US" sz="1400">
                <a:solidFill>
                  <a:srgbClr val="ebebe9"/>
                </a:solidFill>
                <a:latin typeface="한컴 윤고딕 240"/>
                <a:ea typeface="한컴 윤고딕 240"/>
              </a:rPr>
              <a:t>핸드프린팅</a:t>
            </a: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)</a:t>
            </a:r>
            <a:endParaRPr lang="en-US" altLang="ko-KR" sz="140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rcRect b="15130"/>
          <a:stretch>
            <a:fillRect/>
          </a:stretch>
        </p:blipFill>
        <p:spPr>
          <a:xfrm>
            <a:off x="3068048" y="944927"/>
            <a:ext cx="5739701" cy="5542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</a:t>
            </a:r>
            <a:r>
              <a:rPr lang="en-US" altLang="ko-KR"/>
              <a:t>  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4614691" y="0"/>
            <a:ext cx="2674173" cy="769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고객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4599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92465" y="1121241"/>
            <a:ext cx="720090" cy="410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상품</a:t>
            </a:r>
            <a:endParaRPr lang="ko-KR" altLang="en-US" sz="210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graphicFrame>
        <p:nvGraphicFramePr>
          <p:cNvPr id="43" name="표 40"/>
          <p:cNvGraphicFramePr>
            <a:graphicFrameLocks noGrp="1"/>
          </p:cNvGraphicFramePr>
          <p:nvPr/>
        </p:nvGraphicFramePr>
        <p:xfrm>
          <a:off x="7752207" y="1700783"/>
          <a:ext cx="3888486" cy="3970248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444009"/>
                <a:gridCol w="2444477"/>
              </a:tblGrid>
              <a:tr h="358137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</a:tr>
              <a:tr h="49810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NEART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600"/>
                        <a:t>사이트로고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5838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Home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600"/>
                        <a:t>메인페이지 이동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04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Product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004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EDITION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64905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About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66513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Contents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71181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아이콘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TextBox 41"/>
          <p:cNvSpPr txBox="1"/>
          <p:nvPr/>
        </p:nvSpPr>
        <p:spPr>
          <a:xfrm>
            <a:off x="7904577" y="1672208"/>
            <a:ext cx="1263426" cy="44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  <a:endParaRPr lang="ko-KR" altLang="en-US" sz="24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45" name="TextBox 42"/>
          <p:cNvSpPr txBox="1"/>
          <p:nvPr/>
        </p:nvSpPr>
        <p:spPr>
          <a:xfrm>
            <a:off x="9696450" y="1641876"/>
            <a:ext cx="1397738" cy="45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  <a:endParaRPr lang="ko-KR" altLang="en-US" sz="24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46" name=""/>
          <p:cNvSpPr/>
          <p:nvPr/>
        </p:nvSpPr>
        <p:spPr>
          <a:xfrm>
            <a:off x="752510" y="1700783"/>
            <a:ext cx="6783669" cy="48955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7" name=""/>
          <p:cNvCxnSpPr/>
          <p:nvPr/>
        </p:nvCxnSpPr>
        <p:spPr>
          <a:xfrm>
            <a:off x="752510" y="2348865"/>
            <a:ext cx="6795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752510" y="5805297"/>
            <a:ext cx="679568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1"/>
          <p:cNvSpPr txBox="1"/>
          <p:nvPr/>
        </p:nvSpPr>
        <p:spPr>
          <a:xfrm>
            <a:off x="924443" y="1810200"/>
            <a:ext cx="1440180" cy="46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rgbClr val="114f76"/>
                </a:solidFill>
                <a:latin typeface="-바겐세일M"/>
                <a:ea typeface="-바겐세일M"/>
              </a:rPr>
              <a:t>NEART</a:t>
            </a:r>
            <a:endParaRPr lang="en-US" altLang="ko-KR" sz="25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0" name="TextBox 41"/>
          <p:cNvSpPr txBox="1"/>
          <p:nvPr/>
        </p:nvSpPr>
        <p:spPr>
          <a:xfrm>
            <a:off x="2639568" y="1939895"/>
            <a:ext cx="686680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Home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3" name="TextBox 41"/>
          <p:cNvSpPr txBox="1"/>
          <p:nvPr/>
        </p:nvSpPr>
        <p:spPr>
          <a:xfrm>
            <a:off x="3256846" y="1939895"/>
            <a:ext cx="917531" cy="33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Product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5" name="TextBox 41"/>
          <p:cNvSpPr txBox="1"/>
          <p:nvPr/>
        </p:nvSpPr>
        <p:spPr>
          <a:xfrm>
            <a:off x="4059622" y="1939895"/>
            <a:ext cx="917531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EDITION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6" name="TextBox 41"/>
          <p:cNvSpPr txBox="1"/>
          <p:nvPr/>
        </p:nvSpPr>
        <p:spPr>
          <a:xfrm>
            <a:off x="4890231" y="1939895"/>
            <a:ext cx="740104" cy="33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About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7" name="TextBox 41"/>
          <p:cNvSpPr txBox="1"/>
          <p:nvPr/>
        </p:nvSpPr>
        <p:spPr>
          <a:xfrm>
            <a:off x="5510298" y="1939895"/>
            <a:ext cx="1068860" cy="33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Contents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8" name="TextBox 41"/>
          <p:cNvSpPr txBox="1"/>
          <p:nvPr/>
        </p:nvSpPr>
        <p:spPr>
          <a:xfrm>
            <a:off x="6579158" y="1939895"/>
            <a:ext cx="534430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grpSp>
        <p:nvGrpSpPr>
          <p:cNvPr id="61" name=""/>
          <p:cNvGrpSpPr/>
          <p:nvPr/>
        </p:nvGrpSpPr>
        <p:grpSpPr>
          <a:xfrm rot="18900000">
            <a:off x="6617996" y="2037695"/>
            <a:ext cx="85928" cy="159580"/>
            <a:chOff x="4756220" y="3176968"/>
            <a:chExt cx="504063" cy="936118"/>
          </a:xfrm>
        </p:grpSpPr>
        <p:sp>
          <p:nvSpPr>
            <p:cNvPr id="59" name=""/>
            <p:cNvSpPr/>
            <p:nvPr/>
          </p:nvSpPr>
          <p:spPr>
            <a:xfrm>
              <a:off x="4756220" y="3176968"/>
              <a:ext cx="504063" cy="504063"/>
            </a:xfrm>
            <a:prstGeom prst="ellipse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4952891" y="3681032"/>
              <a:ext cx="110720" cy="4320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5130" y="2022999"/>
            <a:ext cx="188886" cy="168466"/>
          </a:xfrm>
          <a:prstGeom prst="rect">
            <a:avLst/>
          </a:prstGeom>
        </p:spPr>
      </p:pic>
      <p:grpSp>
        <p:nvGrpSpPr>
          <p:cNvPr id="84" name=""/>
          <p:cNvGrpSpPr/>
          <p:nvPr/>
        </p:nvGrpSpPr>
        <p:grpSpPr>
          <a:xfrm rot="0">
            <a:off x="7071633" y="2018710"/>
            <a:ext cx="217230" cy="185576"/>
            <a:chOff x="4998620" y="3428999"/>
            <a:chExt cx="855921" cy="731198"/>
          </a:xfrm>
        </p:grpSpPr>
        <p:cxnSp>
          <p:nvCxnSpPr>
            <p:cNvPr id="67" name=""/>
            <p:cNvCxnSpPr/>
            <p:nvPr/>
          </p:nvCxnSpPr>
          <p:spPr>
            <a:xfrm>
              <a:off x="4999773" y="3528319"/>
              <a:ext cx="780311" cy="124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"/>
            <p:cNvCxnSpPr/>
            <p:nvPr/>
          </p:nvCxnSpPr>
          <p:spPr>
            <a:xfrm flipV="1">
              <a:off x="5044286" y="3756124"/>
              <a:ext cx="684911" cy="304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"/>
            <p:cNvCxnSpPr/>
            <p:nvPr/>
          </p:nvCxnSpPr>
          <p:spPr>
            <a:xfrm>
              <a:off x="5085759" y="3990305"/>
              <a:ext cx="594976" cy="207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"/>
            <p:cNvCxnSpPr/>
            <p:nvPr/>
          </p:nvCxnSpPr>
          <p:spPr>
            <a:xfrm rot="16200000" flipH="1">
              <a:off x="4810176" y="3713157"/>
              <a:ext cx="465591" cy="8870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"/>
            <p:cNvCxnSpPr/>
            <p:nvPr/>
          </p:nvCxnSpPr>
          <p:spPr>
            <a:xfrm rot="5400000">
              <a:off x="5458513" y="3646925"/>
              <a:ext cx="561306" cy="1254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"/>
            <p:cNvCxnSpPr/>
            <p:nvPr/>
          </p:nvCxnSpPr>
          <p:spPr>
            <a:xfrm rot="16200000" flipH="1">
              <a:off x="5016739" y="3727592"/>
              <a:ext cx="466610" cy="680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"/>
            <p:cNvCxnSpPr/>
            <p:nvPr/>
          </p:nvCxnSpPr>
          <p:spPr>
            <a:xfrm rot="5400000">
              <a:off x="5300577" y="3725247"/>
              <a:ext cx="460745" cy="693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"/>
            <p:cNvCxnSpPr/>
            <p:nvPr/>
          </p:nvCxnSpPr>
          <p:spPr>
            <a:xfrm>
              <a:off x="5791429" y="3439483"/>
              <a:ext cx="63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"/>
            <p:cNvSpPr/>
            <p:nvPr/>
          </p:nvSpPr>
          <p:spPr>
            <a:xfrm>
              <a:off x="5133377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"/>
            <p:cNvSpPr/>
            <p:nvPr/>
          </p:nvSpPr>
          <p:spPr>
            <a:xfrm>
              <a:off x="5476473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85" name="TextBox 41"/>
          <p:cNvSpPr txBox="1"/>
          <p:nvPr/>
        </p:nvSpPr>
        <p:spPr>
          <a:xfrm>
            <a:off x="957853" y="2492883"/>
            <a:ext cx="601580" cy="33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ALL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86" name="TextBox 41"/>
          <p:cNvSpPr txBox="1"/>
          <p:nvPr/>
        </p:nvSpPr>
        <p:spPr>
          <a:xfrm>
            <a:off x="1474225" y="2492883"/>
            <a:ext cx="618178" cy="33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Best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87" name="TextBox 41"/>
          <p:cNvSpPr txBox="1"/>
          <p:nvPr/>
        </p:nvSpPr>
        <p:spPr>
          <a:xfrm>
            <a:off x="2063496" y="2492883"/>
            <a:ext cx="864108" cy="3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Special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88" name=""/>
          <p:cNvSpPr/>
          <p:nvPr/>
        </p:nvSpPr>
        <p:spPr>
          <a:xfrm>
            <a:off x="1112555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9" name=""/>
          <p:cNvSpPr/>
          <p:nvPr/>
        </p:nvSpPr>
        <p:spPr>
          <a:xfrm>
            <a:off x="2756713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4407618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5974518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1112555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2756713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>
            <a:off x="4407618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/>
          <p:nvPr/>
        </p:nvSpPr>
        <p:spPr>
          <a:xfrm>
            <a:off x="5974518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6" name="TextBox 41"/>
          <p:cNvSpPr txBox="1"/>
          <p:nvPr/>
        </p:nvSpPr>
        <p:spPr>
          <a:xfrm>
            <a:off x="1338749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97" name="TextBox 41"/>
          <p:cNvSpPr txBox="1"/>
          <p:nvPr/>
        </p:nvSpPr>
        <p:spPr>
          <a:xfrm>
            <a:off x="2982908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98" name="TextBox 41"/>
          <p:cNvSpPr txBox="1"/>
          <p:nvPr/>
        </p:nvSpPr>
        <p:spPr>
          <a:xfrm>
            <a:off x="4633813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99" name="TextBox 41"/>
          <p:cNvSpPr txBox="1"/>
          <p:nvPr/>
        </p:nvSpPr>
        <p:spPr>
          <a:xfrm>
            <a:off x="6200713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0" name="TextBox 41"/>
          <p:cNvSpPr txBox="1"/>
          <p:nvPr/>
        </p:nvSpPr>
        <p:spPr>
          <a:xfrm>
            <a:off x="1338749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1" name="TextBox 41"/>
          <p:cNvSpPr txBox="1"/>
          <p:nvPr/>
        </p:nvSpPr>
        <p:spPr>
          <a:xfrm>
            <a:off x="2982908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2" name="TextBox 41"/>
          <p:cNvSpPr txBox="1"/>
          <p:nvPr/>
        </p:nvSpPr>
        <p:spPr>
          <a:xfrm>
            <a:off x="4633813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3" name="TextBox 41"/>
          <p:cNvSpPr txBox="1"/>
          <p:nvPr/>
        </p:nvSpPr>
        <p:spPr>
          <a:xfrm>
            <a:off x="6200713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  <a:endParaRPr lang="ko-KR" altLang="en-US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4" name="TextBox 41"/>
          <p:cNvSpPr txBox="1"/>
          <p:nvPr/>
        </p:nvSpPr>
        <p:spPr>
          <a:xfrm>
            <a:off x="1414154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5" name="TextBox 41"/>
          <p:cNvSpPr txBox="1"/>
          <p:nvPr/>
        </p:nvSpPr>
        <p:spPr>
          <a:xfrm>
            <a:off x="3049773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6" name="TextBox 41"/>
          <p:cNvSpPr txBox="1"/>
          <p:nvPr/>
        </p:nvSpPr>
        <p:spPr>
          <a:xfrm>
            <a:off x="4700678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07" name="TextBox 41"/>
          <p:cNvSpPr txBox="1"/>
          <p:nvPr/>
        </p:nvSpPr>
        <p:spPr>
          <a:xfrm>
            <a:off x="6267578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18" name="TextBox 41"/>
          <p:cNvSpPr txBox="1"/>
          <p:nvPr/>
        </p:nvSpPr>
        <p:spPr>
          <a:xfrm>
            <a:off x="1414154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19" name="TextBox 41"/>
          <p:cNvSpPr txBox="1"/>
          <p:nvPr/>
        </p:nvSpPr>
        <p:spPr>
          <a:xfrm>
            <a:off x="3049773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20" name="TextBox 41"/>
          <p:cNvSpPr txBox="1"/>
          <p:nvPr/>
        </p:nvSpPr>
        <p:spPr>
          <a:xfrm>
            <a:off x="4700678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21" name="TextBox 41"/>
          <p:cNvSpPr txBox="1"/>
          <p:nvPr/>
        </p:nvSpPr>
        <p:spPr>
          <a:xfrm>
            <a:off x="6267578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22" name="TextBox 41"/>
          <p:cNvSpPr txBox="1"/>
          <p:nvPr/>
        </p:nvSpPr>
        <p:spPr>
          <a:xfrm>
            <a:off x="3600856" y="6021324"/>
            <a:ext cx="917531" cy="32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FOOTER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4614691" y="0"/>
            <a:ext cx="2674173" cy="769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고객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  <a:endParaRPr lang="en-US" altLang="ko-KR" sz="1200">
              <a:solidFill>
                <a:srgbClr val="ff0000"/>
              </a:solidFill>
              <a:latin typeface="해남체"/>
              <a:ea typeface="해남체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2710906" y="2348865"/>
            <a:ext cx="2520315" cy="3168396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521914" y="2564892"/>
            <a:ext cx="879729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2863306" y="3429000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63306" y="3188970"/>
            <a:ext cx="5618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아이디</a:t>
            </a:r>
            <a:endParaRPr lang="ko-KR" altLang="en-US" sz="1000"/>
          </a:p>
        </p:txBody>
      </p:sp>
      <p:sp>
        <p:nvSpPr>
          <p:cNvPr id="24" name=""/>
          <p:cNvSpPr/>
          <p:nvPr/>
        </p:nvSpPr>
        <p:spPr>
          <a:xfrm>
            <a:off x="2863306" y="4053078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863306" y="3813048"/>
            <a:ext cx="685709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패스워드</a:t>
            </a:r>
            <a:endParaRPr lang="ko-KR" altLang="en-US" sz="1000"/>
          </a:p>
        </p:txBody>
      </p:sp>
      <p:sp>
        <p:nvSpPr>
          <p:cNvPr id="26" name=""/>
          <p:cNvSpPr txBox="1"/>
          <p:nvPr/>
        </p:nvSpPr>
        <p:spPr>
          <a:xfrm>
            <a:off x="2863306" y="3476053"/>
            <a:ext cx="2951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/>
              <a:t>id</a:t>
            </a:r>
            <a:endParaRPr lang="en-US" altLang="ko-KR" sz="1000"/>
          </a:p>
        </p:txBody>
      </p:sp>
      <p:sp>
        <p:nvSpPr>
          <p:cNvPr id="27" name=""/>
          <p:cNvSpPr txBox="1"/>
          <p:nvPr/>
        </p:nvSpPr>
        <p:spPr>
          <a:xfrm>
            <a:off x="2863306" y="4100131"/>
            <a:ext cx="761909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/>
              <a:t>password</a:t>
            </a:r>
            <a:endParaRPr lang="en-US" altLang="ko-KR" sz="1000"/>
          </a:p>
        </p:txBody>
      </p:sp>
      <p:sp>
        <p:nvSpPr>
          <p:cNvPr id="28" name=""/>
          <p:cNvSpPr txBox="1"/>
          <p:nvPr/>
        </p:nvSpPr>
        <p:spPr>
          <a:xfrm>
            <a:off x="2891881" y="4437126"/>
            <a:ext cx="809534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자동로그인</a:t>
            </a:r>
            <a:endParaRPr lang="ko-KR" altLang="en-US" sz="1000"/>
          </a:p>
        </p:txBody>
      </p:sp>
      <p:sp>
        <p:nvSpPr>
          <p:cNvPr id="29" name=""/>
          <p:cNvSpPr/>
          <p:nvPr/>
        </p:nvSpPr>
        <p:spPr>
          <a:xfrm>
            <a:off x="2863306" y="4964430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3521914" y="4964430"/>
            <a:ext cx="87972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2834254" y="4500848"/>
            <a:ext cx="115252" cy="11525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2710906" y="5589270"/>
            <a:ext cx="714284" cy="209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아이디 찾기</a:t>
            </a:r>
            <a:endParaRPr lang="ko-KR" altLang="en-US" sz="800"/>
          </a:p>
        </p:txBody>
      </p:sp>
      <p:sp>
        <p:nvSpPr>
          <p:cNvPr id="33" name=""/>
          <p:cNvSpPr txBox="1"/>
          <p:nvPr/>
        </p:nvSpPr>
        <p:spPr>
          <a:xfrm>
            <a:off x="3368040" y="5595747"/>
            <a:ext cx="809625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패스워드 찾기</a:t>
            </a:r>
            <a:endParaRPr lang="ko-KR" altLang="en-US" sz="800"/>
          </a:p>
        </p:txBody>
      </p:sp>
      <p:sp>
        <p:nvSpPr>
          <p:cNvPr id="34" name=""/>
          <p:cNvSpPr txBox="1"/>
          <p:nvPr/>
        </p:nvSpPr>
        <p:spPr>
          <a:xfrm>
            <a:off x="4628429" y="5595747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회원가입</a:t>
            </a:r>
            <a:endParaRPr lang="ko-KR" altLang="en-US" sz="800"/>
          </a:p>
        </p:txBody>
      </p:sp>
      <p:cxnSp>
        <p:nvCxnSpPr>
          <p:cNvPr id="35" name=""/>
          <p:cNvCxnSpPr/>
          <p:nvPr/>
        </p:nvCxnSpPr>
        <p:spPr>
          <a:xfrm rot="16200000" flipH="1">
            <a:off x="3340542" y="5701027"/>
            <a:ext cx="9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/>
          <p:cNvSpPr txBox="1"/>
          <p:nvPr/>
        </p:nvSpPr>
        <p:spPr>
          <a:xfrm>
            <a:off x="7250651" y="112124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  <a:endParaRPr lang="ko-KR" altLang="en-US" sz="25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39" name="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4599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32969" y="980101"/>
            <a:ext cx="1160526" cy="61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장바구니</a:t>
            </a:r>
            <a:endParaRPr lang="ko-KR" altLang="en-US" sz="2100">
              <a:solidFill>
                <a:srgbClr val="ebebe9"/>
              </a:solidFill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(</a:t>
            </a:r>
            <a:r>
              <a:rPr lang="ko-KR" altLang="en-US" sz="1400">
                <a:solidFill>
                  <a:srgbClr val="ebebe9"/>
                </a:solidFill>
                <a:latin typeface="한컴 윤고딕 240"/>
                <a:ea typeface="한컴 윤고딕 240"/>
              </a:rPr>
              <a:t>핸드프린팅</a:t>
            </a: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)</a:t>
            </a:r>
            <a:endParaRPr lang="en-US" altLang="ko-KR" sz="140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9077" y="980101"/>
            <a:ext cx="7133844" cy="5350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4614691" y="0"/>
            <a:ext cx="2674173" cy="769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>
                <a:solidFill>
                  <a:srgbClr val="413346"/>
                </a:solidFill>
                <a:latin typeface="한컴 윤고딕 230"/>
                <a:ea typeface="한컴 윤고딕 230"/>
              </a:rPr>
              <a:t>고객 화면</a:t>
            </a:r>
            <a:endParaRPr lang="ko-KR" altLang="en-US" sz="3000" b="0" spc="60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4599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162687" y="1121241"/>
            <a:ext cx="1147487" cy="410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장바구니</a:t>
            </a:r>
            <a:endParaRPr lang="ko-KR" altLang="en-US" sz="210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graphicFrame>
        <p:nvGraphicFramePr>
          <p:cNvPr id="43" name="표 40"/>
          <p:cNvGraphicFramePr>
            <a:graphicFrameLocks noGrp="1"/>
          </p:cNvGraphicFramePr>
          <p:nvPr/>
        </p:nvGraphicFramePr>
        <p:xfrm>
          <a:off x="7752207" y="1700782"/>
          <a:ext cx="3884314" cy="4933122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444009"/>
                <a:gridCol w="2440305"/>
              </a:tblGrid>
              <a:tr h="33883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</a:tr>
              <a:tr h="45904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NEART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사이트로고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584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아이콘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134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그림 구독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매달 그림을 교체 받기 위한 정기결제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5736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그림 구매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하나의 그림을 소유하기 위한 결제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9816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상품 이미지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고객이 선택한 그림을 확인 시켜줌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6129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구매내역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고객이 선택한 그림의 정보와 그림을 받을 날짜 선택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65599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금액 안내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고객이 결제할 그림별 금액과 배송비 총 결제비용 안내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65599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주문 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400"/>
                        <a:t>결제로 이어이는 주문 버튼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TextBox 41"/>
          <p:cNvSpPr txBox="1"/>
          <p:nvPr/>
        </p:nvSpPr>
        <p:spPr>
          <a:xfrm>
            <a:off x="7904577" y="1672208"/>
            <a:ext cx="1263426" cy="44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  <a:endParaRPr lang="ko-KR" altLang="en-US" sz="24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45" name="TextBox 42"/>
          <p:cNvSpPr txBox="1"/>
          <p:nvPr/>
        </p:nvSpPr>
        <p:spPr>
          <a:xfrm>
            <a:off x="9696450" y="1641876"/>
            <a:ext cx="1397738" cy="45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  <a:endParaRPr lang="ko-KR" altLang="en-US" sz="24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46" name=""/>
          <p:cNvSpPr/>
          <p:nvPr/>
        </p:nvSpPr>
        <p:spPr>
          <a:xfrm>
            <a:off x="752510" y="1700783"/>
            <a:ext cx="6783669" cy="48955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7" name=""/>
          <p:cNvCxnSpPr/>
          <p:nvPr/>
        </p:nvCxnSpPr>
        <p:spPr>
          <a:xfrm>
            <a:off x="752510" y="2348865"/>
            <a:ext cx="6795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752510" y="5805297"/>
            <a:ext cx="679568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1"/>
          <p:cNvSpPr txBox="1"/>
          <p:nvPr/>
        </p:nvSpPr>
        <p:spPr>
          <a:xfrm>
            <a:off x="3339531" y="1810200"/>
            <a:ext cx="1440180" cy="46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rgbClr val="114f76"/>
                </a:solidFill>
                <a:latin typeface="-바겐세일M"/>
                <a:ea typeface="-바겐세일M"/>
              </a:rPr>
              <a:t>NEART</a:t>
            </a:r>
            <a:endParaRPr lang="en-US" altLang="ko-KR" sz="25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58" name="TextBox 41"/>
          <p:cNvSpPr txBox="1"/>
          <p:nvPr/>
        </p:nvSpPr>
        <p:spPr>
          <a:xfrm>
            <a:off x="6579158" y="1939895"/>
            <a:ext cx="534430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grpSp>
        <p:nvGrpSpPr>
          <p:cNvPr id="61" name=""/>
          <p:cNvGrpSpPr/>
          <p:nvPr/>
        </p:nvGrpSpPr>
        <p:grpSpPr>
          <a:xfrm rot="18900000">
            <a:off x="6617996" y="2037695"/>
            <a:ext cx="85928" cy="159580"/>
            <a:chOff x="4756220" y="3176968"/>
            <a:chExt cx="504063" cy="936118"/>
          </a:xfrm>
        </p:grpSpPr>
        <p:sp>
          <p:nvSpPr>
            <p:cNvPr id="59" name=""/>
            <p:cNvSpPr/>
            <p:nvPr/>
          </p:nvSpPr>
          <p:spPr>
            <a:xfrm>
              <a:off x="4756220" y="3176968"/>
              <a:ext cx="504063" cy="504063"/>
            </a:xfrm>
            <a:prstGeom prst="ellipse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0" name=""/>
            <p:cNvSpPr/>
            <p:nvPr/>
          </p:nvSpPr>
          <p:spPr>
            <a:xfrm>
              <a:off x="4952891" y="3681032"/>
              <a:ext cx="110720" cy="4320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5130" y="2022999"/>
            <a:ext cx="188886" cy="168466"/>
          </a:xfrm>
          <a:prstGeom prst="rect">
            <a:avLst/>
          </a:prstGeom>
        </p:spPr>
      </p:pic>
      <p:grpSp>
        <p:nvGrpSpPr>
          <p:cNvPr id="84" name=""/>
          <p:cNvGrpSpPr/>
          <p:nvPr/>
        </p:nvGrpSpPr>
        <p:grpSpPr>
          <a:xfrm rot="0">
            <a:off x="7071633" y="2018710"/>
            <a:ext cx="217230" cy="185576"/>
            <a:chOff x="4998620" y="3428999"/>
            <a:chExt cx="855921" cy="731198"/>
          </a:xfrm>
        </p:grpSpPr>
        <p:cxnSp>
          <p:nvCxnSpPr>
            <p:cNvPr id="67" name=""/>
            <p:cNvCxnSpPr/>
            <p:nvPr/>
          </p:nvCxnSpPr>
          <p:spPr>
            <a:xfrm>
              <a:off x="4999773" y="3528319"/>
              <a:ext cx="780311" cy="124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"/>
            <p:cNvCxnSpPr/>
            <p:nvPr/>
          </p:nvCxnSpPr>
          <p:spPr>
            <a:xfrm flipV="1">
              <a:off x="5044286" y="3756124"/>
              <a:ext cx="684911" cy="304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"/>
            <p:cNvCxnSpPr/>
            <p:nvPr/>
          </p:nvCxnSpPr>
          <p:spPr>
            <a:xfrm>
              <a:off x="5085759" y="3990305"/>
              <a:ext cx="594976" cy="207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"/>
            <p:cNvCxnSpPr/>
            <p:nvPr/>
          </p:nvCxnSpPr>
          <p:spPr>
            <a:xfrm rot="16200000" flipH="1">
              <a:off x="4810176" y="3713157"/>
              <a:ext cx="465591" cy="8870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"/>
            <p:cNvCxnSpPr/>
            <p:nvPr/>
          </p:nvCxnSpPr>
          <p:spPr>
            <a:xfrm rot="5400000">
              <a:off x="5458513" y="3646925"/>
              <a:ext cx="561306" cy="1254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"/>
            <p:cNvCxnSpPr/>
            <p:nvPr/>
          </p:nvCxnSpPr>
          <p:spPr>
            <a:xfrm rot="16200000" flipH="1">
              <a:off x="5016739" y="3727592"/>
              <a:ext cx="466610" cy="680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"/>
            <p:cNvCxnSpPr/>
            <p:nvPr/>
          </p:nvCxnSpPr>
          <p:spPr>
            <a:xfrm rot="5400000">
              <a:off x="5300577" y="3725247"/>
              <a:ext cx="460745" cy="693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"/>
            <p:cNvCxnSpPr/>
            <p:nvPr/>
          </p:nvCxnSpPr>
          <p:spPr>
            <a:xfrm>
              <a:off x="5791429" y="3439483"/>
              <a:ext cx="63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"/>
            <p:cNvSpPr/>
            <p:nvPr/>
          </p:nvSpPr>
          <p:spPr>
            <a:xfrm>
              <a:off x="5133377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"/>
            <p:cNvSpPr/>
            <p:nvPr/>
          </p:nvSpPr>
          <p:spPr>
            <a:xfrm>
              <a:off x="5476473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88" name=""/>
          <p:cNvSpPr/>
          <p:nvPr/>
        </p:nvSpPr>
        <p:spPr>
          <a:xfrm>
            <a:off x="1235202" y="3112389"/>
            <a:ext cx="760975" cy="59093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6" name="TextBox 41"/>
          <p:cNvSpPr txBox="1"/>
          <p:nvPr/>
        </p:nvSpPr>
        <p:spPr>
          <a:xfrm>
            <a:off x="1280922" y="3126886"/>
            <a:ext cx="683249" cy="5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ko-KR" altLang="en-US" sz="1500" b="0" spc="-300">
                <a:solidFill>
                  <a:srgbClr val="114f76"/>
                </a:solidFill>
                <a:latin typeface="-바겐세일M"/>
                <a:ea typeface="-바겐세일M"/>
              </a:rPr>
              <a:t>상품 이미지</a:t>
            </a:r>
            <a:endParaRPr lang="ko-KR" altLang="en-US" sz="15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22" name="TextBox 41"/>
          <p:cNvSpPr txBox="1"/>
          <p:nvPr/>
        </p:nvSpPr>
        <p:spPr>
          <a:xfrm>
            <a:off x="3600856" y="6021324"/>
            <a:ext cx="917531" cy="32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FOOTER</a:t>
            </a: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cxnSp>
        <p:nvCxnSpPr>
          <p:cNvPr id="123" name=""/>
          <p:cNvCxnSpPr/>
          <p:nvPr/>
        </p:nvCxnSpPr>
        <p:spPr>
          <a:xfrm>
            <a:off x="920877" y="2996946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/>
          <p:nvPr/>
        </p:nvSpPr>
        <p:spPr>
          <a:xfrm>
            <a:off x="1034961" y="3112389"/>
            <a:ext cx="101942" cy="10194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0" name=""/>
          <p:cNvCxnSpPr/>
          <p:nvPr/>
        </p:nvCxnSpPr>
        <p:spPr>
          <a:xfrm>
            <a:off x="920877" y="3789045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>
            <a:off x="920877" y="4581144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"/>
          <p:cNvSpPr/>
          <p:nvPr/>
        </p:nvSpPr>
        <p:spPr>
          <a:xfrm>
            <a:off x="1235202" y="3898989"/>
            <a:ext cx="760975" cy="59093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3" name="TextBox 41"/>
          <p:cNvSpPr txBox="1"/>
          <p:nvPr/>
        </p:nvSpPr>
        <p:spPr>
          <a:xfrm>
            <a:off x="1280922" y="3913486"/>
            <a:ext cx="683249" cy="5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ko-KR" altLang="en-US" sz="1500" b="0" spc="-300">
                <a:solidFill>
                  <a:srgbClr val="114f76"/>
                </a:solidFill>
                <a:latin typeface="-바겐세일M"/>
                <a:ea typeface="-바겐세일M"/>
              </a:rPr>
              <a:t>상품 이미지</a:t>
            </a:r>
            <a:endParaRPr lang="ko-KR" altLang="en-US" sz="15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34" name=""/>
          <p:cNvSpPr/>
          <p:nvPr/>
        </p:nvSpPr>
        <p:spPr>
          <a:xfrm>
            <a:off x="1034961" y="3898989"/>
            <a:ext cx="101942" cy="10194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5" name=""/>
          <p:cNvCxnSpPr/>
          <p:nvPr/>
        </p:nvCxnSpPr>
        <p:spPr>
          <a:xfrm>
            <a:off x="916997" y="2987421"/>
            <a:ext cx="143438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41"/>
          <p:cNvSpPr txBox="1"/>
          <p:nvPr/>
        </p:nvSpPr>
        <p:spPr>
          <a:xfrm>
            <a:off x="1023375" y="2715406"/>
            <a:ext cx="1221632" cy="27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그림 구독</a:t>
            </a:r>
            <a:r>
              <a:rPr lang="en-US" altLang="ko-KR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(</a:t>
            </a: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정기결제</a:t>
            </a:r>
            <a:r>
              <a:rPr lang="en-US" altLang="ko-KR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)</a:t>
            </a:r>
            <a:endParaRPr lang="en-US" altLang="ko-KR" sz="12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37" name="TextBox 41"/>
          <p:cNvSpPr txBox="1"/>
          <p:nvPr/>
        </p:nvSpPr>
        <p:spPr>
          <a:xfrm>
            <a:off x="2570080" y="2715406"/>
            <a:ext cx="717569" cy="27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그림 구매</a:t>
            </a:r>
            <a:endParaRPr lang="ko-KR" altLang="en-US" sz="12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38" name="TextBox 41"/>
          <p:cNvSpPr txBox="1"/>
          <p:nvPr/>
        </p:nvSpPr>
        <p:spPr>
          <a:xfrm>
            <a:off x="2066017" y="3078324"/>
            <a:ext cx="1365650" cy="25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그림명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_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작가명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39" name="TextBox 41"/>
          <p:cNvSpPr txBox="1"/>
          <p:nvPr/>
        </p:nvSpPr>
        <p:spPr>
          <a:xfrm>
            <a:off x="2066017" y="3273664"/>
            <a:ext cx="1581677" cy="23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[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옵션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사이즈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,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선택한 배경    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]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  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0" name="TextBox 41"/>
          <p:cNvSpPr txBox="1"/>
          <p:nvPr/>
        </p:nvSpPr>
        <p:spPr>
          <a:xfrm>
            <a:off x="2066017" y="3511789"/>
            <a:ext cx="1365650" cy="25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정기 배송 날짜 선택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1" name=""/>
          <p:cNvSpPr/>
          <p:nvPr/>
        </p:nvSpPr>
        <p:spPr>
          <a:xfrm>
            <a:off x="3143631" y="3584108"/>
            <a:ext cx="720661" cy="127855"/>
          </a:xfrm>
          <a:prstGeom prst="rect">
            <a:avLst/>
          </a:prstGeom>
          <a:noFill/>
          <a:ln w="63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2" name=""/>
          <p:cNvSpPr/>
          <p:nvPr/>
        </p:nvSpPr>
        <p:spPr>
          <a:xfrm>
            <a:off x="3755352" y="3603594"/>
            <a:ext cx="86937" cy="86937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3" name="TextBox 41"/>
          <p:cNvSpPr txBox="1"/>
          <p:nvPr/>
        </p:nvSpPr>
        <p:spPr>
          <a:xfrm>
            <a:off x="2066017" y="3833651"/>
            <a:ext cx="1365650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그림명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_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작가명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4" name="TextBox 41"/>
          <p:cNvSpPr txBox="1"/>
          <p:nvPr/>
        </p:nvSpPr>
        <p:spPr>
          <a:xfrm>
            <a:off x="2066017" y="4028991"/>
            <a:ext cx="1581677" cy="23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[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옵션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사이즈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,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선택한 배경    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]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  </a:t>
            </a:r>
            <a:endParaRPr lang="ko-KR" altLang="en-US" sz="10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5" name="TextBox 41"/>
          <p:cNvSpPr txBox="1"/>
          <p:nvPr/>
        </p:nvSpPr>
        <p:spPr>
          <a:xfrm>
            <a:off x="2066017" y="4267116"/>
            <a:ext cx="1365650" cy="25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정기 배송 날짜 선택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6" name=""/>
          <p:cNvSpPr/>
          <p:nvPr/>
        </p:nvSpPr>
        <p:spPr>
          <a:xfrm>
            <a:off x="3143631" y="4339435"/>
            <a:ext cx="720661" cy="127855"/>
          </a:xfrm>
          <a:prstGeom prst="rect">
            <a:avLst/>
          </a:prstGeom>
          <a:noFill/>
          <a:ln w="63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7" name=""/>
          <p:cNvSpPr/>
          <p:nvPr/>
        </p:nvSpPr>
        <p:spPr>
          <a:xfrm>
            <a:off x="3755352" y="4358922"/>
            <a:ext cx="86937" cy="86937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8" name="TextBox 41"/>
          <p:cNvSpPr txBox="1"/>
          <p:nvPr/>
        </p:nvSpPr>
        <p:spPr>
          <a:xfrm>
            <a:off x="4946377" y="4624578"/>
            <a:ext cx="789578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상품 금액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endParaRPr lang="en-US" altLang="ko-KR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49" name="TextBox 41"/>
          <p:cNvSpPr txBox="1"/>
          <p:nvPr/>
        </p:nvSpPr>
        <p:spPr>
          <a:xfrm>
            <a:off x="4936852" y="4853544"/>
            <a:ext cx="799103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 배 송 비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endParaRPr lang="en-US" altLang="ko-KR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50" name="TextBox 41"/>
          <p:cNvSpPr txBox="1"/>
          <p:nvPr/>
        </p:nvSpPr>
        <p:spPr>
          <a:xfrm>
            <a:off x="4860652" y="5085207"/>
            <a:ext cx="875303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총 결제금액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endParaRPr lang="en-US" altLang="ko-KR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51" name="TextBox 41"/>
          <p:cNvSpPr txBox="1"/>
          <p:nvPr/>
        </p:nvSpPr>
        <p:spPr>
          <a:xfrm>
            <a:off x="6660960" y="4624578"/>
            <a:ext cx="378905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원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52" name="TextBox 41"/>
          <p:cNvSpPr txBox="1"/>
          <p:nvPr/>
        </p:nvSpPr>
        <p:spPr>
          <a:xfrm>
            <a:off x="6422136" y="4853544"/>
            <a:ext cx="609981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+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0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원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53" name="TextBox 41"/>
          <p:cNvSpPr txBox="1"/>
          <p:nvPr/>
        </p:nvSpPr>
        <p:spPr>
          <a:xfrm>
            <a:off x="6660960" y="5087903"/>
            <a:ext cx="378905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원</a:t>
            </a:r>
            <a:endParaRPr lang="ko-KR" altLang="en-US" sz="11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54" name=""/>
          <p:cNvSpPr/>
          <p:nvPr/>
        </p:nvSpPr>
        <p:spPr>
          <a:xfrm>
            <a:off x="5341166" y="5348097"/>
            <a:ext cx="1508280" cy="285735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5" name="TextBox 41"/>
          <p:cNvSpPr txBox="1"/>
          <p:nvPr/>
        </p:nvSpPr>
        <p:spPr>
          <a:xfrm>
            <a:off x="5657778" y="5362593"/>
            <a:ext cx="964006" cy="26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주 문   하 기</a:t>
            </a:r>
            <a:endParaRPr lang="ko-KR" altLang="en-US" sz="12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707892" y="0"/>
            <a:ext cx="4776216" cy="6858000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547807" y="1491424"/>
            <a:ext cx="3276409" cy="12308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5000" b="0" spc="600">
                <a:solidFill>
                  <a:srgbClr val="ebebe9"/>
                </a:solidFill>
                <a:latin typeface="한컴 백제 B"/>
                <a:ea typeface="한컴 백제 B"/>
              </a:rPr>
              <a:t>감사합니다</a:t>
            </a:r>
            <a:endParaRPr lang="en-US" altLang="ko-KR" sz="5000" b="0" spc="600">
              <a:solidFill>
                <a:srgbClr val="ebebe9"/>
              </a:solidFill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1281</ep:Words>
  <ep:PresentationFormat>화면 슬라이드 쇼(4:3)</ep:PresentationFormat>
  <ep:Paragraphs>434</ep:Paragraphs>
  <ep:Slides>7</ep:Slides>
  <ep:Notes>25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2022-01-12T14:00:43.325</dcterms:created>
  <dc:creator>c</dc:creator>
  <cp:lastModifiedBy>c</cp:lastModifiedBy>
  <dcterms:modified xsi:type="dcterms:W3CDTF">2022-02-18T01:17:09.611</dcterms:modified>
  <cp:revision>132</cp:revision>
  <cp:version>1000.0000.01</cp:version>
</cp:coreProperties>
</file>