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1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FC5"/>
    <a:srgbClr val="7D81D5"/>
    <a:srgbClr val="775EEE"/>
    <a:srgbClr val="A99AF4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5546-F291-4F3D-9A30-17DEC4AFF1F5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B793-EEB9-41C8-8188-6C49267A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0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3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8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4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0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3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5B793-EEB9-41C8-8188-6C49267A3F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6103084"/>
            <a:ext cx="1159013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5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안녕하세요</a:t>
            </a:r>
            <a:r>
              <a:rPr lang="en-US" sz="105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, </a:t>
            </a:r>
            <a:endParaRPr lang="en-US" sz="105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9296" y="7860149"/>
            <a:ext cx="974631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7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 </a:t>
            </a:r>
            <a:r>
              <a:rPr lang="ko-KR" altLang="en-US" sz="70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폴리몰피즘</a:t>
            </a:r>
            <a:r>
              <a:rPr lang="en-US" sz="7000" b="1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입니다</a:t>
            </a:r>
            <a:r>
              <a:rPr lang="en-US" sz="70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 !</a:t>
            </a:r>
            <a:endParaRPr lang="en-US" sz="7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3230" y="7999174"/>
            <a:ext cx="6104600" cy="878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팀장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: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김현택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   </a:t>
            </a:r>
            <a:r>
              <a:rPr lang="ko-KR" altLang="en-US" b="1" kern="0" spc="-100" dirty="0" err="1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부팀장</a:t>
            </a:r>
            <a:r>
              <a:rPr lang="ko-KR" altLang="en-US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: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최제원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 </a:t>
            </a:r>
          </a:p>
          <a:p>
            <a:pPr algn="r"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팀원 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: </a:t>
            </a:r>
            <a:r>
              <a:rPr lang="ko-KR" altLang="en-US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나예은 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정유정 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.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김설인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 . </a:t>
            </a:r>
            <a:r>
              <a:rPr lang="ko-KR" altLang="en-US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김병민 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김수빈</a:t>
            </a:r>
            <a:r>
              <a:rPr lang="en-US" altLang="ko-KR" kern="0" spc="-100" dirty="0">
                <a:solidFill>
                  <a:schemeClr val="bg1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Hello, We </a:t>
            </a:r>
            <a:r>
              <a:rPr lang="en-US" sz="190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are Polymorphism.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649361" y="1174058"/>
            <a:ext cx="2028469" cy="398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sz="20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2022.02.23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2425F5F-D575-4EFE-AC65-FDD681341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22" y="1152477"/>
            <a:ext cx="2028468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</a:t>
            </a:r>
            <a:r>
              <a:rPr lang="en-US" altLang="ko-KR" sz="2000" b="1" spc="2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67ADD798-29D1-4A28-B73C-E4516A4EE3FE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FD62761D-1455-4663-89C2-4A0FA83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F3D260C-5C42-42BB-8490-876C2F2BCB6C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16FCCE7-FB95-46E6-85B3-D45D525E875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2DBE689-4AE4-46C6-8FEE-C30CF71CA972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287583-0EEA-42DD-BA56-63608E280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20001" r="11250" b="19165"/>
          <a:stretch/>
        </p:blipFill>
        <p:spPr>
          <a:xfrm>
            <a:off x="1905000" y="1826652"/>
            <a:ext cx="13868400" cy="7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B53362-3C5F-4CF2-AA32-56A85ED5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83810"/>
            <a:ext cx="15463079" cy="86979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</a:t>
            </a:r>
            <a:r>
              <a:rPr lang="en-US" altLang="ko-KR" sz="2000" b="1" spc="2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67ADD798-29D1-4A28-B73C-E4516A4EE3FE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FD62761D-1455-4663-89C2-4A0FA83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F3D260C-5C42-42BB-8490-876C2F2BCB6C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16FCCE7-FB95-46E6-85B3-D45D525E875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2DBE689-4AE4-46C6-8FEE-C30CF71CA972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9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93E20ED0-9FFA-4BD2-B838-EDF9AD254171}"/>
              </a:ext>
            </a:extLst>
          </p:cNvPr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Hello, We </a:t>
            </a:r>
            <a:r>
              <a:rPr lang="en-US" sz="190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are Polymorphism.</a:t>
            </a:r>
            <a:endParaRPr lang="en-US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1449A9A-B076-464D-AE76-65CC7BCF515D}"/>
              </a:ext>
            </a:extLst>
          </p:cNvPr>
          <p:cNvSpPr txBox="1"/>
          <p:nvPr/>
        </p:nvSpPr>
        <p:spPr>
          <a:xfrm>
            <a:off x="14649361" y="1174058"/>
            <a:ext cx="2028469" cy="398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sz="20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2022.02.23</a:t>
            </a:r>
            <a:endParaRPr lang="en-US" dirty="0"/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8E1F3FEB-901D-4882-A16A-6FCA7114642F}"/>
              </a:ext>
            </a:extLst>
          </p:cNvPr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856B318C-C408-49D5-B4BD-5CEE7D9EF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BF0E2843-0475-4039-B815-4E4C8F5BAA16}"/>
              </a:ext>
            </a:extLst>
          </p:cNvPr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70DC0D43-78EB-4BCC-AA84-F951EE72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77467A4-C883-4600-B820-62844CCD8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22" y="1152477"/>
            <a:ext cx="2028468" cy="369332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797F2698-1BA4-4114-85E7-94775852BC20}"/>
              </a:ext>
            </a:extLst>
          </p:cNvPr>
          <p:cNvSpPr txBox="1"/>
          <p:nvPr/>
        </p:nvSpPr>
        <p:spPr>
          <a:xfrm>
            <a:off x="5173861" y="6103084"/>
            <a:ext cx="1159013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05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감사합니다</a:t>
            </a:r>
            <a:r>
              <a:rPr lang="en-US" sz="105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, </a:t>
            </a:r>
            <a:endParaRPr lang="en-US" sz="105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FFA06FD4-144E-4B7A-9A74-117C09DE0FFF}"/>
              </a:ext>
            </a:extLst>
          </p:cNvPr>
          <p:cNvSpPr txBox="1"/>
          <p:nvPr/>
        </p:nvSpPr>
        <p:spPr>
          <a:xfrm>
            <a:off x="5173862" y="7860149"/>
            <a:ext cx="115062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7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7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 </a:t>
            </a:r>
            <a:r>
              <a:rPr lang="ko-KR" altLang="en-US" sz="70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폴리몰피즘</a:t>
            </a:r>
            <a:r>
              <a:rPr lang="ko-KR" altLang="en-US" sz="7000" b="1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였</a:t>
            </a:r>
            <a:r>
              <a:rPr lang="ko-KR" altLang="en-US" sz="7000" b="1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습니다</a:t>
            </a:r>
            <a:r>
              <a:rPr lang="en-US" sz="7000" b="1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 !</a:t>
            </a:r>
            <a:endParaRPr lang="en-US" sz="7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84F293B1-06B9-48B5-ADB0-4C9013990C85}"/>
              </a:ext>
            </a:extLst>
          </p:cNvPr>
          <p:cNvSpPr txBox="1"/>
          <p:nvPr/>
        </p:nvSpPr>
        <p:spPr>
          <a:xfrm>
            <a:off x="1457549" y="7999174"/>
            <a:ext cx="6104600" cy="878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팀장</a:t>
            </a:r>
            <a:r>
              <a:rPr lang="en-US" altLang="ko-KR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: </a:t>
            </a:r>
            <a:r>
              <a:rPr lang="ko-KR" altLang="en-US" kern="0" spc="-1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김현택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   </a:t>
            </a:r>
            <a:r>
              <a:rPr lang="ko-KR" altLang="en-US" b="1" kern="0" spc="-1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부팀장</a:t>
            </a:r>
            <a:r>
              <a:rPr lang="ko-KR" altLang="en-US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</a:t>
            </a:r>
            <a:r>
              <a:rPr lang="en-US" altLang="ko-KR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: </a:t>
            </a:r>
            <a:r>
              <a:rPr lang="ko-KR" altLang="en-US" kern="0" spc="-1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최제원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팀원 </a:t>
            </a:r>
            <a:r>
              <a:rPr lang="en-US" altLang="ko-KR" b="1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: </a:t>
            </a:r>
            <a:r>
              <a:rPr lang="ko-KR" altLang="en-US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나예은 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정유정 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. </a:t>
            </a:r>
            <a:r>
              <a:rPr lang="ko-KR" altLang="en-US" kern="0" spc="-1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김설인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 . </a:t>
            </a:r>
            <a:r>
              <a:rPr lang="ko-KR" altLang="en-US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김병민 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김수빈</a:t>
            </a:r>
            <a:r>
              <a:rPr lang="en-US" altLang="ko-KR" kern="0" spc="-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Light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1904" y="1283810"/>
            <a:ext cx="10835095" cy="112494"/>
            <a:chOff x="3261904" y="1283810"/>
            <a:chExt cx="10835095" cy="1124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4" y="1283810"/>
              <a:ext cx="10835095" cy="1124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00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00</a:t>
            </a:r>
            <a:endParaRPr lang="en-US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B37889-9D0F-400F-BD97-A61C938D998E}"/>
              </a:ext>
            </a:extLst>
          </p:cNvPr>
          <p:cNvSpPr txBox="1"/>
          <p:nvPr/>
        </p:nvSpPr>
        <p:spPr>
          <a:xfrm>
            <a:off x="885638" y="7047302"/>
            <a:ext cx="641119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사이트 컨셉</a:t>
            </a:r>
            <a:endParaRPr lang="en-US" altLang="ko-KR" sz="32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2332C4F9-4F5D-415F-B7CD-927BBA8D097B}"/>
              </a:ext>
            </a:extLst>
          </p:cNvPr>
          <p:cNvSpPr txBox="1"/>
          <p:nvPr/>
        </p:nvSpPr>
        <p:spPr>
          <a:xfrm>
            <a:off x="3329333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b="1" dirty="0">
                <a:solidFill>
                  <a:srgbClr val="A99AF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하나,</a:t>
            </a:r>
            <a:endParaRPr lang="en-US" b="1" dirty="0">
              <a:solidFill>
                <a:srgbClr val="A99AF4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D9D77D3-29A1-41A2-B917-30BDD9470D7F}"/>
              </a:ext>
            </a:extLst>
          </p:cNvPr>
          <p:cNvSpPr txBox="1"/>
          <p:nvPr/>
        </p:nvSpPr>
        <p:spPr>
          <a:xfrm>
            <a:off x="1632766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브랜드 네이밍</a:t>
            </a:r>
            <a:endParaRPr 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061AC0B3-B021-42CB-BC16-31E78AEB312E}"/>
              </a:ext>
            </a:extLst>
          </p:cNvPr>
          <p:cNvSpPr txBox="1"/>
          <p:nvPr/>
        </p:nvSpPr>
        <p:spPr>
          <a:xfrm>
            <a:off x="2509236" y="3649363"/>
            <a:ext cx="2962620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4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8F16A1D9-4831-44C6-9943-4B29CA8CA543}"/>
              </a:ext>
            </a:extLst>
          </p:cNvPr>
          <p:cNvSpPr txBox="1"/>
          <p:nvPr/>
        </p:nvSpPr>
        <p:spPr>
          <a:xfrm>
            <a:off x="5937258" y="7047302"/>
            <a:ext cx="641119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DB </a:t>
            </a:r>
            <a:r>
              <a:rPr lang="ko-KR" altLang="en-US" sz="32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요구사항분석</a:t>
            </a:r>
            <a:endParaRPr lang="en-US" altLang="ko-KR" sz="32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79A26A09-06AC-45C5-B9F2-2813C15F62AA}"/>
              </a:ext>
            </a:extLst>
          </p:cNvPr>
          <p:cNvSpPr txBox="1"/>
          <p:nvPr/>
        </p:nvSpPr>
        <p:spPr>
          <a:xfrm>
            <a:off x="8380952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b="1" dirty="0">
                <a:solidFill>
                  <a:srgbClr val="A99AF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두울,</a:t>
            </a:r>
            <a:endParaRPr lang="en-US" b="1" dirty="0">
              <a:solidFill>
                <a:srgbClr val="A99AF4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461B440B-D5BD-4EFA-8918-67F8C3FBFDE4}"/>
              </a:ext>
            </a:extLst>
          </p:cNvPr>
          <p:cNvSpPr txBox="1"/>
          <p:nvPr/>
        </p:nvSpPr>
        <p:spPr>
          <a:xfrm>
            <a:off x="6629400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2-1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개념적 설계</a:t>
            </a:r>
            <a:endParaRPr lang="en-US" altLang="ko-KR" sz="2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E2165C56-7F80-4444-A1D5-6BF18FC34EBB}"/>
              </a:ext>
            </a:extLst>
          </p:cNvPr>
          <p:cNvSpPr txBox="1"/>
          <p:nvPr/>
        </p:nvSpPr>
        <p:spPr>
          <a:xfrm>
            <a:off x="6629400" y="8191255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2-2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논리적 설계</a:t>
            </a:r>
            <a:endParaRPr lang="en-US" altLang="ko-KR" sz="2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4277254B-E3C6-419D-B72D-038D3F281365}"/>
              </a:ext>
            </a:extLst>
          </p:cNvPr>
          <p:cNvSpPr txBox="1"/>
          <p:nvPr/>
        </p:nvSpPr>
        <p:spPr>
          <a:xfrm>
            <a:off x="7156685" y="3649363"/>
            <a:ext cx="3668548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4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FAC7286E-8354-46D8-BD8A-856B9E1F6220}"/>
              </a:ext>
            </a:extLst>
          </p:cNvPr>
          <p:cNvSpPr txBox="1"/>
          <p:nvPr/>
        </p:nvSpPr>
        <p:spPr>
          <a:xfrm>
            <a:off x="11078544" y="7047302"/>
            <a:ext cx="641119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 설계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54F8051C-F11F-45C7-B0C4-BFCDA6685F56}"/>
              </a:ext>
            </a:extLst>
          </p:cNvPr>
          <p:cNvSpPr txBox="1"/>
          <p:nvPr/>
        </p:nvSpPr>
        <p:spPr>
          <a:xfrm>
            <a:off x="13522239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b="1" dirty="0">
                <a:solidFill>
                  <a:srgbClr val="A99AF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Bold" pitchFamily="34" charset="0"/>
              </a:rPr>
              <a:t>세엣,</a:t>
            </a:r>
            <a:endParaRPr lang="en-US" b="1" dirty="0">
              <a:solidFill>
                <a:srgbClr val="A99AF4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A65E7FA-6A74-41B4-A93C-3776EAE31CBF}"/>
              </a:ext>
            </a:extLst>
          </p:cNvPr>
          <p:cNvSpPr txBox="1"/>
          <p:nvPr/>
        </p:nvSpPr>
        <p:spPr>
          <a:xfrm>
            <a:off x="11770858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3-1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핸드 프린팅</a:t>
            </a:r>
            <a:endParaRPr lang="en-US" altLang="ko-KR" sz="2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86087390-D045-4D31-B6D9-E7CD86554532}"/>
              </a:ext>
            </a:extLst>
          </p:cNvPr>
          <p:cNvSpPr txBox="1"/>
          <p:nvPr/>
        </p:nvSpPr>
        <p:spPr>
          <a:xfrm>
            <a:off x="11734800" y="8191255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3-2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화면정의서</a:t>
            </a:r>
            <a:endParaRPr lang="en-US" altLang="ko-KR" sz="2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AFC9C0E2-DC93-4179-991B-A4BCF44B4DC4}"/>
              </a:ext>
            </a:extLst>
          </p:cNvPr>
          <p:cNvSpPr txBox="1"/>
          <p:nvPr/>
        </p:nvSpPr>
        <p:spPr>
          <a:xfrm>
            <a:off x="11952438" y="3649363"/>
            <a:ext cx="4404095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4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1A46721B-0566-4257-9ABE-A3B6C1C90508}"/>
              </a:ext>
            </a:extLst>
          </p:cNvPr>
          <p:cNvSpPr txBox="1"/>
          <p:nvPr/>
        </p:nvSpPr>
        <p:spPr>
          <a:xfrm>
            <a:off x="6634162" y="8593591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2-3</a:t>
            </a:r>
            <a:r>
              <a:rPr 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Gmarket Sans Medium" pitchFamily="34" charset="0"/>
              </a:rPr>
              <a:t>물리적 설계</a:t>
            </a:r>
            <a:endParaRPr 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7EBD936-00E7-4402-8190-CAD8D5941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212" y="1148856"/>
            <a:ext cx="2028468" cy="369332"/>
          </a:xfrm>
          <a:prstGeom prst="rect">
            <a:avLst/>
          </a:prstGeom>
        </p:spPr>
      </p:pic>
      <p:sp>
        <p:nvSpPr>
          <p:cNvPr id="52" name="Object 2">
            <a:extLst>
              <a:ext uri="{FF2B5EF4-FFF2-40B4-BE49-F238E27FC236}">
                <a16:creationId xmlns:a16="http://schemas.microsoft.com/office/drawing/2014/main" id="{932460DC-A5D8-4026-ACEE-8127AD3BF21D}"/>
              </a:ext>
            </a:extLst>
          </p:cNvPr>
          <p:cNvSpPr txBox="1"/>
          <p:nvPr/>
        </p:nvSpPr>
        <p:spPr>
          <a:xfrm>
            <a:off x="1457549" y="1124568"/>
            <a:ext cx="240415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spc="2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0" y="2420825"/>
            <a:ext cx="7758852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5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그림 정기구독으로 그림이 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있는 일상을</a:t>
            </a:r>
            <a:r>
              <a:rPr lang="en-US" altLang="ko-KR" sz="35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,</a:t>
            </a:r>
          </a:p>
          <a:p>
            <a:pPr algn="just"/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NEART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 에서 </a:t>
            </a:r>
            <a:r>
              <a:rPr lang="ko-KR" altLang="en-US" sz="35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아트 </a:t>
            </a:r>
            <a:r>
              <a:rPr lang="ko-KR" altLang="en-US" sz="350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컬렉팅을</a:t>
            </a:r>
            <a:r>
              <a:rPr lang="ko-KR" altLang="en-US" sz="35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시작하세요</a:t>
            </a:r>
            <a:r>
              <a:rPr lang="en-US" altLang="ko-KR" sz="35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61084" y="1172280"/>
            <a:ext cx="53310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Gmarket Sans Bold" pitchFamily="34" charset="0"/>
              </a:rPr>
              <a:t>Polymorphism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1963733" cy="117410"/>
            <a:chOff x="2666666" y="1283810"/>
            <a:chExt cx="11963733" cy="1174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1963733" cy="1174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D87F411-70B3-4369-B912-048D989BF7AE}"/>
              </a:ext>
            </a:extLst>
          </p:cNvPr>
          <p:cNvSpPr txBox="1"/>
          <p:nvPr/>
        </p:nvSpPr>
        <p:spPr>
          <a:xfrm>
            <a:off x="11277600" y="8073149"/>
            <a:ext cx="726711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spc="100" dirty="0">
                <a:solidFill>
                  <a:srgbClr val="775EE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NEAR + ART</a:t>
            </a:r>
            <a:r>
              <a:rPr lang="en-US" altLang="ko-KR" sz="3000" spc="100" dirty="0">
                <a:solidFill>
                  <a:srgbClr val="775EE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합성어로</a:t>
            </a:r>
            <a:r>
              <a:rPr lang="en-US" altLang="ko-KR" sz="3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ko-KR" altLang="en-US" sz="3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가까이 볼 수 있는 아트</a:t>
            </a:r>
            <a:r>
              <a:rPr lang="ko-KR" altLang="en-US" sz="3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라는 의미</a:t>
            </a:r>
            <a:endParaRPr lang="en-US" altLang="ko-KR" sz="3000" spc="100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E056CA-FC9E-432F-A984-20440AC277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538235"/>
            <a:ext cx="6477001" cy="6477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2262BB-2458-4540-B378-B84A7149A0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590344"/>
            <a:ext cx="5779652" cy="1603581"/>
          </a:xfrm>
          <a:prstGeom prst="rect">
            <a:avLst/>
          </a:prstGeom>
        </p:spPr>
      </p:pic>
      <p:sp>
        <p:nvSpPr>
          <p:cNvPr id="22" name="Object 27">
            <a:extLst>
              <a:ext uri="{FF2B5EF4-FFF2-40B4-BE49-F238E27FC236}">
                <a16:creationId xmlns:a16="http://schemas.microsoft.com/office/drawing/2014/main" id="{C4622ECF-232E-4E79-B5E3-10994A95849F}"/>
              </a:ext>
            </a:extLst>
          </p:cNvPr>
          <p:cNvSpPr txBox="1"/>
          <p:nvPr/>
        </p:nvSpPr>
        <p:spPr>
          <a:xfrm>
            <a:off x="12115800" y="3717017"/>
            <a:ext cx="48707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 </a:t>
            </a:r>
            <a:r>
              <a:rPr lang="en-US" altLang="ko-KR" sz="2400" b="0" i="0" dirty="0" err="1">
                <a:solidFill>
                  <a:srgbClr val="775EE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Untact</a:t>
            </a:r>
            <a:r>
              <a:rPr lang="en-US" altLang="ko-KR" sz="2400" b="0" i="0" dirty="0">
                <a:solidFill>
                  <a:srgbClr val="775EE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sz="24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 </a:t>
            </a:r>
            <a:r>
              <a:rPr lang="ko-KR" altLang="en-US" sz="24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그림 구독 서비스</a:t>
            </a:r>
            <a:endParaRPr lang="en-US" dirty="0">
              <a:solidFill>
                <a:srgbClr val="775EEE"/>
              </a:solidFill>
            </a:endParaRPr>
          </a:p>
        </p:txBody>
      </p: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41CCB0D9-0357-4D40-A559-94CCD5C921D9}"/>
              </a:ext>
            </a:extLst>
          </p:cNvPr>
          <p:cNvGrpSpPr/>
          <p:nvPr/>
        </p:nvGrpSpPr>
        <p:grpSpPr>
          <a:xfrm>
            <a:off x="16487317" y="7768349"/>
            <a:ext cx="304800" cy="304800"/>
            <a:chOff x="16354022" y="6926970"/>
            <a:chExt cx="438095" cy="438095"/>
          </a:xfrm>
        </p:grpSpPr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BF671ED5-B352-4E72-93AD-51280B50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4710445"/>
            <a:ext cx="9172117" cy="4077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부여된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아이디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비밀번호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로 로그인 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고객에게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등급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을 부여할 수 있고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회원가입한 고객의 정보를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조회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Q&amp;A 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게시판을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조회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 고객이 남긴 글에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답글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을 달 수 있으며 답글의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수정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삭제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또한 가능하다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공지게시판을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조회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작성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수정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삭제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상품을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등록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조회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수정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삭제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고객이 작성한 후기를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조회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있으며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후기에 대한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답글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을 남길 수 있고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악성 후기는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삭제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관리자는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매출액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일 별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주 별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월 별</a:t>
            </a:r>
            <a:r>
              <a:rPr lang="ko-KR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로 통계를 확인할 수 있다</a:t>
            </a:r>
            <a:r>
              <a:rPr lang="en-US" altLang="ko-KR" sz="2000" kern="10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BC8A9924-7E1B-4B40-BC93-FA432C9D76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587440"/>
            <a:ext cx="2312240" cy="2105096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관리자</a:t>
            </a:r>
            <a:endParaRPr lang="en-US" altLang="ko-KR" sz="2800" dirty="0">
              <a:solidFill>
                <a:srgbClr val="775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2286228"/>
            <a:ext cx="9172117" cy="73273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회원가입은 홈페이지를 통해 가입이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홈페이지 회원 가입 시 회원은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아이디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아이디 중복확인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비밀번호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비밀번호 확인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이메일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연락처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생년월일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성별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주소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를 입력해야 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아이디로 식별이 가능하다</a:t>
            </a:r>
            <a:r>
              <a:rPr lang="en-US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.(PK)</a:t>
            </a:r>
            <a:endParaRPr lang="ko-KR" altLang="ko-KR" sz="2000" kern="100" dirty="0">
              <a:solidFill>
                <a:srgbClr val="775EEE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카카오톡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/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네이버 연동을 통해 로그인이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소셜 로그인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en-US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sns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연동이 아닌 홍페이지를 통해 가입한 회원은 아이디와 비밀번호를 입력해 로그인이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유저는 가입을 통해 회원이 될 수 있고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문의게시판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리뷰게시판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공지게시판에 접근이 가능하되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공지게시판은 조회만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가입하지 않은 비회원은 게시판 조회만 가능하고 글 작성은 할 수 없다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마이페이지에서 주문내역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구독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등급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문의 내역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작성글을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조회할 수 있으며 내 정보 조회 및 변경 및 회원 탈퇴가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찜한상품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관심목록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)/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장바구니에 담은 상품도 확인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본인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게시글에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대해 작성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문의글을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작성할 수 있고 공개 또는 비공개를 선택할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관리자가 작성한 공지 게시판을 조회할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공지게시판에 글을 작성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삭제할 수 없다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구독을 그만두고 싶을 시 구독취소를 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8C260B8-6B62-4CFD-9B19-80815D1B7EF8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432CB9E-9FA6-4532-BB12-237E3486A17C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회원</a:t>
            </a:r>
            <a:endParaRPr lang="en-US" sz="2800" dirty="0">
              <a:solidFill>
                <a:srgbClr val="775EEE"/>
              </a:solidFill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B0FB9D07-25F6-4C22-8F30-BED6F84CF699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A7E3489A-0798-4BC3-ABCD-7BD215A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23" name="그룹 1002">
            <a:extLst>
              <a:ext uri="{FF2B5EF4-FFF2-40B4-BE49-F238E27FC236}">
                <a16:creationId xmlns:a16="http://schemas.microsoft.com/office/drawing/2014/main" id="{ECFF263E-89C9-404D-9C06-E1FB975DA3FC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373C5ECD-1187-4E6F-8AA0-16D93187B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6320C71-B35E-49FF-987D-DB04DE143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442309" y="6972300"/>
            <a:ext cx="1819985" cy="1656940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0371460D-D0EA-4810-ABD0-A8037C1B7112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959A1834-ABFD-4AB5-AFC4-83919B2238DC}"/>
              </a:ext>
            </a:extLst>
          </p:cNvPr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0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2286228"/>
            <a:ext cx="9172117" cy="753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구매하고자 하는 상품을 장바구니에 임시 저장할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매달 자동 결제하여 상품을 구독할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상품 구매 희망 시 간편 결제 시스템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네이버페이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카카오페이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혹은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PG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연동이 된 카드로 결제할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구매하고자 혹은 관심있는 상품을 임시저장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관심이 없는 상품을 임시저장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해제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를 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찜한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상품에서 결제하고자 하는 상품을 장바구니에 담는다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장바구니에서 저장한 상품을 확인할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장바구니에서 원치 않는 상품을 삭제할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주문하기 해서 결제 시스템을 통해 결제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구매 혹은 구독한 상품에 대한 상품 도착 예정일을 확인할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배송 중인 상품에 대한 담당 배송업체를 확인할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배송화면에서 배송 전 혹은 배송 중일 시 취소를 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배송화면에서 배송 완료일 시 반품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교환을 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리뷰 게시판에서 본인이 구매 혹은 구독한 상품에 대해 인증 글을 작성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리뷰 글을 작성시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별점을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줄 수 있으며 사진을 첨부할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타인이 작성한 리뷰를 조회할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8C260B8-6B62-4CFD-9B19-80815D1B7EF8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432CB9E-9FA6-4532-BB12-237E3486A17C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회원</a:t>
            </a:r>
            <a:endParaRPr lang="en-US" sz="2800" dirty="0">
              <a:solidFill>
                <a:srgbClr val="775EEE"/>
              </a:solidFill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B0FB9D07-25F6-4C22-8F30-BED6F84CF699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A7E3489A-0798-4BC3-ABCD-7BD215A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314A4EA7-72EB-41E7-B030-329C5C2474AA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22" name="Object 9">
              <a:extLst>
                <a:ext uri="{FF2B5EF4-FFF2-40B4-BE49-F238E27FC236}">
                  <a16:creationId xmlns:a16="http://schemas.microsoft.com/office/drawing/2014/main" id="{44FD2E93-CF72-441F-8B39-4AEBA1DD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9A633957-9933-4C82-8033-3D618C689F3F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A0411607-9FBD-4A40-9E27-3020D7C908B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91EF31-DD61-4334-92D6-7B1F4BF28B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442309" y="6972300"/>
            <a:ext cx="1819985" cy="1656940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BAA0F161-E337-415F-ACF5-FDEB0209ACD2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85017F5-F4C5-431E-9F48-A6BF357115F3}"/>
              </a:ext>
            </a:extLst>
          </p:cNvPr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555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192D50D-2EA0-4639-A73B-E06E833E9618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게시판</a:t>
            </a:r>
            <a:endParaRPr lang="en-US" sz="2800" dirty="0">
              <a:solidFill>
                <a:srgbClr val="775EEE"/>
              </a:solidFill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4848089"/>
            <a:ext cx="9172117" cy="3974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게시판은 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Q&amp;A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게시판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공지게시판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후기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리뷰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게시판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이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공지게시판을 제외한 게시판에 조회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글작성이 가능하고 본인 글에 대해서 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삭제가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관리자는 모든 게시판의 조회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작성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삭제가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다만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고객이 남긴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후기 삭제는 가능하나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수정은 불가하다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  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Q&amp;A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게시판은 관리자가 댓글을 달 수 있고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회원 본인 작성 글에만 댓글을 달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모든 게시판은 한 화면 게시물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10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개를 노출하고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페이징으로 구현한다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모든 게시판은 입력 최소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5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글자 이상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최대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1000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자 이하로 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모든 게시판은 게시글</a:t>
            </a:r>
            <a:r>
              <a:rPr lang="en-US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id</a:t>
            </a:r>
            <a:r>
              <a:rPr lang="ko-KR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로 식별한다</a:t>
            </a:r>
            <a:r>
              <a:rPr lang="en-US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(PK)</a:t>
            </a:r>
            <a:endParaRPr lang="ko-KR" altLang="ko-KR" sz="2000" kern="100" dirty="0">
              <a:solidFill>
                <a:srgbClr val="775EEE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67ADD798-29D1-4A28-B73C-E4516A4EE3FE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FD62761D-1455-4663-89C2-4A0FA83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F3D260C-5C42-42BB-8490-876C2F2BCB6C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16FCCE7-FB95-46E6-85B3-D45D525E875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17FDC-4401-4462-A27E-248AF74281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762253"/>
            <a:ext cx="2135672" cy="1944347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C179B1A9-9E62-4AA0-A199-2B5D278CF6BE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23358245-133D-4A1B-984D-2DEB1E17BD7E}"/>
              </a:ext>
            </a:extLst>
          </p:cNvPr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69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2705100"/>
            <a:ext cx="9172117" cy="61342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회원은 주문한 상품을 구매하는 결제 기능 사용한다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</a:t>
            </a: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아임포트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</a:t>
            </a:r>
            <a:r>
              <a:rPr lang="ko-KR" altLang="ko-KR" sz="2000" kern="0" dirty="0" err="1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결제모듈을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통한 국내외 모든 결제 한번에 연동한다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관리자를 위한 효율적인 운영을 지원한다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결제대행사별 분산된 결제 데이터를 한 곳에서 모두 조회가능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결제대행사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(PG)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별 지원결제수단을 제공한다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데이터를 한 눈에 볼 수 있도록 통계를 확인할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매출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환경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수단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결제시도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모든 결제 데이터는 안전하게 모든 결제 정보를 암호화한다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정보 위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/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변조 시도를 차단한다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대행사 장애를 사전 모니터링한다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예약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/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후불결제를 제공한다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구독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결제에 필요한 모든 시스템 자동화한다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정기 결제 또는 사용량에 따른 후불 결제가 필요한 경우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정보를 안전하게 저장하여 자동 알림으로 결제를 요청한다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 typeface="G마켓 산스 TTF Light" panose="02000000000000000000" pitchFamily="2" charset="-127"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실패 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결제 수단 변경 요청까지 자동화된 시스템을 제공한다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8C260B8-6B62-4CFD-9B19-80815D1B7EF8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432CB9E-9FA6-4532-BB12-237E3486A17C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결제 및 구독</a:t>
            </a:r>
            <a:endParaRPr lang="en-US" sz="2800" dirty="0">
              <a:solidFill>
                <a:srgbClr val="775EEE"/>
              </a:solidFill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B0FB9D07-25F6-4C22-8F30-BED6F84CF699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A7E3489A-0798-4BC3-ABCD-7BD215A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314A4EA7-72EB-41E7-B030-329C5C2474AA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22" name="Object 9">
              <a:extLst>
                <a:ext uri="{FF2B5EF4-FFF2-40B4-BE49-F238E27FC236}">
                  <a16:creationId xmlns:a16="http://schemas.microsoft.com/office/drawing/2014/main" id="{44FD2E93-CF72-441F-8B39-4AEBA1DD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9A633957-9933-4C82-8033-3D618C689F3F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A0411607-9FBD-4A40-9E27-3020D7C908B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BC5358-D41B-417C-A142-83F8D034F3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83" y="6420880"/>
            <a:ext cx="2781833" cy="2532620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5E526DAE-A66C-4796-950F-6EA026465529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78D0006-BF9A-45CA-A9A4-8E23C2AE0385}"/>
              </a:ext>
            </a:extLst>
          </p:cNvPr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86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192D50D-2EA0-4639-A73B-E06E833E9618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상품</a:t>
            </a:r>
            <a:endParaRPr lang="en-US" sz="2800" dirty="0">
              <a:solidFill>
                <a:srgbClr val="775EEE"/>
              </a:solidFill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7557743-FA59-43CA-BE21-B8EEF28BA86B}"/>
              </a:ext>
            </a:extLst>
          </p:cNvPr>
          <p:cNvSpPr txBox="1"/>
          <p:nvPr/>
        </p:nvSpPr>
        <p:spPr>
          <a:xfrm>
            <a:off x="7620000" y="4210992"/>
            <a:ext cx="9172117" cy="4611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상품은 상품번호로 식별한다</a:t>
            </a:r>
            <a:r>
              <a:rPr lang="en-US" altLang="ko-KR" sz="2000" b="1" kern="0" dirty="0">
                <a:solidFill>
                  <a:srgbClr val="775EEE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(PK)</a:t>
            </a:r>
            <a:endParaRPr lang="en-US" altLang="ko-KR" sz="2000" b="1" kern="100" dirty="0">
              <a:solidFill>
                <a:srgbClr val="775EE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 등록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판매 시 수정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삭제는 관리자만 가능하다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상품번호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상품명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작가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금액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재고수량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사이즈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는 관리자가 관리해야 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상품번호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상품명</a:t>
            </a:r>
            <a:r>
              <a:rPr lang="en-US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작가 정보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는 유지해야 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상품은 공급받은 작가의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작품 번호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를 받는다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상품을 장바구니에 담을 시 상품 번호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금액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b="1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 이미지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를 담는다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상품을 구매 시 상품 번호와 금액을 담고 재고수량에서 차감한다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상품을 찜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할 시 상품 번호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상품명을 담는다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 상세페이지에서 상품의 배경이 되는 벽지 컬러를 미</a:t>
            </a:r>
            <a:r>
              <a:rPr lang="ko-KR" altLang="en-US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리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적용하여 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 </a:t>
            </a: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분위기를 확인할 수 있는 커스터마이징 기능을 사용 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  <a:endParaRPr lang="en-US" altLang="ko-KR" sz="2000" kern="1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상품 구매 시 사이트에서 추천하는 임의의 벽지 컬러를 확인할 수 있다</a:t>
            </a:r>
            <a:r>
              <a:rPr lang="en-US" altLang="ko-KR" sz="2000" kern="0" dirty="0"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   </a:t>
            </a:r>
            <a:endParaRPr lang="ko-KR" altLang="ko-KR" sz="2000" kern="100" dirty="0"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6248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67ADD798-29D1-4A28-B73C-E4516A4EE3FE}"/>
              </a:ext>
            </a:extLst>
          </p:cNvPr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FD62761D-1455-4663-89C2-4A0FA83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F3D260C-5C42-42BB-8490-876C2F2BCB6C}"/>
              </a:ext>
            </a:extLst>
          </p:cNvPr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16FCCE7-FB95-46E6-85B3-D45D525E875F}"/>
              </a:ext>
            </a:extLst>
          </p:cNvPr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D10C8E-AAC4-48CF-9319-5ED8F328D1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3" y="6587440"/>
            <a:ext cx="2774013" cy="2525501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5FB2319D-BC37-4CF2-A997-C9BFDC3CC242}"/>
              </a:ext>
            </a:extLst>
          </p:cNvPr>
          <p:cNvSpPr txBox="1"/>
          <p:nvPr/>
        </p:nvSpPr>
        <p:spPr>
          <a:xfrm>
            <a:off x="14259149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itchFamily="34" charset="0"/>
                <a:cs typeface="Gmarket Sans Medium" pitchFamily="34" charset="0"/>
              </a:rPr>
              <a:t>개념적 설계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C30945C0-9D45-4B00-8538-58B6A9BD14F5}"/>
              </a:ext>
            </a:extLst>
          </p:cNvPr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02</a:t>
            </a:r>
            <a:r>
              <a:rPr lang="en-US" altLang="ko-KR" sz="2000" b="1" spc="20" dirty="0">
                <a:solidFill>
                  <a:srgbClr val="59595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-1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67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1052</Words>
  <Application>Microsoft Office PowerPoint</Application>
  <PresentationFormat>사용자 지정</PresentationFormat>
  <Paragraphs>159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-apple-system</vt:lpstr>
      <vt:lpstr>Gmarket Sans Bold</vt:lpstr>
      <vt:lpstr>Gmarket Sans Light</vt:lpstr>
      <vt:lpstr>Gmarket Sans Medium</vt:lpstr>
      <vt:lpstr>G마켓 산스 TTF Bold</vt:lpstr>
      <vt:lpstr>G마켓 산스 TTF Light</vt:lpstr>
      <vt:lpstr>Yu Gothic</vt:lpstr>
      <vt:lpstr>malgun gothic</vt:lpstr>
      <vt:lpstr>malgun gothic</vt:lpstr>
      <vt:lpstr>한컴산뜻돋움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92</cp:revision>
  <dcterms:created xsi:type="dcterms:W3CDTF">2022-02-21T14:50:10Z</dcterms:created>
  <dcterms:modified xsi:type="dcterms:W3CDTF">2022-02-21T08:28:56Z</dcterms:modified>
</cp:coreProperties>
</file>