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77" r:id="rId5"/>
    <p:sldId id="261" r:id="rId6"/>
    <p:sldId id="275" r:id="rId7"/>
    <p:sldId id="274" r:id="rId8"/>
    <p:sldId id="271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5637471"/>
            <a:ext cx="11590139" cy="1923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9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안녕하세요</a:t>
            </a:r>
            <a:r>
              <a:rPr lang="en-US" sz="119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29296" y="7453147"/>
            <a:ext cx="11820341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NEART입니다</a:t>
            </a:r>
            <a:r>
              <a:rPr lang="en-US" sz="8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!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134919" y="1172280"/>
            <a:ext cx="60158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kern="0" spc="-1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NEART에</a:t>
            </a:r>
            <a:r>
              <a:rPr lang="en-US" altLang="ko-KR" sz="2000" kern="0" spc="-1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 </a:t>
            </a:r>
            <a:r>
              <a:rPr lang="en-US" altLang="ko-KR" sz="2000" kern="0" spc="-1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대한</a:t>
            </a:r>
            <a:r>
              <a:rPr lang="en-US" altLang="ko-KR" sz="2000" kern="0" spc="-1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 </a:t>
            </a:r>
            <a:r>
              <a:rPr lang="en-US" altLang="ko-KR" sz="2000" kern="0" spc="-1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이해</a:t>
            </a:r>
            <a:r>
              <a:rPr lang="en-US" altLang="ko-KR" sz="2000" kern="0" spc="-1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 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549" y="1174059"/>
            <a:ext cx="407081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Hello, </a:t>
            </a:r>
            <a:r>
              <a:rPr lang="en-US" sz="19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Im</a:t>
            </a:r>
            <a:r>
              <a:rPr lang="en-US" sz="19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 NEART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9401" y="1158670"/>
            <a:ext cx="288677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kern="0" spc="-1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 Polymorphism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03 </a:t>
            </a:r>
            <a:r>
              <a:rPr lang="ko-KR" alt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논리적 설계 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30210" y="9593802"/>
            <a:ext cx="455664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7383333" y="9593802"/>
            <a:ext cx="455664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457549" y="6504608"/>
            <a:ext cx="73851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논리적 설계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549" y="8521985"/>
            <a:ext cx="667081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29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17152" y="2685681"/>
            <a:ext cx="3851410" cy="6419081"/>
            <a:chOff x="6817152" y="2685681"/>
            <a:chExt cx="3851410" cy="6419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7152" y="2685681"/>
              <a:ext cx="3851410" cy="6419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59277" y="2685681"/>
            <a:ext cx="5778819" cy="3467291"/>
            <a:chOff x="11059277" y="2685681"/>
            <a:chExt cx="5778819" cy="3467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9277" y="2685681"/>
              <a:ext cx="5778819" cy="346729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69895" y="8315736"/>
            <a:ext cx="566910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개념적 설계 단계에서 생성된 </a:t>
            </a:r>
            <a:r>
              <a:rPr lang="en-US" altLang="ko-KR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ERD</a:t>
            </a:r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를 바탕으로 생성되는 </a:t>
            </a:r>
            <a:r>
              <a:rPr lang="ko-KR" altLang="en-US" sz="200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테이블들의 집합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69894" y="7238891"/>
            <a:ext cx="543230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목표 </a:t>
            </a:r>
            <a:r>
              <a:rPr lang="en-US" altLang="ko-KR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DBMS</a:t>
            </a:r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에 맞춰 개념적 모델에서 만들어진 </a:t>
            </a:r>
            <a:r>
              <a:rPr lang="en-US" altLang="ko-KR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ERD</a:t>
            </a:r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를 논리적 모델로 설계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2103" y="7298864"/>
            <a:ext cx="505706" cy="505706"/>
            <a:chOff x="11352103" y="7298864"/>
            <a:chExt cx="505706" cy="505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52103" y="7298864"/>
              <a:ext cx="505706" cy="50570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273883" y="7408611"/>
            <a:ext cx="66214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01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352103" y="8375544"/>
            <a:ext cx="505706" cy="505706"/>
            <a:chOff x="11352103" y="8375544"/>
            <a:chExt cx="505706" cy="5057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52103" y="8375544"/>
              <a:ext cx="505706" cy="50570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297915" y="8485292"/>
            <a:ext cx="604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02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7549" y="5430314"/>
            <a:ext cx="48707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775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#</a:t>
            </a:r>
            <a:r>
              <a:rPr lang="ko-KR" altLang="en-US" sz="2400" dirty="0">
                <a:solidFill>
                  <a:srgbClr val="775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관계형스키마</a:t>
            </a:r>
            <a:r>
              <a:rPr lang="en-US" sz="2400" dirty="0">
                <a:solidFill>
                  <a:srgbClr val="775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  # </a:t>
            </a:r>
            <a:r>
              <a:rPr lang="ko-KR" altLang="en-US" sz="2400" dirty="0">
                <a:solidFill>
                  <a:srgbClr val="775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테이블구조도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464A40E5-9D10-4AE6-A236-C47C6FC79494}"/>
              </a:ext>
            </a:extLst>
          </p:cNvPr>
          <p:cNvGrpSpPr/>
          <p:nvPr/>
        </p:nvGrpSpPr>
        <p:grpSpPr>
          <a:xfrm>
            <a:off x="15402142" y="676322"/>
            <a:ext cx="1428309" cy="1428309"/>
            <a:chOff x="10660783" y="6370864"/>
            <a:chExt cx="1428309" cy="1428309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ACD314C9-E7F6-4F07-916F-B21092A34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783" y="6370864"/>
              <a:ext cx="1428309" cy="1428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03 </a:t>
            </a:r>
            <a:r>
              <a:rPr lang="ko-KR" alt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논리적 설계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grpSp>
        <p:nvGrpSpPr>
          <p:cNvPr id="11" name="그룹 1006">
            <a:extLst>
              <a:ext uri="{FF2B5EF4-FFF2-40B4-BE49-F238E27FC236}">
                <a16:creationId xmlns:a16="http://schemas.microsoft.com/office/drawing/2014/main" id="{DD1EC9A8-520E-425F-88C3-1CCEA8E9058D}"/>
              </a:ext>
            </a:extLst>
          </p:cNvPr>
          <p:cNvGrpSpPr/>
          <p:nvPr/>
        </p:nvGrpSpPr>
        <p:grpSpPr>
          <a:xfrm>
            <a:off x="15413242" y="721770"/>
            <a:ext cx="1378875" cy="1378875"/>
            <a:chOff x="10987699" y="3881164"/>
            <a:chExt cx="1378875" cy="1378875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79351C2A-4F11-44F9-9B60-57614B0A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FD1B829-5E8E-4356-A021-9AD093A96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348"/>
          <a:stretch/>
        </p:blipFill>
        <p:spPr>
          <a:xfrm>
            <a:off x="3183577" y="1562100"/>
            <a:ext cx="11920846" cy="77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03 </a:t>
            </a:r>
            <a:r>
              <a:rPr lang="ko-KR" alt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논리적 설계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grpSp>
        <p:nvGrpSpPr>
          <p:cNvPr id="11" name="그룹 1006">
            <a:extLst>
              <a:ext uri="{FF2B5EF4-FFF2-40B4-BE49-F238E27FC236}">
                <a16:creationId xmlns:a16="http://schemas.microsoft.com/office/drawing/2014/main" id="{DD1EC9A8-520E-425F-88C3-1CCEA8E9058D}"/>
              </a:ext>
            </a:extLst>
          </p:cNvPr>
          <p:cNvGrpSpPr/>
          <p:nvPr/>
        </p:nvGrpSpPr>
        <p:grpSpPr>
          <a:xfrm>
            <a:off x="15413242" y="721770"/>
            <a:ext cx="1378875" cy="1378875"/>
            <a:chOff x="10987699" y="3881164"/>
            <a:chExt cx="1378875" cy="1378875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79351C2A-4F11-44F9-9B60-57614B0A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7BABACE-5E4C-4DA1-B9AE-5FC930A9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586" y="2114164"/>
            <a:ext cx="12249106" cy="65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210" y="9593802"/>
            <a:ext cx="455664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383333" y="9593802"/>
            <a:ext cx="455664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57549" y="2542703"/>
            <a:ext cx="9499391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물리적 설계</a:t>
            </a:r>
            <a:endParaRPr lang="en-US" altLang="ko-KR" sz="5400" dirty="0"/>
          </a:p>
        </p:txBody>
      </p:sp>
      <p:sp>
        <p:nvSpPr>
          <p:cNvPr id="8" name="Object 8"/>
          <p:cNvSpPr txBox="1"/>
          <p:nvPr/>
        </p:nvSpPr>
        <p:spPr>
          <a:xfrm>
            <a:off x="7533333" y="2807106"/>
            <a:ext cx="667081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9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29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57549" y="4148512"/>
            <a:ext cx="6608333" cy="4956250"/>
            <a:chOff x="1457549" y="4148512"/>
            <a:chExt cx="6608333" cy="49562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49" y="4148512"/>
              <a:ext cx="6608333" cy="4956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77731" y="6650264"/>
            <a:ext cx="78363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-</a:t>
            </a:r>
            <a:endParaRPr lang="en-US" sz="2800" dirty="0"/>
          </a:p>
        </p:txBody>
      </p:sp>
      <p:sp>
        <p:nvSpPr>
          <p:cNvPr id="18" name="Object 18"/>
          <p:cNvSpPr txBox="1"/>
          <p:nvPr/>
        </p:nvSpPr>
        <p:spPr>
          <a:xfrm>
            <a:off x="1457549" y="1174059"/>
            <a:ext cx="240415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375370" y="1172280"/>
            <a:ext cx="44167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04 </a:t>
            </a:r>
            <a:r>
              <a:rPr lang="ko-KR" alt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물리적 설계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20" name="Object 27">
            <a:extLst>
              <a:ext uri="{FF2B5EF4-FFF2-40B4-BE49-F238E27FC236}">
                <a16:creationId xmlns:a16="http://schemas.microsoft.com/office/drawing/2014/main" id="{84BA4A77-71FF-401C-9082-9A1A63F04D10}"/>
              </a:ext>
            </a:extLst>
          </p:cNvPr>
          <p:cNvSpPr txBox="1"/>
          <p:nvPr/>
        </p:nvSpPr>
        <p:spPr>
          <a:xfrm>
            <a:off x="8832727" y="4669489"/>
            <a:ext cx="56606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775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#eXERD  # </a:t>
            </a:r>
            <a:r>
              <a:rPr lang="ko-KR" altLang="en-US" sz="2400" dirty="0">
                <a:solidFill>
                  <a:srgbClr val="775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테이블 저장 구조 설계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15395C3A-0EEC-48BB-A338-48A517AC6BF8}"/>
              </a:ext>
            </a:extLst>
          </p:cNvPr>
          <p:cNvSpPr txBox="1"/>
          <p:nvPr/>
        </p:nvSpPr>
        <p:spPr>
          <a:xfrm>
            <a:off x="9761369" y="5946202"/>
            <a:ext cx="73869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defRPr>
            </a:lvl1pPr>
          </a:lstStyle>
          <a:p>
            <a:r>
              <a:rPr lang="en-US" altLang="ko-KR" dirty="0"/>
              <a:t>DBMS</a:t>
            </a:r>
            <a:r>
              <a:rPr lang="ko-KR" altLang="en-US" dirty="0"/>
              <a:t>가 제공하는 물리적 구조에 따라 테이블 저장 구조 설계</a:t>
            </a:r>
            <a:endParaRPr lang="en-US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011CFFDA-327E-42D2-9388-26A394D95B4A}"/>
              </a:ext>
            </a:extLst>
          </p:cNvPr>
          <p:cNvSpPr txBox="1"/>
          <p:nvPr/>
        </p:nvSpPr>
        <p:spPr>
          <a:xfrm>
            <a:off x="9729414" y="7065427"/>
            <a:ext cx="69165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필드의 데이터 타입</a:t>
            </a:r>
            <a:r>
              <a:rPr lang="en-US" altLang="ko-KR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인덱스</a:t>
            </a:r>
            <a:r>
              <a:rPr lang="en-US" altLang="ko-KR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테이블 저장 방법 등 정의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63A2C785-B974-46FF-9D83-F25C3FECB736}"/>
              </a:ext>
            </a:extLst>
          </p:cNvPr>
          <p:cNvSpPr txBox="1"/>
          <p:nvPr/>
        </p:nvSpPr>
        <p:spPr>
          <a:xfrm>
            <a:off x="8977731" y="5530343"/>
            <a:ext cx="78363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-</a:t>
            </a:r>
            <a:endParaRPr lang="en-US" sz="2800" dirty="0"/>
          </a:p>
        </p:txBody>
      </p: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F1DD51FB-4EBE-4C70-9D9E-D5BF94411579}"/>
              </a:ext>
            </a:extLst>
          </p:cNvPr>
          <p:cNvGrpSpPr/>
          <p:nvPr/>
        </p:nvGrpSpPr>
        <p:grpSpPr>
          <a:xfrm>
            <a:off x="15402142" y="676322"/>
            <a:ext cx="1428309" cy="1428309"/>
            <a:chOff x="10660783" y="6370864"/>
            <a:chExt cx="1428309" cy="1428309"/>
          </a:xfrm>
        </p:grpSpPr>
        <p:pic>
          <p:nvPicPr>
            <p:cNvPr id="29" name="Object 24">
              <a:extLst>
                <a:ext uri="{FF2B5EF4-FFF2-40B4-BE49-F238E27FC236}">
                  <a16:creationId xmlns:a16="http://schemas.microsoft.com/office/drawing/2014/main" id="{03AF4D6F-5169-43D3-83E2-CB944ECF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0783" y="6370864"/>
              <a:ext cx="1428309" cy="1428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C1351FF-DF69-498F-A2C5-0CE7EF78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49" y="2476500"/>
            <a:ext cx="17136679" cy="6172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57549" y="1174059"/>
            <a:ext cx="240415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04 </a:t>
            </a:r>
            <a:r>
              <a:rPr lang="ko-KR" alt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물리적 설계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grpSp>
        <p:nvGrpSpPr>
          <p:cNvPr id="11" name="그룹 1006">
            <a:extLst>
              <a:ext uri="{FF2B5EF4-FFF2-40B4-BE49-F238E27FC236}">
                <a16:creationId xmlns:a16="http://schemas.microsoft.com/office/drawing/2014/main" id="{DD1EC9A8-520E-425F-88C3-1CCEA8E9058D}"/>
              </a:ext>
            </a:extLst>
          </p:cNvPr>
          <p:cNvGrpSpPr/>
          <p:nvPr/>
        </p:nvGrpSpPr>
        <p:grpSpPr>
          <a:xfrm>
            <a:off x="15413242" y="721770"/>
            <a:ext cx="1378875" cy="1378875"/>
            <a:chOff x="10987699" y="3881164"/>
            <a:chExt cx="1378875" cy="1378875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79351C2A-4F11-44F9-9B60-57614B0A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8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04 </a:t>
            </a:r>
            <a:r>
              <a:rPr lang="ko-KR" altLang="en-US" sz="2000" kern="0" spc="-1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물리적 설계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06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2217D2-9C5C-45CC-B67E-8934E223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05" y="2628900"/>
            <a:ext cx="16582462" cy="6019800"/>
          </a:xfrm>
          <a:prstGeom prst="rect">
            <a:avLst/>
          </a:prstGeom>
        </p:spPr>
      </p:pic>
      <p:grpSp>
        <p:nvGrpSpPr>
          <p:cNvPr id="11" name="그룹 1006">
            <a:extLst>
              <a:ext uri="{FF2B5EF4-FFF2-40B4-BE49-F238E27FC236}">
                <a16:creationId xmlns:a16="http://schemas.microsoft.com/office/drawing/2014/main" id="{DD1EC9A8-520E-425F-88C3-1CCEA8E9058D}"/>
              </a:ext>
            </a:extLst>
          </p:cNvPr>
          <p:cNvGrpSpPr/>
          <p:nvPr/>
        </p:nvGrpSpPr>
        <p:grpSpPr>
          <a:xfrm>
            <a:off x="15413242" y="721770"/>
            <a:ext cx="1378875" cy="1378875"/>
            <a:chOff x="10987699" y="3881164"/>
            <a:chExt cx="1378875" cy="1378875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79351C2A-4F11-44F9-9B60-57614B0A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33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1766" y="5637471"/>
            <a:ext cx="11590139" cy="1923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9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감사합니다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4919" y="1172280"/>
            <a:ext cx="60158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NEART에</a:t>
            </a:r>
            <a:r>
              <a:rPr lang="en-US" sz="2000" kern="0" spc="-1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 대한 이해 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549" y="1174059"/>
            <a:ext cx="407081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9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Hello, </a:t>
            </a:r>
            <a:r>
              <a:rPr lang="en-US" altLang="ko-KR" sz="19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Im</a:t>
            </a:r>
            <a:r>
              <a:rPr lang="en-US" altLang="ko-KR" sz="19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 NEART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9401" y="1158670"/>
            <a:ext cx="288677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 Polymorphism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DF2A6A5-C529-4E92-86A8-6D4F598F9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6" r="-662" b="19347"/>
          <a:stretch/>
        </p:blipFill>
        <p:spPr>
          <a:xfrm>
            <a:off x="2399285" y="2095500"/>
            <a:ext cx="5000715" cy="7731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128</Words>
  <Application>Microsoft Office PowerPoint</Application>
  <PresentationFormat>사용자 지정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Gmarket Sans Bold</vt:lpstr>
      <vt:lpstr>Gmarket Sans Medium</vt:lpstr>
      <vt:lpstr>G마켓 산스 TTF Bold</vt:lpstr>
      <vt:lpstr>G마켓 산스 TTF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YUJUNG</cp:lastModifiedBy>
  <cp:revision>3</cp:revision>
  <dcterms:created xsi:type="dcterms:W3CDTF">2022-02-21T14:50:10Z</dcterms:created>
  <dcterms:modified xsi:type="dcterms:W3CDTF">2022-02-21T08:32:29Z</dcterms:modified>
</cp:coreProperties>
</file>